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89" r:id="rId3"/>
    <p:sldId id="260" r:id="rId4"/>
    <p:sldId id="263" r:id="rId5"/>
    <p:sldId id="264" r:id="rId6"/>
    <p:sldId id="288" r:id="rId7"/>
    <p:sldId id="266" r:id="rId8"/>
    <p:sldId id="274" r:id="rId9"/>
    <p:sldId id="267" r:id="rId10"/>
    <p:sldId id="268" r:id="rId11"/>
    <p:sldId id="269" r:id="rId12"/>
    <p:sldId id="270" r:id="rId13"/>
    <p:sldId id="271" r:id="rId14"/>
    <p:sldId id="272" r:id="rId15"/>
    <p:sldId id="273" r:id="rId16"/>
    <p:sldId id="275" r:id="rId17"/>
    <p:sldId id="276" r:id="rId18"/>
    <p:sldId id="286" r:id="rId19"/>
    <p:sldId id="277" r:id="rId20"/>
    <p:sldId id="278" r:id="rId21"/>
    <p:sldId id="279" r:id="rId22"/>
    <p:sldId id="284" r:id="rId23"/>
    <p:sldId id="285" r:id="rId24"/>
    <p:sldId id="261"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9E1"/>
    <a:srgbClr val="8B2130"/>
    <a:srgbClr val="F7F7F7"/>
    <a:srgbClr val="08DB7A"/>
    <a:srgbClr val="3F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D7D7D7"/>
          </a:solidFill>
        </a:fill>
      </a:tcStyle>
    </a:wholeTbl>
    <a:band2H>
      <a:tcTxStyle/>
      <a:tcStyle>
        <a:tcBdr/>
        <a:fill>
          <a:solidFill>
            <a:srgbClr val="ECECEC"/>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7F7F7"/>
          </a:solidFill>
        </a:fill>
      </a:tcStyle>
    </a:band2H>
    <a:firstCol>
      <a:tcTxStyle b="on" i="off">
        <a:fontRef idx="major">
          <a:srgbClr val="F7F7F7"/>
        </a:fontRef>
        <a:srgbClr val="F7F7F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7F7F7"/>
          </a:solidFill>
        </a:fill>
      </a:tcStyle>
    </a:lastRow>
    <a:firstRow>
      <a:tcTxStyle b="on" i="off">
        <a:fontRef idx="major">
          <a:srgbClr val="F7F7F7"/>
        </a:fontRef>
        <a:srgbClr val="F7F7F7"/>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05"/>
    <p:restoredTop sz="94693"/>
  </p:normalViewPr>
  <p:slideViewPr>
    <p:cSldViewPr snapToGrid="0">
      <p:cViewPr varScale="1">
        <p:scale>
          <a:sx n="141" d="100"/>
          <a:sy n="141" d="100"/>
        </p:scale>
        <p:origin x="1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1143000" y="685800"/>
            <a:ext cx="4572000" cy="3429000"/>
          </a:xfrm>
          <a:prstGeom prst="rect">
            <a:avLst/>
          </a:prstGeom>
        </p:spPr>
        <p:txBody>
          <a:bodyPr/>
          <a:lstStyle/>
          <a:p>
            <a:endParaRPr/>
          </a:p>
        </p:txBody>
      </p:sp>
      <p:sp>
        <p:nvSpPr>
          <p:cNvPr id="196" name="Shape 1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28789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BO" dirty="0"/>
          </a:p>
        </p:txBody>
      </p:sp>
    </p:spTree>
    <p:extLst>
      <p:ext uri="{BB962C8B-B14F-4D97-AF65-F5344CB8AC3E}">
        <p14:creationId xmlns:p14="http://schemas.microsoft.com/office/powerpoint/2010/main" val="214644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BO" dirty="0"/>
          </a:p>
        </p:txBody>
      </p:sp>
    </p:spTree>
    <p:extLst>
      <p:ext uri="{BB962C8B-B14F-4D97-AF65-F5344CB8AC3E}">
        <p14:creationId xmlns:p14="http://schemas.microsoft.com/office/powerpoint/2010/main" val="285508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7F7F7">
            <a:alpha val="43000"/>
          </a:srgbClr>
        </a:solidFill>
        <a:effectLst/>
      </p:bgPr>
    </p:bg>
    <p:spTree>
      <p:nvGrpSpPr>
        <p:cNvPr id="1" name=""/>
        <p:cNvGrpSpPr/>
        <p:nvPr/>
      </p:nvGrpSpPr>
      <p:grpSpPr>
        <a:xfrm>
          <a:off x="0" y="0"/>
          <a:ext cx="0" cy="0"/>
          <a:chOff x="0" y="0"/>
          <a:chExt cx="0" cy="0"/>
        </a:xfrm>
      </p:grpSpPr>
      <p:sp>
        <p:nvSpPr>
          <p:cNvPr id="28" name="Picture Placeholder 4"/>
          <p:cNvSpPr>
            <a:spLocks noGrp="1"/>
          </p:cNvSpPr>
          <p:nvPr>
            <p:ph type="pic" sz="quarter" idx="13"/>
          </p:nvPr>
        </p:nvSpPr>
        <p:spPr>
          <a:xfrm>
            <a:off x="7653672" y="1368503"/>
            <a:ext cx="3380759" cy="4544268"/>
          </a:xfrm>
          <a:prstGeom prst="rect">
            <a:avLst/>
          </a:prstGeom>
        </p:spPr>
        <p:txBody>
          <a:bodyPr lIns="91439" rIns="91439"/>
          <a:lstStyle/>
          <a:p>
            <a:endParaRPr/>
          </a:p>
        </p:txBody>
      </p:sp>
      <p:sp>
        <p:nvSpPr>
          <p:cNvPr id="2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0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02" name="Picture Placeholder 6"/>
          <p:cNvSpPr>
            <a:spLocks noGrp="1"/>
          </p:cNvSpPr>
          <p:nvPr>
            <p:ph type="pic" idx="13"/>
          </p:nvPr>
        </p:nvSpPr>
        <p:spPr>
          <a:xfrm>
            <a:off x="391885" y="362856"/>
            <a:ext cx="11364687" cy="4325563"/>
          </a:xfrm>
          <a:prstGeom prst="rect">
            <a:avLst/>
          </a:prstGeom>
        </p:spPr>
        <p:txBody>
          <a:bodyPr lIns="91439" rIns="91439"/>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3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10" name="Picture Placeholder 11"/>
          <p:cNvSpPr>
            <a:spLocks noGrp="1"/>
          </p:cNvSpPr>
          <p:nvPr>
            <p:ph type="pic" sz="half" idx="13"/>
          </p:nvPr>
        </p:nvSpPr>
        <p:spPr>
          <a:xfrm>
            <a:off x="389121" y="169598"/>
            <a:ext cx="3412502" cy="6688402"/>
          </a:xfrm>
          <a:prstGeom prst="rect">
            <a:avLst/>
          </a:prstGeom>
        </p:spPr>
        <p:txBody>
          <a:bodyPr lIns="91439" rIns="91439"/>
          <a:lstStyle/>
          <a:p>
            <a:endParaRPr/>
          </a:p>
        </p:txBody>
      </p:sp>
      <p:sp>
        <p:nvSpPr>
          <p:cNvPr id="111" name="Picture Placeholder 18"/>
          <p:cNvSpPr>
            <a:spLocks noGrp="1"/>
          </p:cNvSpPr>
          <p:nvPr>
            <p:ph type="pic" sz="quarter" idx="14"/>
          </p:nvPr>
        </p:nvSpPr>
        <p:spPr>
          <a:xfrm>
            <a:off x="7619868" y="32999"/>
            <a:ext cx="4572133" cy="3412501"/>
          </a:xfrm>
          <a:prstGeom prst="rect">
            <a:avLst/>
          </a:prstGeom>
        </p:spPr>
        <p:txBody>
          <a:bodyPr lIns="91439" rIns="91439"/>
          <a:lstStyle/>
          <a:p>
            <a:endParaRPr/>
          </a:p>
        </p:txBody>
      </p:sp>
      <p:sp>
        <p:nvSpPr>
          <p:cNvPr id="112" name="Picture Placeholder 21"/>
          <p:cNvSpPr>
            <a:spLocks noGrp="1"/>
          </p:cNvSpPr>
          <p:nvPr>
            <p:ph type="pic" sz="quarter" idx="15"/>
          </p:nvPr>
        </p:nvSpPr>
        <p:spPr>
          <a:xfrm>
            <a:off x="7619868" y="3445500"/>
            <a:ext cx="4572133" cy="3412500"/>
          </a:xfrm>
          <a:prstGeom prst="rect">
            <a:avLst/>
          </a:prstGeom>
        </p:spPr>
        <p:txBody>
          <a:bodyPr lIns="91439" rIns="91439"/>
          <a:lstStyle/>
          <a:p>
            <a:endParaRPr/>
          </a:p>
        </p:txBody>
      </p:sp>
      <p:sp>
        <p:nvSpPr>
          <p:cNvPr id="11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4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20" name="Picture Placeholder 4"/>
          <p:cNvSpPr>
            <a:spLocks noGrp="1"/>
          </p:cNvSpPr>
          <p:nvPr>
            <p:ph type="pic" sz="half" idx="13"/>
          </p:nvPr>
        </p:nvSpPr>
        <p:spPr>
          <a:xfrm>
            <a:off x="7605486" y="0"/>
            <a:ext cx="4586514" cy="6858000"/>
          </a:xfrm>
          <a:prstGeom prst="rect">
            <a:avLst/>
          </a:prstGeom>
        </p:spPr>
        <p:txBody>
          <a:bodyPr lIns="91439" rIns="91439"/>
          <a:lstStyle/>
          <a:p>
            <a:endParaRPr/>
          </a:p>
        </p:txBody>
      </p:sp>
      <p:sp>
        <p:nvSpPr>
          <p:cNvPr id="12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5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28" name="Picture Placeholder 4"/>
          <p:cNvSpPr>
            <a:spLocks noGrp="1"/>
          </p:cNvSpPr>
          <p:nvPr>
            <p:ph type="pic" sz="half" idx="13"/>
          </p:nvPr>
        </p:nvSpPr>
        <p:spPr>
          <a:xfrm>
            <a:off x="5384799" y="-1"/>
            <a:ext cx="6807202" cy="3396345"/>
          </a:xfrm>
          <a:prstGeom prst="rect">
            <a:avLst/>
          </a:prstGeom>
        </p:spPr>
        <p:txBody>
          <a:bodyPr lIns="91439" rIns="91439"/>
          <a:lstStyle/>
          <a:p>
            <a:endParaRPr/>
          </a:p>
        </p:txBody>
      </p:sp>
      <p:sp>
        <p:nvSpPr>
          <p:cNvPr id="12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6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36" name="Picture Placeholder 4"/>
          <p:cNvSpPr>
            <a:spLocks noGrp="1"/>
          </p:cNvSpPr>
          <p:nvPr>
            <p:ph type="pic" sz="half" idx="13"/>
          </p:nvPr>
        </p:nvSpPr>
        <p:spPr>
          <a:xfrm>
            <a:off x="4365766" y="542279"/>
            <a:ext cx="3157504" cy="5526371"/>
          </a:xfrm>
          <a:prstGeom prst="rect">
            <a:avLst/>
          </a:prstGeom>
        </p:spPr>
        <p:txBody>
          <a:bodyPr lIns="91439" rIns="91439"/>
          <a:lstStyle/>
          <a:p>
            <a:endParaRP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7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44" name="Picture Placeholder 3"/>
          <p:cNvSpPr>
            <a:spLocks noGrp="1"/>
          </p:cNvSpPr>
          <p:nvPr>
            <p:ph type="pic" sz="half" idx="13"/>
          </p:nvPr>
        </p:nvSpPr>
        <p:spPr>
          <a:xfrm>
            <a:off x="9156851" y="0"/>
            <a:ext cx="3035149" cy="6858000"/>
          </a:xfrm>
          <a:prstGeom prst="rect">
            <a:avLst/>
          </a:prstGeom>
        </p:spPr>
        <p:txBody>
          <a:bodyPr lIns="91439" rIns="91439"/>
          <a:lstStyle/>
          <a:p>
            <a:endParaRPr/>
          </a:p>
        </p:txBody>
      </p:sp>
      <p:sp>
        <p:nvSpPr>
          <p:cNvPr id="145" name="Picture Placeholder 3"/>
          <p:cNvSpPr>
            <a:spLocks noGrp="1"/>
          </p:cNvSpPr>
          <p:nvPr>
            <p:ph type="pic" sz="quarter" idx="14"/>
          </p:nvPr>
        </p:nvSpPr>
        <p:spPr>
          <a:xfrm>
            <a:off x="6248400" y="0"/>
            <a:ext cx="2895600" cy="3657601"/>
          </a:xfrm>
          <a:prstGeom prst="rect">
            <a:avLst/>
          </a:prstGeom>
        </p:spPr>
        <p:txBody>
          <a:bodyPr lIns="91439" rIns="91439"/>
          <a:lstStyle/>
          <a:p>
            <a:endParaRPr/>
          </a:p>
        </p:txBody>
      </p:sp>
      <p:sp>
        <p:nvSpPr>
          <p:cNvPr id="146" name="Picture Placeholder 3"/>
          <p:cNvSpPr>
            <a:spLocks noGrp="1"/>
          </p:cNvSpPr>
          <p:nvPr>
            <p:ph type="pic" sz="half" idx="15"/>
          </p:nvPr>
        </p:nvSpPr>
        <p:spPr>
          <a:xfrm>
            <a:off x="3352800" y="3657600"/>
            <a:ext cx="5791200" cy="3200400"/>
          </a:xfrm>
          <a:prstGeom prst="rect">
            <a:avLst/>
          </a:prstGeom>
        </p:spPr>
        <p:txBody>
          <a:bodyPr lIns="91439" rIns="91439"/>
          <a:lstStyle/>
          <a:p>
            <a:endParaRPr/>
          </a:p>
        </p:txBody>
      </p:sp>
      <p:sp>
        <p:nvSpPr>
          <p:cNvPr id="147" name="Picture Placeholder 3"/>
          <p:cNvSpPr>
            <a:spLocks noGrp="1"/>
          </p:cNvSpPr>
          <p:nvPr>
            <p:ph type="pic" sz="quarter" idx="16"/>
          </p:nvPr>
        </p:nvSpPr>
        <p:spPr>
          <a:xfrm>
            <a:off x="3352800" y="0"/>
            <a:ext cx="2895600" cy="3657601"/>
          </a:xfrm>
          <a:prstGeom prst="rect">
            <a:avLst/>
          </a:prstGeom>
        </p:spPr>
        <p:txBody>
          <a:bodyPr lIns="91439" rIns="91439"/>
          <a:lstStyle/>
          <a:p>
            <a:endParaRPr/>
          </a:p>
        </p:txBody>
      </p:sp>
      <p:sp>
        <p:nvSpPr>
          <p:cNvPr id="14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8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55" name="Rectangle 3"/>
          <p:cNvSpPr/>
          <p:nvPr/>
        </p:nvSpPr>
        <p:spPr>
          <a:xfrm>
            <a:off x="0" y="0"/>
            <a:ext cx="6057900" cy="6858000"/>
          </a:xfrm>
          <a:prstGeom prst="rect">
            <a:avLst/>
          </a:prstGeom>
          <a:solidFill>
            <a:srgbClr val="000000"/>
          </a:solidFill>
          <a:ln w="12700">
            <a:miter lim="400000"/>
          </a:ln>
        </p:spPr>
        <p:txBody>
          <a:bodyPr lIns="45719" rIns="45719" anchor="ctr"/>
          <a:lstStyle/>
          <a:p>
            <a:pPr algn="r">
              <a:defRPr>
                <a:solidFill>
                  <a:srgbClr val="F7F7F7"/>
                </a:solidFill>
              </a:defRPr>
            </a:pPr>
            <a:endParaRPr/>
          </a:p>
        </p:txBody>
      </p:sp>
      <p:sp>
        <p:nvSpPr>
          <p:cNvPr id="156" name="Picture Placeholder 3"/>
          <p:cNvSpPr>
            <a:spLocks noGrp="1"/>
          </p:cNvSpPr>
          <p:nvPr>
            <p:ph type="pic" sz="quarter" idx="13"/>
          </p:nvPr>
        </p:nvSpPr>
        <p:spPr>
          <a:xfrm>
            <a:off x="6585101" y="571500"/>
            <a:ext cx="3297846" cy="4229100"/>
          </a:xfrm>
          <a:prstGeom prst="rect">
            <a:avLst/>
          </a:prstGeom>
        </p:spPr>
        <p:txBody>
          <a:bodyPr lIns="91439" rIns="91439"/>
          <a:lstStyle/>
          <a:p>
            <a:endParaRPr/>
          </a:p>
        </p:txBody>
      </p:sp>
      <p:sp>
        <p:nvSpPr>
          <p:cNvPr id="157" name="Picture Placeholder 3"/>
          <p:cNvSpPr>
            <a:spLocks noGrp="1"/>
          </p:cNvSpPr>
          <p:nvPr>
            <p:ph type="pic" sz="quarter" idx="14"/>
          </p:nvPr>
        </p:nvSpPr>
        <p:spPr>
          <a:xfrm>
            <a:off x="2108351" y="571500"/>
            <a:ext cx="3297846" cy="4229100"/>
          </a:xfrm>
          <a:prstGeom prst="rect">
            <a:avLst/>
          </a:prstGeom>
        </p:spPr>
        <p:txBody>
          <a:bodyPr lIns="91439" rIns="91439"/>
          <a:lstStyle/>
          <a:p>
            <a:endParaRPr/>
          </a:p>
        </p:txBody>
      </p:sp>
      <p:sp>
        <p:nvSpPr>
          <p:cNvPr id="15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1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65" name="Rectangle 3"/>
          <p:cNvSpPr/>
          <p:nvPr/>
        </p:nvSpPr>
        <p:spPr>
          <a:xfrm>
            <a:off x="6134100" y="0"/>
            <a:ext cx="6057900" cy="6858000"/>
          </a:xfrm>
          <a:prstGeom prst="rect">
            <a:avLst/>
          </a:prstGeom>
          <a:solidFill>
            <a:srgbClr val="000000"/>
          </a:solidFill>
          <a:ln w="12700">
            <a:miter lim="400000"/>
          </a:ln>
        </p:spPr>
        <p:txBody>
          <a:bodyPr lIns="45719" rIns="45719" anchor="ctr"/>
          <a:lstStyle/>
          <a:p>
            <a:pPr algn="r">
              <a:defRPr>
                <a:solidFill>
                  <a:srgbClr val="F7F7F7"/>
                </a:solidFill>
              </a:defRPr>
            </a:pPr>
            <a:endParaRPr/>
          </a:p>
        </p:txBody>
      </p:sp>
      <p:sp>
        <p:nvSpPr>
          <p:cNvPr id="166" name="Picture Placeholder 3"/>
          <p:cNvSpPr>
            <a:spLocks noGrp="1"/>
          </p:cNvSpPr>
          <p:nvPr>
            <p:ph type="pic" sz="quarter" idx="13"/>
          </p:nvPr>
        </p:nvSpPr>
        <p:spPr>
          <a:xfrm>
            <a:off x="6585101" y="571500"/>
            <a:ext cx="3297846" cy="4229100"/>
          </a:xfrm>
          <a:prstGeom prst="rect">
            <a:avLst/>
          </a:prstGeom>
        </p:spPr>
        <p:txBody>
          <a:bodyPr lIns="91439" rIns="91439"/>
          <a:lstStyle/>
          <a:p>
            <a:endParaRPr/>
          </a:p>
        </p:txBody>
      </p:sp>
      <p:sp>
        <p:nvSpPr>
          <p:cNvPr id="167" name="Picture Placeholder 3"/>
          <p:cNvSpPr>
            <a:spLocks noGrp="1"/>
          </p:cNvSpPr>
          <p:nvPr>
            <p:ph type="pic" sz="quarter" idx="14"/>
          </p:nvPr>
        </p:nvSpPr>
        <p:spPr>
          <a:xfrm>
            <a:off x="2108351" y="571500"/>
            <a:ext cx="3297846" cy="4229100"/>
          </a:xfrm>
          <a:prstGeom prst="rect">
            <a:avLst/>
          </a:prstGeom>
        </p:spPr>
        <p:txBody>
          <a:bodyPr lIns="91439" rIns="91439"/>
          <a:lstStyle/>
          <a:p>
            <a:endParaRPr/>
          </a:p>
        </p:txBody>
      </p:sp>
      <p:sp>
        <p:nvSpPr>
          <p:cNvPr id="16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9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75" name="Picture Placeholder 3"/>
          <p:cNvSpPr>
            <a:spLocks noGrp="1"/>
          </p:cNvSpPr>
          <p:nvPr>
            <p:ph type="pic" sz="quarter" idx="13"/>
          </p:nvPr>
        </p:nvSpPr>
        <p:spPr>
          <a:xfrm>
            <a:off x="4280053" y="0"/>
            <a:ext cx="2349349" cy="2949122"/>
          </a:xfrm>
          <a:prstGeom prst="rect">
            <a:avLst/>
          </a:prstGeom>
        </p:spPr>
        <p:txBody>
          <a:bodyPr lIns="91439" rIns="91439"/>
          <a:lstStyle/>
          <a:p>
            <a:endParaRPr/>
          </a:p>
        </p:txBody>
      </p:sp>
      <p:sp>
        <p:nvSpPr>
          <p:cNvPr id="176" name="Picture Placeholder 3"/>
          <p:cNvSpPr>
            <a:spLocks noGrp="1"/>
          </p:cNvSpPr>
          <p:nvPr>
            <p:ph type="pic" sz="quarter" idx="14"/>
          </p:nvPr>
        </p:nvSpPr>
        <p:spPr>
          <a:xfrm>
            <a:off x="6960054" y="1181099"/>
            <a:ext cx="3301008" cy="1768021"/>
          </a:xfrm>
          <a:prstGeom prst="rect">
            <a:avLst/>
          </a:prstGeom>
        </p:spPr>
        <p:txBody>
          <a:bodyPr lIns="91439" rIns="91439"/>
          <a:lstStyle/>
          <a:p>
            <a:endParaRPr/>
          </a:p>
        </p:txBody>
      </p:sp>
      <p:sp>
        <p:nvSpPr>
          <p:cNvPr id="177" name="Picture Placeholder 3"/>
          <p:cNvSpPr>
            <a:spLocks noGrp="1"/>
          </p:cNvSpPr>
          <p:nvPr>
            <p:ph type="pic" sz="quarter" idx="15"/>
          </p:nvPr>
        </p:nvSpPr>
        <p:spPr>
          <a:xfrm>
            <a:off x="4280053" y="3238500"/>
            <a:ext cx="3582230" cy="2019300"/>
          </a:xfrm>
          <a:prstGeom prst="rect">
            <a:avLst/>
          </a:prstGeom>
        </p:spPr>
        <p:txBody>
          <a:bodyPr lIns="91439" rIns="91439"/>
          <a:lstStyle/>
          <a:p>
            <a:endParaRPr/>
          </a:p>
        </p:txBody>
      </p:sp>
      <p:sp>
        <p:nvSpPr>
          <p:cNvPr id="17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0_Custom Layout">
    <p:bg>
      <p:bgPr>
        <a:solidFill>
          <a:srgbClr val="F7F7F7">
            <a:alpha val="43000"/>
          </a:srgbClr>
        </a:solidFill>
        <a:effectLst/>
      </p:bgPr>
    </p:bg>
    <p:spTree>
      <p:nvGrpSpPr>
        <p:cNvPr id="1" name=""/>
        <p:cNvGrpSpPr/>
        <p:nvPr/>
      </p:nvGrpSpPr>
      <p:grpSpPr>
        <a:xfrm>
          <a:off x="0" y="0"/>
          <a:ext cx="0" cy="0"/>
          <a:chOff x="0" y="0"/>
          <a:chExt cx="0" cy="0"/>
        </a:xfrm>
      </p:grpSpPr>
      <p:sp>
        <p:nvSpPr>
          <p:cNvPr id="185" name="Picture Placeholder 3"/>
          <p:cNvSpPr>
            <a:spLocks noGrp="1"/>
          </p:cNvSpPr>
          <p:nvPr>
            <p:ph type="pic" sz="quarter" idx="13"/>
          </p:nvPr>
        </p:nvSpPr>
        <p:spPr>
          <a:xfrm>
            <a:off x="3733800" y="1200150"/>
            <a:ext cx="2114550" cy="2114550"/>
          </a:xfrm>
          <a:prstGeom prst="rect">
            <a:avLst/>
          </a:prstGeom>
        </p:spPr>
        <p:txBody>
          <a:bodyPr lIns="91439" rIns="91439"/>
          <a:lstStyle/>
          <a:p>
            <a:endParaRPr/>
          </a:p>
        </p:txBody>
      </p:sp>
      <p:sp>
        <p:nvSpPr>
          <p:cNvPr id="186" name="Picture Placeholder 3"/>
          <p:cNvSpPr>
            <a:spLocks noGrp="1"/>
          </p:cNvSpPr>
          <p:nvPr>
            <p:ph type="pic" sz="quarter" idx="14"/>
          </p:nvPr>
        </p:nvSpPr>
        <p:spPr>
          <a:xfrm>
            <a:off x="6115050" y="1200150"/>
            <a:ext cx="2114550" cy="2114550"/>
          </a:xfrm>
          <a:prstGeom prst="rect">
            <a:avLst/>
          </a:prstGeom>
        </p:spPr>
        <p:txBody>
          <a:bodyPr lIns="91439" rIns="91439"/>
          <a:lstStyle/>
          <a:p>
            <a:endParaRPr/>
          </a:p>
        </p:txBody>
      </p:sp>
      <p:sp>
        <p:nvSpPr>
          <p:cNvPr id="187" name="Picture Placeholder 3"/>
          <p:cNvSpPr>
            <a:spLocks noGrp="1"/>
          </p:cNvSpPr>
          <p:nvPr>
            <p:ph type="pic" sz="quarter" idx="15"/>
          </p:nvPr>
        </p:nvSpPr>
        <p:spPr>
          <a:xfrm>
            <a:off x="3733800" y="3543300"/>
            <a:ext cx="2114550" cy="2114550"/>
          </a:xfrm>
          <a:prstGeom prst="rect">
            <a:avLst/>
          </a:prstGeom>
        </p:spPr>
        <p:txBody>
          <a:bodyPr lIns="91439" rIns="91439"/>
          <a:lstStyle/>
          <a:p>
            <a:endParaRPr/>
          </a:p>
        </p:txBody>
      </p:sp>
      <p:sp>
        <p:nvSpPr>
          <p:cNvPr id="188" name="Picture Placeholder 3"/>
          <p:cNvSpPr>
            <a:spLocks noGrp="1"/>
          </p:cNvSpPr>
          <p:nvPr>
            <p:ph type="pic" sz="quarter" idx="16"/>
          </p:nvPr>
        </p:nvSpPr>
        <p:spPr>
          <a:xfrm>
            <a:off x="6115050" y="3543300"/>
            <a:ext cx="2114550" cy="2114550"/>
          </a:xfrm>
          <a:prstGeom prst="rect">
            <a:avLst/>
          </a:prstGeom>
        </p:spPr>
        <p:txBody>
          <a:bodyPr lIns="91439" rIns="91439"/>
          <a:lstStyle/>
          <a:p>
            <a:endParaRPr/>
          </a:p>
        </p:txBody>
      </p:sp>
      <p:sp>
        <p:nvSpPr>
          <p:cNvPr id="18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2_Custom Layout">
    <p:bg>
      <p:bgPr>
        <a:solidFill>
          <a:srgbClr val="F7F7F7">
            <a:alpha val="43000"/>
          </a:srgbClr>
        </a:solidFill>
        <a:effectLst/>
      </p:bgPr>
    </p:bg>
    <p:spTree>
      <p:nvGrpSpPr>
        <p:cNvPr id="1" name=""/>
        <p:cNvGrpSpPr/>
        <p:nvPr/>
      </p:nvGrpSpPr>
      <p:grpSpPr>
        <a:xfrm>
          <a:off x="0" y="0"/>
          <a:ext cx="0" cy="0"/>
          <a:chOff x="0" y="0"/>
          <a:chExt cx="0" cy="0"/>
        </a:xfrm>
      </p:grpSpPr>
      <p:sp>
        <p:nvSpPr>
          <p:cNvPr id="36" name="Picture Placeholder 4"/>
          <p:cNvSpPr>
            <a:spLocks noGrp="1"/>
          </p:cNvSpPr>
          <p:nvPr>
            <p:ph type="pic" sz="half" idx="13"/>
          </p:nvPr>
        </p:nvSpPr>
        <p:spPr>
          <a:xfrm>
            <a:off x="439140" y="497114"/>
            <a:ext cx="5094514" cy="5863772"/>
          </a:xfrm>
          <a:prstGeom prst="rect">
            <a:avLst/>
          </a:prstGeom>
        </p:spPr>
        <p:txBody>
          <a:bodyPr lIns="91439" rIns="91439"/>
          <a:lstStyle/>
          <a:p>
            <a:endParaRPr/>
          </a:p>
        </p:txBody>
      </p:sp>
      <p:sp>
        <p:nvSpPr>
          <p:cNvPr id="3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Custom Layout">
    <p:bg>
      <p:bgPr>
        <a:solidFill>
          <a:srgbClr val="F7F7F7">
            <a:alpha val="43000"/>
          </a:srgbClr>
        </a:solidFill>
        <a:effectLst/>
      </p:bgPr>
    </p:bg>
    <p:spTree>
      <p:nvGrpSpPr>
        <p:cNvPr id="1" name=""/>
        <p:cNvGrpSpPr/>
        <p:nvPr/>
      </p:nvGrpSpPr>
      <p:grpSpPr>
        <a:xfrm>
          <a:off x="0" y="0"/>
          <a:ext cx="0" cy="0"/>
          <a:chOff x="0" y="0"/>
          <a:chExt cx="0" cy="0"/>
        </a:xfrm>
      </p:grpSpPr>
      <p:sp>
        <p:nvSpPr>
          <p:cNvPr id="44" name="Picture Placeholder 5"/>
          <p:cNvSpPr>
            <a:spLocks noGrp="1"/>
          </p:cNvSpPr>
          <p:nvPr>
            <p:ph type="pic" idx="13"/>
          </p:nvPr>
        </p:nvSpPr>
        <p:spPr>
          <a:xfrm>
            <a:off x="0" y="0"/>
            <a:ext cx="12192000" cy="6858000"/>
          </a:xfrm>
          <a:prstGeom prst="rect">
            <a:avLst/>
          </a:prstGeom>
        </p:spPr>
        <p:txBody>
          <a:bodyPr lIns="91439" rIns="91439"/>
          <a:lstStyle/>
          <a:p>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Custom Layout">
    <p:bg>
      <p:bgPr>
        <a:solidFill>
          <a:srgbClr val="F7F7F7">
            <a:alpha val="43000"/>
          </a:srgbClr>
        </a:solidFill>
        <a:effectLst/>
      </p:bgPr>
    </p:bg>
    <p:spTree>
      <p:nvGrpSpPr>
        <p:cNvPr id="1" name=""/>
        <p:cNvGrpSpPr/>
        <p:nvPr/>
      </p:nvGrpSpPr>
      <p:grpSpPr>
        <a:xfrm>
          <a:off x="0" y="0"/>
          <a:ext cx="0" cy="0"/>
          <a:chOff x="0" y="0"/>
          <a:chExt cx="0" cy="0"/>
        </a:xfrm>
      </p:grpSpPr>
      <p:sp>
        <p:nvSpPr>
          <p:cNvPr id="52" name="Picture Placeholder 4"/>
          <p:cNvSpPr>
            <a:spLocks noGrp="1"/>
          </p:cNvSpPr>
          <p:nvPr>
            <p:ph type="pic" sz="half" idx="13"/>
          </p:nvPr>
        </p:nvSpPr>
        <p:spPr>
          <a:xfrm>
            <a:off x="5410200" y="835912"/>
            <a:ext cx="4857750" cy="5393438"/>
          </a:xfrm>
          <a:prstGeom prst="rect">
            <a:avLst/>
          </a:prstGeom>
        </p:spPr>
        <p:txBody>
          <a:bodyPr lIns="91439" rIns="91439"/>
          <a:lstStyle/>
          <a:p>
            <a:endParaRPr/>
          </a:p>
        </p:txBody>
      </p:sp>
      <p:sp>
        <p:nvSpPr>
          <p:cNvPr id="53" name="Picture Placeholder 5"/>
          <p:cNvSpPr>
            <a:spLocks noGrp="1"/>
          </p:cNvSpPr>
          <p:nvPr>
            <p:ph type="pic" sz="quarter" idx="14"/>
          </p:nvPr>
        </p:nvSpPr>
        <p:spPr>
          <a:xfrm>
            <a:off x="-1" y="3451650"/>
            <a:ext cx="4455888" cy="2804829"/>
          </a:xfrm>
          <a:prstGeom prst="rect">
            <a:avLst/>
          </a:prstGeom>
        </p:spPr>
        <p:txBody>
          <a:bodyPr lIns="91439" rIns="91439"/>
          <a:lstStyle/>
          <a:p>
            <a:endParaRPr/>
          </a:p>
        </p:txBody>
      </p:sp>
      <p:sp>
        <p:nvSpPr>
          <p:cNvPr id="5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Custom Layout">
    <p:bg>
      <p:bgPr>
        <a:solidFill>
          <a:srgbClr val="F7F7F7">
            <a:alpha val="43000"/>
          </a:srgbClr>
        </a:solidFill>
        <a:effectLst/>
      </p:bgPr>
    </p:bg>
    <p:spTree>
      <p:nvGrpSpPr>
        <p:cNvPr id="1" name=""/>
        <p:cNvGrpSpPr/>
        <p:nvPr/>
      </p:nvGrpSpPr>
      <p:grpSpPr>
        <a:xfrm>
          <a:off x="0" y="0"/>
          <a:ext cx="0" cy="0"/>
          <a:chOff x="0" y="0"/>
          <a:chExt cx="0" cy="0"/>
        </a:xfrm>
      </p:grpSpPr>
      <p:sp>
        <p:nvSpPr>
          <p:cNvPr id="61" name="Picture Placeholder 3"/>
          <p:cNvSpPr>
            <a:spLocks noGrp="1"/>
          </p:cNvSpPr>
          <p:nvPr>
            <p:ph type="pic" sz="half" idx="13"/>
          </p:nvPr>
        </p:nvSpPr>
        <p:spPr>
          <a:xfrm>
            <a:off x="4659086" y="-28287"/>
            <a:ext cx="4702629" cy="6886287"/>
          </a:xfrm>
          <a:prstGeom prst="rect">
            <a:avLst/>
          </a:prstGeom>
        </p:spPr>
        <p:txBody>
          <a:bodyPr lIns="91439" rIns="91439"/>
          <a:lstStyle/>
          <a:p>
            <a:endParaRPr/>
          </a:p>
        </p:txBody>
      </p:sp>
      <p:sp>
        <p:nvSpPr>
          <p:cNvPr id="6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5_Custom Layout">
    <p:bg>
      <p:bgPr>
        <a:solidFill>
          <a:srgbClr val="F7F7F7">
            <a:alpha val="43000"/>
          </a:srgbClr>
        </a:solidFill>
        <a:effectLst/>
      </p:bgPr>
    </p:bg>
    <p:spTree>
      <p:nvGrpSpPr>
        <p:cNvPr id="1" name=""/>
        <p:cNvGrpSpPr/>
        <p:nvPr/>
      </p:nvGrpSpPr>
      <p:grpSpPr>
        <a:xfrm>
          <a:off x="0" y="0"/>
          <a:ext cx="0" cy="0"/>
          <a:chOff x="0" y="0"/>
          <a:chExt cx="0" cy="0"/>
        </a:xfrm>
      </p:grpSpPr>
      <p:sp>
        <p:nvSpPr>
          <p:cNvPr id="69" name="Picture Placeholder 4"/>
          <p:cNvSpPr>
            <a:spLocks noGrp="1"/>
          </p:cNvSpPr>
          <p:nvPr>
            <p:ph type="pic" sz="half" idx="13"/>
          </p:nvPr>
        </p:nvSpPr>
        <p:spPr>
          <a:xfrm>
            <a:off x="5114471" y="649514"/>
            <a:ext cx="5558973" cy="5558972"/>
          </a:xfrm>
          <a:prstGeom prst="rect">
            <a:avLst/>
          </a:prstGeom>
        </p:spPr>
        <p:txBody>
          <a:bodyPr lIns="91439" rIns="91439"/>
          <a:lstStyle/>
          <a:p>
            <a:endParaRPr/>
          </a:p>
        </p:txBody>
      </p:sp>
      <p:sp>
        <p:nvSpPr>
          <p:cNvPr id="7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6_Custom Layout">
    <p:bg>
      <p:bgPr>
        <a:solidFill>
          <a:srgbClr val="F7F7F7">
            <a:alpha val="43000"/>
          </a:srgbClr>
        </a:solidFill>
        <a:effectLst/>
      </p:bgPr>
    </p:bg>
    <p:spTree>
      <p:nvGrpSpPr>
        <p:cNvPr id="1" name=""/>
        <p:cNvGrpSpPr/>
        <p:nvPr/>
      </p:nvGrpSpPr>
      <p:grpSpPr>
        <a:xfrm>
          <a:off x="0" y="0"/>
          <a:ext cx="0" cy="0"/>
          <a:chOff x="0" y="0"/>
          <a:chExt cx="0" cy="0"/>
        </a:xfrm>
      </p:grpSpPr>
      <p:sp>
        <p:nvSpPr>
          <p:cNvPr id="77" name="Picture Placeholder 4"/>
          <p:cNvSpPr>
            <a:spLocks noGrp="1"/>
          </p:cNvSpPr>
          <p:nvPr>
            <p:ph type="pic" sz="half" idx="13"/>
          </p:nvPr>
        </p:nvSpPr>
        <p:spPr>
          <a:xfrm>
            <a:off x="7489370" y="1233714"/>
            <a:ext cx="3439887" cy="5154679"/>
          </a:xfrm>
          <a:prstGeom prst="rect">
            <a:avLst/>
          </a:prstGeom>
        </p:spPr>
        <p:txBody>
          <a:bodyPr lIns="91439" rIns="91439"/>
          <a:lstStyle/>
          <a:p>
            <a:endParaRPr/>
          </a:p>
        </p:txBody>
      </p:sp>
      <p:sp>
        <p:nvSpPr>
          <p:cNvPr id="78" name="Picture Placeholder 5"/>
          <p:cNvSpPr>
            <a:spLocks noGrp="1"/>
          </p:cNvSpPr>
          <p:nvPr>
            <p:ph type="pic" sz="quarter" idx="14"/>
          </p:nvPr>
        </p:nvSpPr>
        <p:spPr>
          <a:xfrm>
            <a:off x="10066184" y="3332009"/>
            <a:ext cx="1911373" cy="2604112"/>
          </a:xfrm>
          <a:prstGeom prst="rect">
            <a:avLst/>
          </a:prstGeom>
        </p:spPr>
        <p:txBody>
          <a:bodyPr lIns="91439" rIns="91439"/>
          <a:lstStyle/>
          <a:p>
            <a:endParaRP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7_Custom Layout">
    <p:bg>
      <p:bgPr>
        <a:solidFill>
          <a:srgbClr val="F7F7F7">
            <a:alpha val="43000"/>
          </a:srgbClr>
        </a:solidFill>
        <a:effectLst/>
      </p:bgPr>
    </p:bg>
    <p:spTree>
      <p:nvGrpSpPr>
        <p:cNvPr id="1" name=""/>
        <p:cNvGrpSpPr/>
        <p:nvPr/>
      </p:nvGrpSpPr>
      <p:grpSpPr>
        <a:xfrm>
          <a:off x="0" y="0"/>
          <a:ext cx="0" cy="0"/>
          <a:chOff x="0" y="0"/>
          <a:chExt cx="0" cy="0"/>
        </a:xfrm>
      </p:grpSpPr>
      <p:sp>
        <p:nvSpPr>
          <p:cNvPr id="86" name="Picture Placeholder 4"/>
          <p:cNvSpPr>
            <a:spLocks noGrp="1"/>
          </p:cNvSpPr>
          <p:nvPr>
            <p:ph type="pic" idx="13"/>
          </p:nvPr>
        </p:nvSpPr>
        <p:spPr>
          <a:xfrm>
            <a:off x="5619750" y="0"/>
            <a:ext cx="6572250" cy="6858000"/>
          </a:xfrm>
          <a:prstGeom prst="rect">
            <a:avLst/>
          </a:prstGeom>
        </p:spPr>
        <p:txBody>
          <a:bodyPr lIns="91439" rIns="91439"/>
          <a:lstStyle/>
          <a:p>
            <a:endParaRPr/>
          </a:p>
        </p:txBody>
      </p:sp>
      <p:sp>
        <p:nvSpPr>
          <p:cNvPr id="8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8_Custom Layout">
    <p:bg>
      <p:bgPr>
        <a:solidFill>
          <a:srgbClr val="F7F7F7">
            <a:alpha val="43000"/>
          </a:srgbClr>
        </a:solidFill>
        <a:effectLst/>
      </p:bgPr>
    </p:bg>
    <p:spTree>
      <p:nvGrpSpPr>
        <p:cNvPr id="1" name=""/>
        <p:cNvGrpSpPr/>
        <p:nvPr/>
      </p:nvGrpSpPr>
      <p:grpSpPr>
        <a:xfrm>
          <a:off x="0" y="0"/>
          <a:ext cx="0" cy="0"/>
          <a:chOff x="0" y="0"/>
          <a:chExt cx="0" cy="0"/>
        </a:xfrm>
      </p:grpSpPr>
      <p:sp>
        <p:nvSpPr>
          <p:cNvPr id="94" name="Picture Placeholder 4"/>
          <p:cNvSpPr>
            <a:spLocks noGrp="1"/>
          </p:cNvSpPr>
          <p:nvPr>
            <p:ph type="pic" idx="13"/>
          </p:nvPr>
        </p:nvSpPr>
        <p:spPr>
          <a:xfrm>
            <a:off x="-2" y="0"/>
            <a:ext cx="5617031" cy="6858000"/>
          </a:xfrm>
          <a:prstGeom prst="rect">
            <a:avLst/>
          </a:prstGeom>
        </p:spPr>
        <p:txBody>
          <a:bodyPr lIns="91439" rIns="91439"/>
          <a:lstStyle/>
          <a:p>
            <a:endParaRP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ángulo 4"/>
          <p:cNvSpPr/>
          <p:nvPr/>
        </p:nvSpPr>
        <p:spPr>
          <a:xfrm>
            <a:off x="11945087" y="1020725"/>
            <a:ext cx="241006" cy="1799583"/>
          </a:xfrm>
          <a:prstGeom prst="rect">
            <a:avLst/>
          </a:prstGeom>
          <a:solidFill>
            <a:srgbClr val="323234"/>
          </a:solidFill>
          <a:ln w="12700">
            <a:miter lim="400000"/>
          </a:ln>
        </p:spPr>
        <p:txBody>
          <a:bodyPr lIns="45719" rIns="45719" anchor="ctr"/>
          <a:lstStyle/>
          <a:p>
            <a:pPr algn="ctr">
              <a:defRPr>
                <a:solidFill>
                  <a:srgbClr val="F7F7F7"/>
                </a:solidFill>
              </a:defRPr>
            </a:pPr>
            <a:endParaRPr/>
          </a:p>
        </p:txBody>
      </p:sp>
      <p:sp>
        <p:nvSpPr>
          <p:cNvPr id="3" name="Rectángulo 3"/>
          <p:cNvSpPr/>
          <p:nvPr/>
        </p:nvSpPr>
        <p:spPr>
          <a:xfrm>
            <a:off x="293" y="4037693"/>
            <a:ext cx="241006" cy="1799582"/>
          </a:xfrm>
          <a:prstGeom prst="rect">
            <a:avLst/>
          </a:prstGeom>
          <a:solidFill>
            <a:srgbClr val="FF9300"/>
          </a:solidFill>
          <a:ln w="12700">
            <a:miter lim="400000"/>
          </a:ln>
        </p:spPr>
        <p:txBody>
          <a:bodyPr lIns="45719" rIns="45719" anchor="ctr"/>
          <a:lstStyle/>
          <a:p>
            <a:pPr algn="ctr">
              <a:defRPr>
                <a:solidFill>
                  <a:srgbClr val="F7F7F7"/>
                </a:solidFill>
              </a:defRPr>
            </a:pPr>
            <a:endParaRPr/>
          </a:p>
        </p:txBody>
      </p:sp>
      <p:pic>
        <p:nvPicPr>
          <p:cNvPr id="4" name="Imagen" descr="Imagen"/>
          <p:cNvPicPr>
            <a:picLocks noChangeAspect="1"/>
          </p:cNvPicPr>
          <p:nvPr/>
        </p:nvPicPr>
        <p:blipFill>
          <a:blip r:embed="rId21"/>
          <a:stretch>
            <a:fillRect/>
          </a:stretch>
        </p:blipFill>
        <p:spPr>
          <a:xfrm>
            <a:off x="9515168" y="6007104"/>
            <a:ext cx="2305204" cy="465659"/>
          </a:xfrm>
          <a:prstGeom prst="rect">
            <a:avLst/>
          </a:prstGeom>
          <a:ln w="12700">
            <a:miter lim="400000"/>
          </a:ln>
        </p:spPr>
      </p:pic>
      <p:sp>
        <p:nvSpPr>
          <p:cNvPr id="5" name="Texto del títul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Texto del título</a:t>
            </a:r>
          </a:p>
        </p:txBody>
      </p:sp>
      <p:sp>
        <p:nvSpPr>
          <p:cNvPr id="6" name="Nivel de texto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7" name="Número de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E344008-AF0E-F445-9EC8-EE6CC2327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3" name="Shape 120"/>
          <p:cNvSpPr txBox="1"/>
          <p:nvPr/>
        </p:nvSpPr>
        <p:spPr>
          <a:xfrm>
            <a:off x="318654" y="543911"/>
            <a:ext cx="7505429" cy="738664"/>
          </a:xfrm>
          <a:prstGeom prst="rect">
            <a:avLst/>
          </a:prstGeom>
          <a:ln w="12700">
            <a:miter lim="400000"/>
          </a:ln>
          <a:effectLst>
            <a:outerShdw blurRad="12700" dist="15247" dir="5400000" rotWithShape="0">
              <a:srgbClr val="000000">
                <a:alpha val="22679"/>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6600">
                <a:solidFill>
                  <a:srgbClr val="F7F7F7"/>
                </a:solidFill>
                <a:latin typeface="Century Gothic"/>
                <a:ea typeface="Century Gothic"/>
                <a:cs typeface="Century Gothic"/>
                <a:sym typeface="Century Gothic"/>
              </a:defRPr>
            </a:lvl1pPr>
          </a:lstStyle>
          <a:p>
            <a:r>
              <a:rPr lang="es-MX" sz="2400" b="1" dirty="0"/>
              <a:t>“Certificación en Gobernanza, Estrategia y Aministración Cooperativa”</a:t>
            </a:r>
            <a:endParaRPr sz="2400" b="1" dirty="0"/>
          </a:p>
        </p:txBody>
      </p:sp>
      <p:sp>
        <p:nvSpPr>
          <p:cNvPr id="2" name="CuadroTexto 1"/>
          <p:cNvSpPr txBox="1"/>
          <p:nvPr/>
        </p:nvSpPr>
        <p:spPr>
          <a:xfrm>
            <a:off x="318654" y="4882027"/>
            <a:ext cx="1139305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2400" b="1" i="0" u="none" strike="noStrike" cap="none" spc="0" normalizeH="0" baseline="0" dirty="0">
                <a:ln>
                  <a:noFill/>
                </a:ln>
                <a:solidFill>
                  <a:srgbClr val="000000"/>
                </a:solidFill>
                <a:effectLst/>
                <a:uFillTx/>
                <a:latin typeface="+mj-lt"/>
                <a:ea typeface="+mj-ea"/>
                <a:cs typeface="+mj-cs"/>
                <a:sym typeface="Calibri"/>
              </a:rPr>
              <a:t>Facilitador: Jorge Eguino					06 Septiembre 2022</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p:txBody>
      </p:sp>
      <p:sp>
        <p:nvSpPr>
          <p:cNvPr id="12" name="CuadroTexto 11"/>
          <p:cNvSpPr txBox="1"/>
          <p:nvPr/>
        </p:nvSpPr>
        <p:spPr>
          <a:xfrm>
            <a:off x="572654" y="1443294"/>
            <a:ext cx="11046691"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s-ES" sz="3600" b="1" dirty="0"/>
          </a:p>
          <a:p>
            <a:pPr algn="ctr"/>
            <a:r>
              <a:rPr lang="es-ES" sz="3600" b="1" i="1" dirty="0"/>
              <a:t>Módulo 3: Master </a:t>
            </a:r>
            <a:r>
              <a:rPr lang="es-ES" sz="3600" b="1" i="1" dirty="0" err="1"/>
              <a:t>Class</a:t>
            </a:r>
            <a:r>
              <a:rPr lang="es-ES" sz="3600" b="1" i="1" dirty="0"/>
              <a:t> Internacional</a:t>
            </a:r>
          </a:p>
          <a:p>
            <a:pPr algn="ctr"/>
            <a:endParaRPr lang="es-ES" sz="3600" b="1" dirty="0"/>
          </a:p>
          <a:p>
            <a:pPr algn="ctr"/>
            <a:r>
              <a:rPr lang="es-ES" sz="3600" b="1" dirty="0"/>
              <a:t>Visión General de la Estrategia Administrativa y Financiera en Cooperativas de Ahorro y Crédito desde la Innovación y Transformación Digital</a:t>
            </a:r>
          </a:p>
        </p:txBody>
      </p:sp>
    </p:spTree>
    <p:extLst>
      <p:ext uri="{BB962C8B-B14F-4D97-AF65-F5344CB8AC3E}">
        <p14:creationId xmlns:p14="http://schemas.microsoft.com/office/powerpoint/2010/main" val="337736901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07D339BD-9969-A664-12C6-AB63820A86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Freeform 4">
            <a:extLst>
              <a:ext uri="{FF2B5EF4-FFF2-40B4-BE49-F238E27FC236}">
                <a16:creationId xmlns:a16="http://schemas.microsoft.com/office/drawing/2014/main" id="{9214AC40-4E5D-ECD5-3B53-4995A95631A7}"/>
              </a:ext>
            </a:extLst>
          </p:cNvPr>
          <p:cNvSpPr/>
          <p:nvPr/>
        </p:nvSpPr>
        <p:spPr>
          <a:xfrm>
            <a:off x="3348404" y="550315"/>
            <a:ext cx="5495192" cy="5757371"/>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26A9E1"/>
          </a:solidFill>
        </p:spPr>
      </p:sp>
      <p:sp>
        <p:nvSpPr>
          <p:cNvPr id="5" name="TextBox 5">
            <a:extLst>
              <a:ext uri="{FF2B5EF4-FFF2-40B4-BE49-F238E27FC236}">
                <a16:creationId xmlns:a16="http://schemas.microsoft.com/office/drawing/2014/main" id="{EA0D2CC5-12C0-89A5-351F-3AD8C9096197}"/>
              </a:ext>
            </a:extLst>
          </p:cNvPr>
          <p:cNvSpPr txBox="1"/>
          <p:nvPr/>
        </p:nvSpPr>
        <p:spPr>
          <a:xfrm>
            <a:off x="2746011" y="3151146"/>
            <a:ext cx="6699977" cy="549446"/>
          </a:xfrm>
          <a:prstGeom prst="rect">
            <a:avLst/>
          </a:prstGeom>
          <a:noFill/>
        </p:spPr>
        <p:txBody>
          <a:bodyPr lIns="0" tIns="0" rIns="0" bIns="0" rtlCol="0" anchor="t">
            <a:spAutoFit/>
          </a:bodyPr>
          <a:lstStyle/>
          <a:p>
            <a:pPr algn="ctr">
              <a:lnSpc>
                <a:spcPts val="4667"/>
              </a:lnSpc>
            </a:pPr>
            <a:r>
              <a:rPr lang="en-US" sz="3334" dirty="0">
                <a:solidFill>
                  <a:srgbClr val="FFFFFF"/>
                </a:solidFill>
                <a:latin typeface="Century Gothic" panose="020B0502020202020204" pitchFamily="34" charset="0"/>
              </a:rPr>
              <a:t>EL ECOSISTEMA FINTECH</a:t>
            </a:r>
          </a:p>
        </p:txBody>
      </p:sp>
    </p:spTree>
    <p:extLst>
      <p:ext uri="{BB962C8B-B14F-4D97-AF65-F5344CB8AC3E}">
        <p14:creationId xmlns:p14="http://schemas.microsoft.com/office/powerpoint/2010/main" val="27052949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11E6E67A-4938-6B7F-6A5D-51AF267FC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368"/>
            <a:ext cx="12192000" cy="6845475"/>
          </a:xfrm>
          <a:prstGeom prst="rect">
            <a:avLst/>
          </a:prstGeom>
        </p:spPr>
      </p:pic>
      <p:sp>
        <p:nvSpPr>
          <p:cNvPr id="3" name="TextBox 10">
            <a:extLst>
              <a:ext uri="{FF2B5EF4-FFF2-40B4-BE49-F238E27FC236}">
                <a16:creationId xmlns:a16="http://schemas.microsoft.com/office/drawing/2014/main" id="{3DD12312-FC80-E9F8-5035-927F1D4C084D}"/>
              </a:ext>
            </a:extLst>
          </p:cNvPr>
          <p:cNvSpPr txBox="1"/>
          <p:nvPr/>
        </p:nvSpPr>
        <p:spPr>
          <a:xfrm>
            <a:off x="696279" y="228600"/>
            <a:ext cx="9025965"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CASO DE ÉXITO FINTECH</a:t>
            </a:r>
          </a:p>
        </p:txBody>
      </p:sp>
      <p:sp>
        <p:nvSpPr>
          <p:cNvPr id="5" name="TextBox 31">
            <a:extLst>
              <a:ext uri="{FF2B5EF4-FFF2-40B4-BE49-F238E27FC236}">
                <a16:creationId xmlns:a16="http://schemas.microsoft.com/office/drawing/2014/main" id="{502AEA2F-9D86-B233-1D5F-D157BA2AE25B}"/>
              </a:ext>
            </a:extLst>
          </p:cNvPr>
          <p:cNvSpPr txBox="1"/>
          <p:nvPr/>
        </p:nvSpPr>
        <p:spPr>
          <a:xfrm>
            <a:off x="5382545" y="1701625"/>
            <a:ext cx="5943600" cy="3921586"/>
          </a:xfrm>
          <a:prstGeom prst="rect">
            <a:avLst/>
          </a:prstGeom>
        </p:spPr>
        <p:txBody>
          <a:bodyPr wrap="square" lIns="0" tIns="0" rIns="0" bIns="0" rtlCol="0" anchor="t">
            <a:spAutoFit/>
          </a:bodyPr>
          <a:lstStyle/>
          <a:p>
            <a:pPr>
              <a:lnSpc>
                <a:spcPts val="3920"/>
              </a:lnSpc>
              <a:buClr>
                <a:srgbClr val="00C607"/>
              </a:buClr>
            </a:pPr>
            <a:r>
              <a:rPr lang="es-AR" sz="2800" dirty="0">
                <a:solidFill>
                  <a:schemeClr val="tx1">
                    <a:lumMod val="65000"/>
                    <a:lumOff val="35000"/>
                  </a:schemeClr>
                </a:solidFill>
                <a:latin typeface="Century Gothic" panose="020B0502020202020204" pitchFamily="34" charset="0"/>
              </a:rPr>
              <a:t>Nubank</a:t>
            </a:r>
          </a:p>
          <a:p>
            <a:pPr marL="228611" indent="-228611">
              <a:lnSpc>
                <a:spcPts val="3920"/>
              </a:lnSpc>
              <a:buClr>
                <a:srgbClr val="00C607"/>
              </a:buClr>
              <a:buFont typeface="Arial" panose="020B0604020202020204" pitchFamily="34" charset="0"/>
              <a:buChar char="•"/>
            </a:pPr>
            <a:r>
              <a:rPr lang="es-AR" sz="1600" dirty="0">
                <a:solidFill>
                  <a:schemeClr val="tx1">
                    <a:lumMod val="65000"/>
                    <a:lumOff val="35000"/>
                  </a:schemeClr>
                </a:solidFill>
                <a:latin typeface="Century Gothic" panose="020B0502020202020204" pitchFamily="34" charset="0"/>
              </a:rPr>
              <a:t>Neobanco más grande del mundo.</a:t>
            </a:r>
          </a:p>
          <a:p>
            <a:pPr marL="228611" indent="-228611">
              <a:lnSpc>
                <a:spcPts val="3920"/>
              </a:lnSpc>
              <a:buClr>
                <a:srgbClr val="00C607"/>
              </a:buClr>
              <a:buFont typeface="Arial" panose="020B0604020202020204" pitchFamily="34" charset="0"/>
              <a:buChar char="•"/>
            </a:pPr>
            <a:r>
              <a:rPr lang="es-AR" sz="1600" dirty="0">
                <a:solidFill>
                  <a:schemeClr val="tx1">
                    <a:lumMod val="65000"/>
                    <a:lumOff val="35000"/>
                  </a:schemeClr>
                </a:solidFill>
                <a:latin typeface="Century Gothic" panose="020B0502020202020204" pitchFamily="34" charset="0"/>
              </a:rPr>
              <a:t>Sede en San Pablo, Brasil.</a:t>
            </a:r>
          </a:p>
          <a:p>
            <a:pPr marL="228611" indent="-228611">
              <a:lnSpc>
                <a:spcPts val="3920"/>
              </a:lnSpc>
              <a:buClr>
                <a:srgbClr val="00C607"/>
              </a:buClr>
              <a:buFont typeface="Arial" panose="020B0604020202020204" pitchFamily="34" charset="0"/>
              <a:buChar char="•"/>
            </a:pPr>
            <a:r>
              <a:rPr lang="es-AR" sz="1600" dirty="0">
                <a:solidFill>
                  <a:schemeClr val="tx1">
                    <a:lumMod val="65000"/>
                    <a:lumOff val="35000"/>
                  </a:schemeClr>
                </a:solidFill>
                <a:latin typeface="Century Gothic" panose="020B0502020202020204" pitchFamily="34" charset="0"/>
              </a:rPr>
              <a:t>33 millones de clientes.</a:t>
            </a:r>
          </a:p>
          <a:p>
            <a:pPr marL="228611" indent="-228611">
              <a:lnSpc>
                <a:spcPts val="3920"/>
              </a:lnSpc>
              <a:buClr>
                <a:srgbClr val="00C607"/>
              </a:buClr>
              <a:buFont typeface="Arial" panose="020B0604020202020204" pitchFamily="34" charset="0"/>
              <a:buChar char="•"/>
            </a:pPr>
            <a:r>
              <a:rPr lang="es-AR" sz="1600" dirty="0">
                <a:solidFill>
                  <a:schemeClr val="tx1">
                    <a:lumMod val="65000"/>
                    <a:lumOff val="35000"/>
                  </a:schemeClr>
                </a:solidFill>
                <a:latin typeface="Century Gothic" panose="020B0502020202020204" pitchFamily="34" charset="0"/>
              </a:rPr>
              <a:t>Valuación de USD $ 25 billones.</a:t>
            </a:r>
          </a:p>
          <a:p>
            <a:pPr marL="228611" indent="-228611">
              <a:lnSpc>
                <a:spcPts val="3920"/>
              </a:lnSpc>
              <a:buClr>
                <a:srgbClr val="00C607"/>
              </a:buClr>
              <a:buFont typeface="Arial" panose="020B0604020202020204" pitchFamily="34" charset="0"/>
              <a:buChar char="•"/>
            </a:pPr>
            <a:r>
              <a:rPr lang="es-AR" sz="1600" dirty="0">
                <a:solidFill>
                  <a:schemeClr val="tx1">
                    <a:lumMod val="65000"/>
                    <a:lumOff val="35000"/>
                  </a:schemeClr>
                </a:solidFill>
                <a:latin typeface="Century Gothic" panose="020B0502020202020204" pitchFamily="34" charset="0"/>
              </a:rPr>
              <a:t>Actualmente opera en Brasil, Argentina, Colombia y México.</a:t>
            </a:r>
          </a:p>
          <a:p>
            <a:pPr marL="228611" indent="-228611">
              <a:lnSpc>
                <a:spcPts val="3920"/>
              </a:lnSpc>
              <a:buClr>
                <a:srgbClr val="00C607"/>
              </a:buClr>
              <a:buFont typeface="Arial" panose="020B0604020202020204" pitchFamily="34" charset="0"/>
              <a:buChar char="•"/>
            </a:pPr>
            <a:r>
              <a:rPr lang="es-AR" sz="1600" dirty="0">
                <a:solidFill>
                  <a:schemeClr val="tx1">
                    <a:lumMod val="65000"/>
                    <a:lumOff val="35000"/>
                  </a:schemeClr>
                </a:solidFill>
                <a:latin typeface="Century Gothic" panose="020B0502020202020204" pitchFamily="34" charset="0"/>
              </a:rPr>
              <a:t>Escalabilidad, crecimiento y velocidad.</a:t>
            </a:r>
          </a:p>
        </p:txBody>
      </p:sp>
      <p:grpSp>
        <p:nvGrpSpPr>
          <p:cNvPr id="6" name="Group 5">
            <a:extLst>
              <a:ext uri="{FF2B5EF4-FFF2-40B4-BE49-F238E27FC236}">
                <a16:creationId xmlns:a16="http://schemas.microsoft.com/office/drawing/2014/main" id="{DD9BDE8D-295A-870E-FFA9-77300E5066A3}"/>
              </a:ext>
            </a:extLst>
          </p:cNvPr>
          <p:cNvGrpSpPr/>
          <p:nvPr/>
        </p:nvGrpSpPr>
        <p:grpSpPr>
          <a:xfrm>
            <a:off x="1473200" y="1796288"/>
            <a:ext cx="1676400" cy="3265425"/>
            <a:chOff x="1510410" y="1976627"/>
            <a:chExt cx="3657603" cy="6900673"/>
          </a:xfrm>
        </p:grpSpPr>
        <p:pic>
          <p:nvPicPr>
            <p:cNvPr id="7" name="Picture 8" descr="Nubank, el banco digital que arrasa en América Latina con 41.000 nuevos  clientes al día | Negocios | EL PAÍS">
              <a:extLst>
                <a:ext uri="{FF2B5EF4-FFF2-40B4-BE49-F238E27FC236}">
                  <a16:creationId xmlns:a16="http://schemas.microsoft.com/office/drawing/2014/main" id="{BAB51DF0-1CBA-29F1-C3BD-E22EA5493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411" y="6438899"/>
              <a:ext cx="3657602" cy="2438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ubank recaudó US$400 millones en nueva ronda de inversion">
              <a:extLst>
                <a:ext uri="{FF2B5EF4-FFF2-40B4-BE49-F238E27FC236}">
                  <a16:creationId xmlns:a16="http://schemas.microsoft.com/office/drawing/2014/main" id="{D2182EEA-AD07-A785-8BD6-FE333174C9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0410" y="3995622"/>
              <a:ext cx="3657601" cy="2443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Nubank - Wikipedia, la enciclopedia libre">
              <a:extLst>
                <a:ext uri="{FF2B5EF4-FFF2-40B4-BE49-F238E27FC236}">
                  <a16:creationId xmlns:a16="http://schemas.microsoft.com/office/drawing/2014/main" id="{8F5EF509-3079-2CEF-9C5F-184D2BCD4F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0410" y="1976627"/>
              <a:ext cx="3657601" cy="202387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Straight Connector 9">
            <a:extLst>
              <a:ext uri="{FF2B5EF4-FFF2-40B4-BE49-F238E27FC236}">
                <a16:creationId xmlns:a16="http://schemas.microsoft.com/office/drawing/2014/main" id="{2AAC72E7-6F00-3BEC-2606-DC5658E99664}"/>
              </a:ext>
            </a:extLst>
          </p:cNvPr>
          <p:cNvCxnSpPr>
            <a:cxnSpLocks/>
          </p:cNvCxnSpPr>
          <p:nvPr/>
        </p:nvCxnSpPr>
        <p:spPr>
          <a:xfrm>
            <a:off x="5382545" y="2412382"/>
            <a:ext cx="12112" cy="4521818"/>
          </a:xfrm>
          <a:prstGeom prst="line">
            <a:avLst/>
          </a:prstGeom>
          <a:ln w="19050" cmpd="sng">
            <a:solidFill>
              <a:srgbClr val="26A9E1"/>
            </a:solidFill>
          </a:ln>
          <a:effectLst/>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3932F118-C35E-497F-92D7-C16DC795120C}"/>
              </a:ext>
            </a:extLst>
          </p:cNvPr>
          <p:cNvSpPr/>
          <p:nvPr/>
        </p:nvSpPr>
        <p:spPr>
          <a:xfrm>
            <a:off x="5300240" y="5359867"/>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12" name="Oval 11">
            <a:extLst>
              <a:ext uri="{FF2B5EF4-FFF2-40B4-BE49-F238E27FC236}">
                <a16:creationId xmlns:a16="http://schemas.microsoft.com/office/drawing/2014/main" id="{FBC66040-EE2B-7F41-368B-47D34B61C202}"/>
              </a:ext>
            </a:extLst>
          </p:cNvPr>
          <p:cNvSpPr/>
          <p:nvPr/>
        </p:nvSpPr>
        <p:spPr>
          <a:xfrm>
            <a:off x="5294185" y="2412382"/>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dirty="0">
              <a:solidFill>
                <a:prstClr val="white"/>
              </a:solidFill>
              <a:latin typeface="Nexa Book"/>
            </a:endParaRPr>
          </a:p>
        </p:txBody>
      </p:sp>
      <p:sp>
        <p:nvSpPr>
          <p:cNvPr id="13" name="Oval 12">
            <a:extLst>
              <a:ext uri="{FF2B5EF4-FFF2-40B4-BE49-F238E27FC236}">
                <a16:creationId xmlns:a16="http://schemas.microsoft.com/office/drawing/2014/main" id="{D5018879-6B7A-FBC9-5145-FB36962D9FD2}"/>
              </a:ext>
            </a:extLst>
          </p:cNvPr>
          <p:cNvSpPr/>
          <p:nvPr/>
        </p:nvSpPr>
        <p:spPr>
          <a:xfrm>
            <a:off x="5294185" y="2912854"/>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14" name="Oval 13">
            <a:extLst>
              <a:ext uri="{FF2B5EF4-FFF2-40B4-BE49-F238E27FC236}">
                <a16:creationId xmlns:a16="http://schemas.microsoft.com/office/drawing/2014/main" id="{1099998F-0A3B-EEDB-39E1-3FC2FFA83C42}"/>
              </a:ext>
            </a:extLst>
          </p:cNvPr>
          <p:cNvSpPr/>
          <p:nvPr/>
        </p:nvSpPr>
        <p:spPr>
          <a:xfrm>
            <a:off x="5294185" y="3413325"/>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15" name="Oval 14">
            <a:extLst>
              <a:ext uri="{FF2B5EF4-FFF2-40B4-BE49-F238E27FC236}">
                <a16:creationId xmlns:a16="http://schemas.microsoft.com/office/drawing/2014/main" id="{75D8D051-2B75-AFDC-C835-4DABA1859384}"/>
              </a:ext>
            </a:extLst>
          </p:cNvPr>
          <p:cNvSpPr/>
          <p:nvPr/>
        </p:nvSpPr>
        <p:spPr>
          <a:xfrm>
            <a:off x="5294185" y="3907852"/>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16" name="Oval 15">
            <a:extLst>
              <a:ext uri="{FF2B5EF4-FFF2-40B4-BE49-F238E27FC236}">
                <a16:creationId xmlns:a16="http://schemas.microsoft.com/office/drawing/2014/main" id="{9E42F6AE-6A1F-852B-D967-BF0467DEC4CB}"/>
              </a:ext>
            </a:extLst>
          </p:cNvPr>
          <p:cNvSpPr/>
          <p:nvPr/>
        </p:nvSpPr>
        <p:spPr>
          <a:xfrm>
            <a:off x="5294185" y="4399676"/>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Tree>
    <p:extLst>
      <p:ext uri="{BB962C8B-B14F-4D97-AF65-F5344CB8AC3E}">
        <p14:creationId xmlns:p14="http://schemas.microsoft.com/office/powerpoint/2010/main" val="5367632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A8FC5DDE-CA97-3C4E-B02D-7077840D1B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Rectangle 2">
            <a:extLst>
              <a:ext uri="{FF2B5EF4-FFF2-40B4-BE49-F238E27FC236}">
                <a16:creationId xmlns:a16="http://schemas.microsoft.com/office/drawing/2014/main" id="{2A4512BD-F08D-F245-1B16-DA15390E8114}"/>
              </a:ext>
            </a:extLst>
          </p:cNvPr>
          <p:cNvSpPr/>
          <p:nvPr/>
        </p:nvSpPr>
        <p:spPr>
          <a:xfrm>
            <a:off x="1066800" y="1600200"/>
            <a:ext cx="6896688" cy="3818070"/>
          </a:xfrm>
          <a:prstGeom prst="rect">
            <a:avLst/>
          </a:prstGeom>
          <a:solidFill>
            <a:srgbClr val="26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sz="1200"/>
          </a:p>
        </p:txBody>
      </p:sp>
      <p:sp>
        <p:nvSpPr>
          <p:cNvPr id="5" name="TextBox 10">
            <a:extLst>
              <a:ext uri="{FF2B5EF4-FFF2-40B4-BE49-F238E27FC236}">
                <a16:creationId xmlns:a16="http://schemas.microsoft.com/office/drawing/2014/main" id="{9F099D86-AB5B-A477-7AE6-7285B9C79623}"/>
              </a:ext>
            </a:extLst>
          </p:cNvPr>
          <p:cNvSpPr txBox="1"/>
          <p:nvPr/>
        </p:nvSpPr>
        <p:spPr>
          <a:xfrm>
            <a:off x="676835" y="226960"/>
            <a:ext cx="9025965"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ECOSISTEMA FINTECH COLOMBIA</a:t>
            </a:r>
          </a:p>
        </p:txBody>
      </p:sp>
      <p:cxnSp>
        <p:nvCxnSpPr>
          <p:cNvPr id="6" name="Straight Connector 5">
            <a:extLst>
              <a:ext uri="{FF2B5EF4-FFF2-40B4-BE49-F238E27FC236}">
                <a16:creationId xmlns:a16="http://schemas.microsoft.com/office/drawing/2014/main" id="{7BF1556F-7A29-3881-35B0-E0C97C4A42B8}"/>
              </a:ext>
            </a:extLst>
          </p:cNvPr>
          <p:cNvCxnSpPr>
            <a:cxnSpLocks/>
          </p:cNvCxnSpPr>
          <p:nvPr/>
        </p:nvCxnSpPr>
        <p:spPr>
          <a:xfrm>
            <a:off x="8480721" y="2945655"/>
            <a:ext cx="12112" cy="4521818"/>
          </a:xfrm>
          <a:prstGeom prst="line">
            <a:avLst/>
          </a:prstGeom>
          <a:ln w="19050" cmpd="sng">
            <a:solidFill>
              <a:srgbClr val="26A9E1"/>
            </a:solidFill>
          </a:ln>
          <a:effectLst/>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60E4BA5A-1CBF-2C30-DC96-7789FBFEF3C5}"/>
              </a:ext>
            </a:extLst>
          </p:cNvPr>
          <p:cNvSpPr/>
          <p:nvPr/>
        </p:nvSpPr>
        <p:spPr>
          <a:xfrm>
            <a:off x="8382000" y="2926168"/>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dirty="0">
              <a:solidFill>
                <a:prstClr val="white"/>
              </a:solidFill>
              <a:latin typeface="Nexa Book"/>
            </a:endParaRPr>
          </a:p>
        </p:txBody>
      </p:sp>
      <p:sp>
        <p:nvSpPr>
          <p:cNvPr id="8" name="Oval 7">
            <a:extLst>
              <a:ext uri="{FF2B5EF4-FFF2-40B4-BE49-F238E27FC236}">
                <a16:creationId xmlns:a16="http://schemas.microsoft.com/office/drawing/2014/main" id="{16F654DC-5BA4-930F-3E23-3A1A5B7608E2}"/>
              </a:ext>
            </a:extLst>
          </p:cNvPr>
          <p:cNvSpPr/>
          <p:nvPr/>
        </p:nvSpPr>
        <p:spPr>
          <a:xfrm>
            <a:off x="8382000" y="3429000"/>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9" name="Oval 8">
            <a:extLst>
              <a:ext uri="{FF2B5EF4-FFF2-40B4-BE49-F238E27FC236}">
                <a16:creationId xmlns:a16="http://schemas.microsoft.com/office/drawing/2014/main" id="{F5AD64FE-E0CA-753B-9806-2E89825E3863}"/>
              </a:ext>
            </a:extLst>
          </p:cNvPr>
          <p:cNvSpPr/>
          <p:nvPr/>
        </p:nvSpPr>
        <p:spPr>
          <a:xfrm>
            <a:off x="8382000" y="3912345"/>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pic>
        <p:nvPicPr>
          <p:cNvPr id="10" name="Picture 2" descr="FR Colombia 2020_Burbujas Logo fondo negro">
            <a:extLst>
              <a:ext uri="{FF2B5EF4-FFF2-40B4-BE49-F238E27FC236}">
                <a16:creationId xmlns:a16="http://schemas.microsoft.com/office/drawing/2014/main" id="{673A2931-17FF-83CB-2F99-5BDB62D42E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99708"/>
            <a:ext cx="6787680" cy="38180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31">
            <a:extLst>
              <a:ext uri="{FF2B5EF4-FFF2-40B4-BE49-F238E27FC236}">
                <a16:creationId xmlns:a16="http://schemas.microsoft.com/office/drawing/2014/main" id="{1EF0974E-DB97-EE51-6C73-73C41DB7140D}"/>
              </a:ext>
            </a:extLst>
          </p:cNvPr>
          <p:cNvSpPr txBox="1"/>
          <p:nvPr/>
        </p:nvSpPr>
        <p:spPr>
          <a:xfrm>
            <a:off x="8700288" y="2708808"/>
            <a:ext cx="3491713" cy="1425327"/>
          </a:xfrm>
          <a:prstGeom prst="rect">
            <a:avLst/>
          </a:prstGeom>
        </p:spPr>
        <p:txBody>
          <a:bodyPr wrap="square" lIns="0" tIns="0" rIns="0" bIns="0" rtlCol="0" anchor="t">
            <a:spAutoFit/>
          </a:bodyPr>
          <a:lstStyle/>
          <a:p>
            <a:pPr>
              <a:lnSpc>
                <a:spcPts val="3920"/>
              </a:lnSpc>
              <a:buClr>
                <a:srgbClr val="00C607"/>
              </a:buClr>
            </a:pPr>
            <a:r>
              <a:rPr lang="es-AR" sz="1600" dirty="0">
                <a:solidFill>
                  <a:schemeClr val="tx1">
                    <a:lumMod val="65000"/>
                    <a:lumOff val="35000"/>
                  </a:schemeClr>
                </a:solidFill>
                <a:latin typeface="Century Gothic" panose="020B0502020202020204" pitchFamily="34" charset="0"/>
              </a:rPr>
              <a:t>Crecimiento anual de 26%.</a:t>
            </a:r>
          </a:p>
          <a:p>
            <a:pPr>
              <a:lnSpc>
                <a:spcPts val="3920"/>
              </a:lnSpc>
              <a:buClr>
                <a:srgbClr val="00C607"/>
              </a:buClr>
            </a:pPr>
            <a:r>
              <a:rPr lang="es-AR" sz="1600" dirty="0">
                <a:solidFill>
                  <a:schemeClr val="tx1">
                    <a:lumMod val="65000"/>
                    <a:lumOff val="35000"/>
                  </a:schemeClr>
                </a:solidFill>
                <a:latin typeface="Century Gothic" panose="020B0502020202020204" pitchFamily="34" charset="0"/>
              </a:rPr>
              <a:t>200 startup Fintech activos.</a:t>
            </a:r>
          </a:p>
          <a:p>
            <a:pPr>
              <a:lnSpc>
                <a:spcPts val="3920"/>
              </a:lnSpc>
              <a:buClr>
                <a:srgbClr val="00C607"/>
              </a:buClr>
            </a:pPr>
            <a:r>
              <a:rPr lang="es-AR" sz="1600" dirty="0">
                <a:solidFill>
                  <a:schemeClr val="tx1">
                    <a:lumMod val="65000"/>
                    <a:lumOff val="35000"/>
                  </a:schemeClr>
                </a:solidFill>
                <a:latin typeface="Century Gothic" panose="020B0502020202020204" pitchFamily="34" charset="0"/>
              </a:rPr>
              <a:t>7000 trabajos generados.</a:t>
            </a:r>
          </a:p>
        </p:txBody>
      </p:sp>
    </p:spTree>
    <p:extLst>
      <p:ext uri="{BB962C8B-B14F-4D97-AF65-F5344CB8AC3E}">
        <p14:creationId xmlns:p14="http://schemas.microsoft.com/office/powerpoint/2010/main" val="17389752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a:extLst>
              <a:ext uri="{FF2B5EF4-FFF2-40B4-BE49-F238E27FC236}">
                <a16:creationId xmlns:a16="http://schemas.microsoft.com/office/drawing/2014/main" id="{D6CFC14D-6186-FCD6-982D-826761F53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TextBox 31">
            <a:extLst>
              <a:ext uri="{FF2B5EF4-FFF2-40B4-BE49-F238E27FC236}">
                <a16:creationId xmlns:a16="http://schemas.microsoft.com/office/drawing/2014/main" id="{D0C160FE-C5E6-3EC5-8104-8DA9069E4DF9}"/>
              </a:ext>
            </a:extLst>
          </p:cNvPr>
          <p:cNvSpPr txBox="1"/>
          <p:nvPr/>
        </p:nvSpPr>
        <p:spPr>
          <a:xfrm>
            <a:off x="3009900" y="1000169"/>
            <a:ext cx="6172200" cy="962699"/>
          </a:xfrm>
          <a:prstGeom prst="rect">
            <a:avLst/>
          </a:prstGeom>
        </p:spPr>
        <p:txBody>
          <a:bodyPr wrap="square" lIns="0" tIns="0" rIns="0" bIns="0" rtlCol="0" anchor="t">
            <a:spAutoFit/>
          </a:bodyPr>
          <a:lstStyle/>
          <a:p>
            <a:pPr algn="ctr">
              <a:lnSpc>
                <a:spcPts val="3920"/>
              </a:lnSpc>
              <a:buClr>
                <a:srgbClr val="00C607"/>
              </a:buClr>
            </a:pPr>
            <a:r>
              <a:rPr lang="es-AR" sz="2800" dirty="0">
                <a:latin typeface="Century Gothic" panose="020B0502020202020204" pitchFamily="34" charset="0"/>
              </a:rPr>
              <a:t>Existe una demanda latente de Fintech en Latinoamérica</a:t>
            </a:r>
          </a:p>
        </p:txBody>
      </p:sp>
      <p:sp>
        <p:nvSpPr>
          <p:cNvPr id="6" name="Rectangle 5">
            <a:extLst>
              <a:ext uri="{FF2B5EF4-FFF2-40B4-BE49-F238E27FC236}">
                <a16:creationId xmlns:a16="http://schemas.microsoft.com/office/drawing/2014/main" id="{470CA844-C04E-56F1-3CA1-5C1FB26F75F7}"/>
              </a:ext>
            </a:extLst>
          </p:cNvPr>
          <p:cNvSpPr/>
          <p:nvPr/>
        </p:nvSpPr>
        <p:spPr>
          <a:xfrm>
            <a:off x="682142" y="2253901"/>
            <a:ext cx="3454399" cy="304800"/>
          </a:xfrm>
          <a:prstGeom prst="rect">
            <a:avLst/>
          </a:prstGeom>
          <a:solidFill>
            <a:srgbClr val="26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9" name="Rectangle 8">
            <a:extLst>
              <a:ext uri="{FF2B5EF4-FFF2-40B4-BE49-F238E27FC236}">
                <a16:creationId xmlns:a16="http://schemas.microsoft.com/office/drawing/2014/main" id="{D7A55365-46B9-78C1-AF59-34DC7E95BDB2}"/>
              </a:ext>
            </a:extLst>
          </p:cNvPr>
          <p:cNvSpPr/>
          <p:nvPr/>
        </p:nvSpPr>
        <p:spPr>
          <a:xfrm>
            <a:off x="4369180" y="2253901"/>
            <a:ext cx="3454399" cy="304800"/>
          </a:xfrm>
          <a:prstGeom prst="rect">
            <a:avLst/>
          </a:prstGeom>
          <a:solidFill>
            <a:srgbClr val="26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solidFill>
                <a:schemeClr val="tx1"/>
              </a:solidFill>
              <a:latin typeface="Century Gothic" panose="020B0502020202020204" pitchFamily="34" charset="0"/>
            </a:endParaRPr>
          </a:p>
        </p:txBody>
      </p:sp>
      <p:sp>
        <p:nvSpPr>
          <p:cNvPr id="18" name="TextBox 31">
            <a:extLst>
              <a:ext uri="{FF2B5EF4-FFF2-40B4-BE49-F238E27FC236}">
                <a16:creationId xmlns:a16="http://schemas.microsoft.com/office/drawing/2014/main" id="{2645408B-8756-7D41-7847-0021F209786F}"/>
              </a:ext>
            </a:extLst>
          </p:cNvPr>
          <p:cNvSpPr txBox="1"/>
          <p:nvPr/>
        </p:nvSpPr>
        <p:spPr>
          <a:xfrm>
            <a:off x="676834" y="2574968"/>
            <a:ext cx="3464257" cy="984885"/>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Más de 650 millones de personas en 33 países, con poblaciones como Brasil y México con 210 y 130 millones respectivamente.</a:t>
            </a:r>
          </a:p>
        </p:txBody>
      </p:sp>
      <p:sp>
        <p:nvSpPr>
          <p:cNvPr id="19" name="TextBox 31">
            <a:extLst>
              <a:ext uri="{FF2B5EF4-FFF2-40B4-BE49-F238E27FC236}">
                <a16:creationId xmlns:a16="http://schemas.microsoft.com/office/drawing/2014/main" id="{AAB10DCE-C55C-3397-3BD6-65B5640B122D}"/>
              </a:ext>
            </a:extLst>
          </p:cNvPr>
          <p:cNvSpPr txBox="1"/>
          <p:nvPr/>
        </p:nvSpPr>
        <p:spPr>
          <a:xfrm>
            <a:off x="4368421" y="2574968"/>
            <a:ext cx="3464257" cy="1231106"/>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Acceso limitado a productos financieros. Más del 50% de la población de México está desatendida y solo el 31% tiene acceso a productos crediticios.</a:t>
            </a:r>
          </a:p>
        </p:txBody>
      </p:sp>
      <p:sp>
        <p:nvSpPr>
          <p:cNvPr id="20" name="TextBox 31">
            <a:extLst>
              <a:ext uri="{FF2B5EF4-FFF2-40B4-BE49-F238E27FC236}">
                <a16:creationId xmlns:a16="http://schemas.microsoft.com/office/drawing/2014/main" id="{C7BC9DD8-F05B-0D8F-4D37-B2534E2D2D27}"/>
              </a:ext>
            </a:extLst>
          </p:cNvPr>
          <p:cNvSpPr txBox="1"/>
          <p:nvPr/>
        </p:nvSpPr>
        <p:spPr>
          <a:xfrm>
            <a:off x="2530968" y="4410694"/>
            <a:ext cx="3464257" cy="1477328"/>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Más de 90% de las transacciones en México son en efectivo. Hubo un incremento del 32% del uso de comercio electrónico en 2020, pero hay mucho camino por recorrer.</a:t>
            </a:r>
          </a:p>
        </p:txBody>
      </p:sp>
      <p:sp>
        <p:nvSpPr>
          <p:cNvPr id="21" name="TextBox 31">
            <a:extLst>
              <a:ext uri="{FF2B5EF4-FFF2-40B4-BE49-F238E27FC236}">
                <a16:creationId xmlns:a16="http://schemas.microsoft.com/office/drawing/2014/main" id="{43AD640C-3DD3-D3BC-5343-A9A7CB8A8043}"/>
              </a:ext>
            </a:extLst>
          </p:cNvPr>
          <p:cNvSpPr txBox="1"/>
          <p:nvPr/>
        </p:nvSpPr>
        <p:spPr>
          <a:xfrm>
            <a:off x="6196777" y="4410694"/>
            <a:ext cx="3464257" cy="1477328"/>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Pocas instituciones poseen un gran % del mercado. En Brasil, 80% de los depósitos están concentrados en 5 bancos. Esto indica una oportunidad a las Fintech para ofrecer productos más accesibles.</a:t>
            </a:r>
          </a:p>
        </p:txBody>
      </p:sp>
      <p:sp>
        <p:nvSpPr>
          <p:cNvPr id="22" name="TextBox 10">
            <a:extLst>
              <a:ext uri="{FF2B5EF4-FFF2-40B4-BE49-F238E27FC236}">
                <a16:creationId xmlns:a16="http://schemas.microsoft.com/office/drawing/2014/main" id="{9BF1027F-FB92-2C2B-1488-044FD36F52D0}"/>
              </a:ext>
            </a:extLst>
          </p:cNvPr>
          <p:cNvSpPr txBox="1"/>
          <p:nvPr/>
        </p:nvSpPr>
        <p:spPr>
          <a:xfrm>
            <a:off x="676835" y="221674"/>
            <a:ext cx="9025965"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EL BOOM FINTECH EN LA REGIÓN</a:t>
            </a:r>
          </a:p>
        </p:txBody>
      </p:sp>
      <p:sp>
        <p:nvSpPr>
          <p:cNvPr id="24" name="Rectangle 23">
            <a:extLst>
              <a:ext uri="{FF2B5EF4-FFF2-40B4-BE49-F238E27FC236}">
                <a16:creationId xmlns:a16="http://schemas.microsoft.com/office/drawing/2014/main" id="{3A11A7FD-0942-EF14-CD5C-87AE4DD4936C}"/>
              </a:ext>
            </a:extLst>
          </p:cNvPr>
          <p:cNvSpPr/>
          <p:nvPr/>
        </p:nvSpPr>
        <p:spPr>
          <a:xfrm>
            <a:off x="8055459" y="2260827"/>
            <a:ext cx="3454399" cy="304800"/>
          </a:xfrm>
          <a:prstGeom prst="rect">
            <a:avLst/>
          </a:prstGeom>
          <a:solidFill>
            <a:srgbClr val="26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solidFill>
                <a:schemeClr val="tx1"/>
              </a:solidFill>
            </a:endParaRPr>
          </a:p>
        </p:txBody>
      </p:sp>
      <p:sp>
        <p:nvSpPr>
          <p:cNvPr id="26" name="TextBox 31">
            <a:extLst>
              <a:ext uri="{FF2B5EF4-FFF2-40B4-BE49-F238E27FC236}">
                <a16:creationId xmlns:a16="http://schemas.microsoft.com/office/drawing/2014/main" id="{27552717-25FF-F221-029F-C7C935003255}"/>
              </a:ext>
            </a:extLst>
          </p:cNvPr>
          <p:cNvSpPr txBox="1"/>
          <p:nvPr/>
        </p:nvSpPr>
        <p:spPr>
          <a:xfrm>
            <a:off x="8044843" y="2593769"/>
            <a:ext cx="3464257" cy="1231106"/>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Libre Franklin Light" pitchFamily="2" charset="0"/>
              </a:rPr>
              <a:t>Muchos trámites requieren ir a una sucursal. En Brasil, Itaú requiere 25 campos y más de 15 minutos para abrir una cuenta en App, y 18 horas para aprobarse con todo en orden.</a:t>
            </a:r>
          </a:p>
        </p:txBody>
      </p:sp>
      <p:sp>
        <p:nvSpPr>
          <p:cNvPr id="2" name="TextBox 1">
            <a:extLst>
              <a:ext uri="{FF2B5EF4-FFF2-40B4-BE49-F238E27FC236}">
                <a16:creationId xmlns:a16="http://schemas.microsoft.com/office/drawing/2014/main" id="{74DB2DEF-F8BE-9978-C817-40DC28A2718E}"/>
              </a:ext>
            </a:extLst>
          </p:cNvPr>
          <p:cNvSpPr txBox="1"/>
          <p:nvPr/>
        </p:nvSpPr>
        <p:spPr>
          <a:xfrm>
            <a:off x="1061356" y="2218308"/>
            <a:ext cx="269673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BO" sz="1600" b="0" i="0" u="none" strike="noStrike" cap="none" spc="0" normalizeH="0" baseline="0" dirty="0">
                <a:ln>
                  <a:noFill/>
                </a:ln>
                <a:solidFill>
                  <a:srgbClr val="F7F7F7"/>
                </a:solidFill>
                <a:effectLst/>
                <a:uFillTx/>
                <a:latin typeface="Century Gothic" panose="020B0502020202020204" pitchFamily="34" charset="0"/>
                <a:sym typeface="Calibri"/>
              </a:rPr>
              <a:t>Latinoamérica es grande</a:t>
            </a:r>
          </a:p>
        </p:txBody>
      </p:sp>
      <p:sp>
        <p:nvSpPr>
          <p:cNvPr id="27" name="TextBox 26">
            <a:extLst>
              <a:ext uri="{FF2B5EF4-FFF2-40B4-BE49-F238E27FC236}">
                <a16:creationId xmlns:a16="http://schemas.microsoft.com/office/drawing/2014/main" id="{F5BD0619-6F29-DC96-766F-E09843E3F5D3}"/>
              </a:ext>
            </a:extLst>
          </p:cNvPr>
          <p:cNvSpPr txBox="1"/>
          <p:nvPr/>
        </p:nvSpPr>
        <p:spPr>
          <a:xfrm>
            <a:off x="4747635" y="2240816"/>
            <a:ext cx="269673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BO" sz="1600" b="0" i="0" u="none" strike="noStrike" cap="none" spc="0" normalizeH="0" baseline="0" dirty="0">
                <a:ln>
                  <a:noFill/>
                </a:ln>
                <a:solidFill>
                  <a:srgbClr val="F7F7F7"/>
                </a:solidFill>
                <a:effectLst/>
                <a:uFillTx/>
                <a:latin typeface="Century Gothic" panose="020B0502020202020204" pitchFamily="34" charset="0"/>
                <a:sym typeface="Calibri"/>
              </a:rPr>
              <a:t>Mercado desatendido</a:t>
            </a:r>
          </a:p>
        </p:txBody>
      </p:sp>
      <p:sp>
        <p:nvSpPr>
          <p:cNvPr id="28" name="TextBox 27">
            <a:extLst>
              <a:ext uri="{FF2B5EF4-FFF2-40B4-BE49-F238E27FC236}">
                <a16:creationId xmlns:a16="http://schemas.microsoft.com/office/drawing/2014/main" id="{E0048F8B-4051-1CF0-9C07-69202FF95640}"/>
              </a:ext>
            </a:extLst>
          </p:cNvPr>
          <p:cNvSpPr txBox="1"/>
          <p:nvPr/>
        </p:nvSpPr>
        <p:spPr>
          <a:xfrm>
            <a:off x="8316113" y="2237025"/>
            <a:ext cx="300413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BO" sz="1600" b="0" i="0" u="none" strike="noStrike" cap="none" spc="0" normalizeH="0" baseline="0" dirty="0">
                <a:ln>
                  <a:noFill/>
                </a:ln>
                <a:solidFill>
                  <a:srgbClr val="F7F7F7"/>
                </a:solidFill>
                <a:effectLst/>
                <a:uFillTx/>
                <a:latin typeface="Century Gothic" panose="020B0502020202020204" pitchFamily="34" charset="0"/>
                <a:sym typeface="Calibri"/>
              </a:rPr>
              <a:t>Experiencia digital ineficiente</a:t>
            </a:r>
          </a:p>
        </p:txBody>
      </p:sp>
      <p:sp>
        <p:nvSpPr>
          <p:cNvPr id="29" name="Rectangle 28">
            <a:extLst>
              <a:ext uri="{FF2B5EF4-FFF2-40B4-BE49-F238E27FC236}">
                <a16:creationId xmlns:a16="http://schemas.microsoft.com/office/drawing/2014/main" id="{7DD1BE4A-49B3-66EC-B19F-703405A67BDC}"/>
              </a:ext>
            </a:extLst>
          </p:cNvPr>
          <p:cNvSpPr/>
          <p:nvPr/>
        </p:nvSpPr>
        <p:spPr>
          <a:xfrm>
            <a:off x="2540826" y="4076587"/>
            <a:ext cx="3454399" cy="304800"/>
          </a:xfrm>
          <a:prstGeom prst="rect">
            <a:avLst/>
          </a:prstGeom>
          <a:solidFill>
            <a:srgbClr val="8B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solidFill>
                <a:schemeClr val="tx1"/>
              </a:solidFill>
            </a:endParaRPr>
          </a:p>
        </p:txBody>
      </p:sp>
      <p:sp>
        <p:nvSpPr>
          <p:cNvPr id="30" name="TextBox 29">
            <a:extLst>
              <a:ext uri="{FF2B5EF4-FFF2-40B4-BE49-F238E27FC236}">
                <a16:creationId xmlns:a16="http://schemas.microsoft.com/office/drawing/2014/main" id="{33047B0B-EC5B-D6F1-D556-A77EAD4C8D40}"/>
              </a:ext>
            </a:extLst>
          </p:cNvPr>
          <p:cNvSpPr txBox="1"/>
          <p:nvPr/>
        </p:nvSpPr>
        <p:spPr>
          <a:xfrm>
            <a:off x="2540825" y="4052785"/>
            <a:ext cx="3454399" cy="338552"/>
          </a:xfrm>
          <a:prstGeom prst="rect">
            <a:avLst/>
          </a:prstGeom>
          <a:solidFill>
            <a:srgbClr val="26A9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BO" sz="1600" b="0" i="0" u="none" strike="noStrike" cap="none" spc="0" normalizeH="0" baseline="0" dirty="0">
                <a:ln>
                  <a:noFill/>
                </a:ln>
                <a:solidFill>
                  <a:srgbClr val="F7F7F7"/>
                </a:solidFill>
                <a:effectLst/>
                <a:uFillTx/>
                <a:latin typeface="Century Gothic" panose="020B0502020202020204" pitchFamily="34" charset="0"/>
                <a:sym typeface="Calibri"/>
              </a:rPr>
              <a:t>Economías basadas en efectivo</a:t>
            </a:r>
          </a:p>
        </p:txBody>
      </p:sp>
      <p:sp>
        <p:nvSpPr>
          <p:cNvPr id="31" name="Rectangle 30">
            <a:extLst>
              <a:ext uri="{FF2B5EF4-FFF2-40B4-BE49-F238E27FC236}">
                <a16:creationId xmlns:a16="http://schemas.microsoft.com/office/drawing/2014/main" id="{10781CC2-D57E-3535-E97B-76C60E97F6D6}"/>
              </a:ext>
            </a:extLst>
          </p:cNvPr>
          <p:cNvSpPr/>
          <p:nvPr/>
        </p:nvSpPr>
        <p:spPr>
          <a:xfrm>
            <a:off x="6221686" y="4076587"/>
            <a:ext cx="3454399" cy="304800"/>
          </a:xfrm>
          <a:prstGeom prst="rect">
            <a:avLst/>
          </a:prstGeom>
          <a:solidFill>
            <a:srgbClr val="8B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solidFill>
                <a:schemeClr val="tx1"/>
              </a:solidFill>
            </a:endParaRPr>
          </a:p>
        </p:txBody>
      </p:sp>
      <p:sp>
        <p:nvSpPr>
          <p:cNvPr id="32" name="TextBox 31">
            <a:extLst>
              <a:ext uri="{FF2B5EF4-FFF2-40B4-BE49-F238E27FC236}">
                <a16:creationId xmlns:a16="http://schemas.microsoft.com/office/drawing/2014/main" id="{926D4D9C-9890-D8EA-0D4B-CCEBDCC76948}"/>
              </a:ext>
            </a:extLst>
          </p:cNvPr>
          <p:cNvSpPr txBox="1"/>
          <p:nvPr/>
        </p:nvSpPr>
        <p:spPr>
          <a:xfrm>
            <a:off x="6221685" y="4052785"/>
            <a:ext cx="3439347" cy="338552"/>
          </a:xfrm>
          <a:prstGeom prst="rect">
            <a:avLst/>
          </a:prstGeom>
          <a:solidFill>
            <a:srgbClr val="26A9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BO" sz="1600" b="0" i="0" u="none" strike="noStrike" cap="none" spc="0" normalizeH="0" baseline="0" dirty="0">
                <a:ln>
                  <a:noFill/>
                </a:ln>
                <a:solidFill>
                  <a:srgbClr val="F7F7F7"/>
                </a:solidFill>
                <a:effectLst/>
                <a:uFillTx/>
                <a:latin typeface="Century Gothic" panose="020B0502020202020204" pitchFamily="34" charset="0"/>
                <a:sym typeface="Calibri"/>
              </a:rPr>
              <a:t>Instituciones son muy rentables</a:t>
            </a:r>
          </a:p>
        </p:txBody>
      </p:sp>
    </p:spTree>
    <p:extLst>
      <p:ext uri="{BB962C8B-B14F-4D97-AF65-F5344CB8AC3E}">
        <p14:creationId xmlns:p14="http://schemas.microsoft.com/office/powerpoint/2010/main" val="29039165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CCB3B392-878B-82DC-E90E-616842D630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13" name="TextBox 31">
            <a:extLst>
              <a:ext uri="{FF2B5EF4-FFF2-40B4-BE49-F238E27FC236}">
                <a16:creationId xmlns:a16="http://schemas.microsoft.com/office/drawing/2014/main" id="{11A4A741-AA96-1BEA-548E-570F211DBEF4}"/>
              </a:ext>
            </a:extLst>
          </p:cNvPr>
          <p:cNvSpPr txBox="1"/>
          <p:nvPr/>
        </p:nvSpPr>
        <p:spPr>
          <a:xfrm>
            <a:off x="1387276" y="4035928"/>
            <a:ext cx="4453966" cy="1477328"/>
          </a:xfrm>
          <a:prstGeom prst="rect">
            <a:avLst/>
          </a:prstGeom>
        </p:spPr>
        <p:txBody>
          <a:bodyPr wrap="square" lIns="0" tIns="0" rIns="0" bIns="0" rtlCol="0" anchor="t">
            <a:spAutoFit/>
          </a:bodyPr>
          <a:lstStyle/>
          <a:p>
            <a:pPr algn="just">
              <a:buClr>
                <a:srgbClr val="00C607"/>
              </a:buClr>
            </a:pPr>
            <a:r>
              <a:rPr lang="es-ES" sz="1600" b="1" dirty="0">
                <a:solidFill>
                  <a:srgbClr val="26A9E1"/>
                </a:solidFill>
                <a:latin typeface="Century Gothic" panose="020B0502020202020204" pitchFamily="34" charset="0"/>
              </a:rPr>
              <a:t>COVID-19 como un acelerador</a:t>
            </a:r>
          </a:p>
          <a:p>
            <a:pPr algn="just">
              <a:buClr>
                <a:srgbClr val="00C607"/>
              </a:buClr>
            </a:pPr>
            <a:r>
              <a:rPr lang="es-ES" sz="1600" dirty="0">
                <a:solidFill>
                  <a:schemeClr val="tx1">
                    <a:lumMod val="65000"/>
                    <a:lumOff val="35000"/>
                  </a:schemeClr>
                </a:solidFill>
                <a:latin typeface="Libre Franklin Light" pitchFamily="2" charset="0"/>
              </a:rPr>
              <a:t>43%  La pandemia ha acelerado a la industria Fintech de la región, estimulando a la innovación como una necesidad. Se aceleró la demanda de productos digitales exponencialmente.</a:t>
            </a:r>
          </a:p>
        </p:txBody>
      </p:sp>
      <p:sp>
        <p:nvSpPr>
          <p:cNvPr id="14" name="TextBox 31">
            <a:extLst>
              <a:ext uri="{FF2B5EF4-FFF2-40B4-BE49-F238E27FC236}">
                <a16:creationId xmlns:a16="http://schemas.microsoft.com/office/drawing/2014/main" id="{5737F467-EFE9-EAEB-B6C9-43965D8686CF}"/>
              </a:ext>
            </a:extLst>
          </p:cNvPr>
          <p:cNvSpPr txBox="1"/>
          <p:nvPr/>
        </p:nvSpPr>
        <p:spPr>
          <a:xfrm>
            <a:off x="7061201" y="4014077"/>
            <a:ext cx="4453966" cy="1477328"/>
          </a:xfrm>
          <a:prstGeom prst="rect">
            <a:avLst/>
          </a:prstGeom>
        </p:spPr>
        <p:txBody>
          <a:bodyPr wrap="square" lIns="0" tIns="0" rIns="0" bIns="0" rtlCol="0" anchor="t">
            <a:spAutoFit/>
          </a:bodyPr>
          <a:lstStyle/>
          <a:p>
            <a:pPr algn="just">
              <a:buClr>
                <a:srgbClr val="00C607"/>
              </a:buClr>
            </a:pPr>
            <a:r>
              <a:rPr lang="es-ES" sz="1600" b="1" dirty="0">
                <a:solidFill>
                  <a:srgbClr val="26A9E1"/>
                </a:solidFill>
                <a:latin typeface="Century Gothic" panose="020B0502020202020204" pitchFamily="34" charset="0"/>
              </a:rPr>
              <a:t>Infraestructura de pagos en tiempo real</a:t>
            </a:r>
          </a:p>
          <a:p>
            <a:pPr algn="just">
              <a:buClr>
                <a:srgbClr val="00C607"/>
              </a:buClr>
            </a:pPr>
            <a:r>
              <a:rPr lang="es-ES" sz="1600" dirty="0">
                <a:solidFill>
                  <a:schemeClr val="tx1">
                    <a:lumMod val="65000"/>
                    <a:lumOff val="35000"/>
                  </a:schemeClr>
                </a:solidFill>
                <a:latin typeface="Century Gothic" panose="020B0502020202020204" pitchFamily="34" charset="0"/>
              </a:rPr>
              <a:t>En este sentido, muchos países latinoamericanos tienen ventaja sobre Estados Unidos. Esto es una ventaja para las Fintech, que pueden apalancarse de esta infraestructura.</a:t>
            </a:r>
          </a:p>
        </p:txBody>
      </p:sp>
      <p:grpSp>
        <p:nvGrpSpPr>
          <p:cNvPr id="15" name="Group 14">
            <a:extLst>
              <a:ext uri="{FF2B5EF4-FFF2-40B4-BE49-F238E27FC236}">
                <a16:creationId xmlns:a16="http://schemas.microsoft.com/office/drawing/2014/main" id="{181F6DDD-CFA3-C8DD-D106-D43FC7F3BBA9}"/>
              </a:ext>
            </a:extLst>
          </p:cNvPr>
          <p:cNvGrpSpPr/>
          <p:nvPr/>
        </p:nvGrpSpPr>
        <p:grpSpPr>
          <a:xfrm>
            <a:off x="6350001" y="2188689"/>
            <a:ext cx="5165167" cy="1723549"/>
            <a:chOff x="9525001" y="3924300"/>
            <a:chExt cx="7747750" cy="2585325"/>
          </a:xfrm>
        </p:grpSpPr>
        <p:sp>
          <p:nvSpPr>
            <p:cNvPr id="16" name="TextBox 31">
              <a:extLst>
                <a:ext uri="{FF2B5EF4-FFF2-40B4-BE49-F238E27FC236}">
                  <a16:creationId xmlns:a16="http://schemas.microsoft.com/office/drawing/2014/main" id="{9A0A86DD-D386-7B2B-4B2B-EC461FE068D0}"/>
                </a:ext>
              </a:extLst>
            </p:cNvPr>
            <p:cNvSpPr txBox="1"/>
            <p:nvPr/>
          </p:nvSpPr>
          <p:spPr>
            <a:xfrm>
              <a:off x="10591802" y="3924300"/>
              <a:ext cx="6680949" cy="2585325"/>
            </a:xfrm>
            <a:prstGeom prst="rect">
              <a:avLst/>
            </a:prstGeom>
          </p:spPr>
          <p:txBody>
            <a:bodyPr wrap="square" lIns="0" tIns="0" rIns="0" bIns="0" rtlCol="0" anchor="t">
              <a:spAutoFit/>
            </a:bodyPr>
            <a:lstStyle/>
            <a:p>
              <a:pPr algn="just">
                <a:buClr>
                  <a:srgbClr val="00C607"/>
                </a:buClr>
              </a:pPr>
              <a:r>
                <a:rPr lang="es-ES" sz="1600" b="1" dirty="0">
                  <a:solidFill>
                    <a:srgbClr val="26A9E1"/>
                  </a:solidFill>
                  <a:latin typeface="Century Gothic" panose="020B0502020202020204" pitchFamily="34" charset="0"/>
                </a:rPr>
                <a:t>Regulación Fintech</a:t>
              </a:r>
            </a:p>
            <a:p>
              <a:pPr algn="just">
                <a:buClr>
                  <a:srgbClr val="00C607"/>
                </a:buClr>
              </a:pPr>
              <a:r>
                <a:rPr lang="es-ES" sz="1600" dirty="0">
                  <a:solidFill>
                    <a:srgbClr val="00C607"/>
                  </a:solidFill>
                  <a:latin typeface="Century Gothic" panose="020B0502020202020204" pitchFamily="34" charset="0"/>
                </a:rPr>
                <a:t> </a:t>
              </a:r>
              <a:r>
                <a:rPr lang="es-ES" sz="1600" dirty="0">
                  <a:solidFill>
                    <a:schemeClr val="tx1">
                      <a:lumMod val="65000"/>
                      <a:lumOff val="35000"/>
                    </a:schemeClr>
                  </a:solidFill>
                  <a:latin typeface="Century Gothic" panose="020B0502020202020204" pitchFamily="34" charset="0"/>
                </a:rPr>
                <a:t>México aprobó la Ley Fintech en 2018, creando una estructura para que las Fintech operen bajo la misma regulación que las instituciones tradicionales. Se espera que Perú, México y Argentina sigan esos pasos pronto.</a:t>
              </a:r>
            </a:p>
          </p:txBody>
        </p:sp>
        <p:sp>
          <p:nvSpPr>
            <p:cNvPr id="17" name="TextBox 5">
              <a:extLst>
                <a:ext uri="{FF2B5EF4-FFF2-40B4-BE49-F238E27FC236}">
                  <a16:creationId xmlns:a16="http://schemas.microsoft.com/office/drawing/2014/main" id="{E90CD592-227C-1B71-C5BC-101B6D4B570A}"/>
                </a:ext>
              </a:extLst>
            </p:cNvPr>
            <p:cNvSpPr txBox="1"/>
            <p:nvPr/>
          </p:nvSpPr>
          <p:spPr>
            <a:xfrm>
              <a:off x="9525001" y="3924300"/>
              <a:ext cx="1066800" cy="913712"/>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2</a:t>
              </a:r>
            </a:p>
          </p:txBody>
        </p:sp>
      </p:grpSp>
      <p:grpSp>
        <p:nvGrpSpPr>
          <p:cNvPr id="18" name="Group 17">
            <a:extLst>
              <a:ext uri="{FF2B5EF4-FFF2-40B4-BE49-F238E27FC236}">
                <a16:creationId xmlns:a16="http://schemas.microsoft.com/office/drawing/2014/main" id="{3AC9D509-5790-C446-F621-93657269AFF2}"/>
              </a:ext>
            </a:extLst>
          </p:cNvPr>
          <p:cNvGrpSpPr/>
          <p:nvPr/>
        </p:nvGrpSpPr>
        <p:grpSpPr>
          <a:xfrm>
            <a:off x="676834" y="2188688"/>
            <a:ext cx="5165166" cy="1723549"/>
            <a:chOff x="862851" y="3924300"/>
            <a:chExt cx="7747749" cy="2585324"/>
          </a:xfrm>
        </p:grpSpPr>
        <p:sp>
          <p:nvSpPr>
            <p:cNvPr id="19" name="TextBox 31">
              <a:extLst>
                <a:ext uri="{FF2B5EF4-FFF2-40B4-BE49-F238E27FC236}">
                  <a16:creationId xmlns:a16="http://schemas.microsoft.com/office/drawing/2014/main" id="{A791364F-AA68-0119-4F12-7A0FBE0F2CD5}"/>
                </a:ext>
              </a:extLst>
            </p:cNvPr>
            <p:cNvSpPr txBox="1"/>
            <p:nvPr/>
          </p:nvSpPr>
          <p:spPr>
            <a:xfrm>
              <a:off x="1929651" y="3924300"/>
              <a:ext cx="6680949" cy="2585324"/>
            </a:xfrm>
            <a:prstGeom prst="rect">
              <a:avLst/>
            </a:prstGeom>
          </p:spPr>
          <p:txBody>
            <a:bodyPr wrap="square" lIns="0" tIns="0" rIns="0" bIns="0" rtlCol="0" anchor="t">
              <a:spAutoFit/>
            </a:bodyPr>
            <a:lstStyle/>
            <a:p>
              <a:pPr algn="just">
                <a:buClr>
                  <a:srgbClr val="00C607"/>
                </a:buClr>
              </a:pPr>
              <a:r>
                <a:rPr lang="es-ES" sz="1600" b="1" dirty="0">
                  <a:solidFill>
                    <a:srgbClr val="26A9E1"/>
                  </a:solidFill>
                  <a:latin typeface="Century Gothic" panose="020B0502020202020204" pitchFamily="34" charset="0"/>
                </a:rPr>
                <a:t>Nuevas expectativas y métodos </a:t>
              </a:r>
            </a:p>
            <a:p>
              <a:pPr algn="just">
                <a:buClr>
                  <a:srgbClr val="00C607"/>
                </a:buClr>
              </a:pPr>
              <a:r>
                <a:rPr lang="es-ES" sz="1600" dirty="0">
                  <a:solidFill>
                    <a:schemeClr val="tx1">
                      <a:lumMod val="65000"/>
                      <a:lumOff val="35000"/>
                    </a:schemeClr>
                  </a:solidFill>
                  <a:latin typeface="Century Gothic" panose="020B0502020202020204" pitchFamily="34" charset="0"/>
                </a:rPr>
                <a:t>43% de la población de la región menor a 25 años, que espera una experiencia digital similar a otras plataformas que utiliza regularmente. Alta penetración de smartphones, en Brasil 120 millones de personas utilizan WhatsApp.</a:t>
              </a:r>
            </a:p>
          </p:txBody>
        </p:sp>
        <p:sp>
          <p:nvSpPr>
            <p:cNvPr id="20" name="TextBox 5">
              <a:extLst>
                <a:ext uri="{FF2B5EF4-FFF2-40B4-BE49-F238E27FC236}">
                  <a16:creationId xmlns:a16="http://schemas.microsoft.com/office/drawing/2014/main" id="{0E7D904A-6FB8-D826-46B2-FA23819A5495}"/>
                </a:ext>
              </a:extLst>
            </p:cNvPr>
            <p:cNvSpPr txBox="1"/>
            <p:nvPr/>
          </p:nvSpPr>
          <p:spPr>
            <a:xfrm>
              <a:off x="862851" y="3924300"/>
              <a:ext cx="1066800" cy="913712"/>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1</a:t>
              </a:r>
            </a:p>
          </p:txBody>
        </p:sp>
      </p:grpSp>
      <p:sp>
        <p:nvSpPr>
          <p:cNvPr id="21" name="TextBox 5">
            <a:extLst>
              <a:ext uri="{FF2B5EF4-FFF2-40B4-BE49-F238E27FC236}">
                <a16:creationId xmlns:a16="http://schemas.microsoft.com/office/drawing/2014/main" id="{B1FD1786-CF93-77D0-0A8B-1C73F035A6D8}"/>
              </a:ext>
            </a:extLst>
          </p:cNvPr>
          <p:cNvSpPr txBox="1"/>
          <p:nvPr/>
        </p:nvSpPr>
        <p:spPr>
          <a:xfrm>
            <a:off x="6350001" y="4014077"/>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4</a:t>
            </a:r>
          </a:p>
        </p:txBody>
      </p:sp>
      <p:sp>
        <p:nvSpPr>
          <p:cNvPr id="22" name="TextBox 5">
            <a:extLst>
              <a:ext uri="{FF2B5EF4-FFF2-40B4-BE49-F238E27FC236}">
                <a16:creationId xmlns:a16="http://schemas.microsoft.com/office/drawing/2014/main" id="{DFECBFF0-FBDF-723A-C998-48C934E0C348}"/>
              </a:ext>
            </a:extLst>
          </p:cNvPr>
          <p:cNvSpPr txBox="1"/>
          <p:nvPr/>
        </p:nvSpPr>
        <p:spPr>
          <a:xfrm>
            <a:off x="676076" y="4014076"/>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3</a:t>
            </a:r>
          </a:p>
        </p:txBody>
      </p:sp>
      <p:sp>
        <p:nvSpPr>
          <p:cNvPr id="23" name="TextBox 31">
            <a:extLst>
              <a:ext uri="{FF2B5EF4-FFF2-40B4-BE49-F238E27FC236}">
                <a16:creationId xmlns:a16="http://schemas.microsoft.com/office/drawing/2014/main" id="{BDC50F98-A14E-C800-8E9B-239DEA67C2E9}"/>
              </a:ext>
            </a:extLst>
          </p:cNvPr>
          <p:cNvSpPr txBox="1"/>
          <p:nvPr/>
        </p:nvSpPr>
        <p:spPr>
          <a:xfrm>
            <a:off x="3009900" y="1000169"/>
            <a:ext cx="6172200" cy="966803"/>
          </a:xfrm>
          <a:prstGeom prst="rect">
            <a:avLst/>
          </a:prstGeom>
        </p:spPr>
        <p:txBody>
          <a:bodyPr wrap="square" lIns="0" tIns="0" rIns="0" bIns="0" rtlCol="0" anchor="t">
            <a:spAutoFit/>
          </a:bodyPr>
          <a:lstStyle/>
          <a:p>
            <a:pPr algn="ctr">
              <a:lnSpc>
                <a:spcPts val="3920"/>
              </a:lnSpc>
              <a:buClr>
                <a:srgbClr val="00C607"/>
              </a:buClr>
            </a:pPr>
            <a:r>
              <a:rPr lang="es-AR" sz="2800" dirty="0">
                <a:latin typeface="Century Gothic" panose="020B0502020202020204" pitchFamily="34" charset="0"/>
              </a:rPr>
              <a:t>Combinación de factores que indican un punto de inflexión</a:t>
            </a:r>
          </a:p>
        </p:txBody>
      </p:sp>
      <p:sp>
        <p:nvSpPr>
          <p:cNvPr id="24" name="TextBox 10">
            <a:extLst>
              <a:ext uri="{FF2B5EF4-FFF2-40B4-BE49-F238E27FC236}">
                <a16:creationId xmlns:a16="http://schemas.microsoft.com/office/drawing/2014/main" id="{FDD15DC4-A994-E3B7-DFA6-EAE19649F949}"/>
              </a:ext>
            </a:extLst>
          </p:cNvPr>
          <p:cNvSpPr txBox="1"/>
          <p:nvPr/>
        </p:nvSpPr>
        <p:spPr>
          <a:xfrm>
            <a:off x="676835" y="221674"/>
            <a:ext cx="9025965"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EL BOOM FINTECH EN LA REGIÓN</a:t>
            </a:r>
          </a:p>
        </p:txBody>
      </p:sp>
    </p:spTree>
    <p:extLst>
      <p:ext uri="{BB962C8B-B14F-4D97-AF65-F5344CB8AC3E}">
        <p14:creationId xmlns:p14="http://schemas.microsoft.com/office/powerpoint/2010/main" val="40996754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
            <a:extLst>
              <a:ext uri="{FF2B5EF4-FFF2-40B4-BE49-F238E27FC236}">
                <a16:creationId xmlns:a16="http://schemas.microsoft.com/office/drawing/2014/main" id="{66C2969F-C06C-F158-D289-0F7B6D6EE1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TextBox 10">
            <a:extLst>
              <a:ext uri="{FF2B5EF4-FFF2-40B4-BE49-F238E27FC236}">
                <a16:creationId xmlns:a16="http://schemas.microsoft.com/office/drawing/2014/main" id="{B58DBAFD-7447-CF38-C0F8-973901A44F2E}"/>
              </a:ext>
            </a:extLst>
          </p:cNvPr>
          <p:cNvSpPr txBox="1"/>
          <p:nvPr/>
        </p:nvSpPr>
        <p:spPr>
          <a:xfrm>
            <a:off x="676835" y="228600"/>
            <a:ext cx="9843204"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NUEVAS FORMAS DE DIGITALIZARSE</a:t>
            </a:r>
          </a:p>
        </p:txBody>
      </p:sp>
      <p:pic>
        <p:nvPicPr>
          <p:cNvPr id="5" name="Picture 4">
            <a:extLst>
              <a:ext uri="{FF2B5EF4-FFF2-40B4-BE49-F238E27FC236}">
                <a16:creationId xmlns:a16="http://schemas.microsoft.com/office/drawing/2014/main" id="{74DE7195-1D91-803A-878F-1D9F150C28FB}"/>
              </a:ext>
            </a:extLst>
          </p:cNvPr>
          <p:cNvPicPr>
            <a:picLocks noChangeAspect="1"/>
          </p:cNvPicPr>
          <p:nvPr/>
        </p:nvPicPr>
        <p:blipFill>
          <a:blip r:embed="rId3"/>
          <a:srcRect/>
          <a:stretch>
            <a:fillRect/>
          </a:stretch>
        </p:blipFill>
        <p:spPr>
          <a:xfrm>
            <a:off x="2953265" y="2695919"/>
            <a:ext cx="1708459" cy="1465004"/>
          </a:xfrm>
          <a:prstGeom prst="rect">
            <a:avLst/>
          </a:prstGeom>
        </p:spPr>
      </p:pic>
      <p:pic>
        <p:nvPicPr>
          <p:cNvPr id="6" name="Picture 5">
            <a:extLst>
              <a:ext uri="{FF2B5EF4-FFF2-40B4-BE49-F238E27FC236}">
                <a16:creationId xmlns:a16="http://schemas.microsoft.com/office/drawing/2014/main" id="{06DEC5EB-C8BE-65FF-1027-C4547D6CEF4E}"/>
              </a:ext>
            </a:extLst>
          </p:cNvPr>
          <p:cNvPicPr>
            <a:picLocks noChangeAspect="1"/>
          </p:cNvPicPr>
          <p:nvPr/>
        </p:nvPicPr>
        <p:blipFill>
          <a:blip r:embed="rId4"/>
          <a:stretch>
            <a:fillRect/>
          </a:stretch>
        </p:blipFill>
        <p:spPr>
          <a:xfrm>
            <a:off x="7710796" y="2698675"/>
            <a:ext cx="536758" cy="1465004"/>
          </a:xfrm>
          <a:prstGeom prst="rect">
            <a:avLst/>
          </a:prstGeom>
        </p:spPr>
      </p:pic>
      <p:pic>
        <p:nvPicPr>
          <p:cNvPr id="7" name="Picture 2">
            <a:extLst>
              <a:ext uri="{FF2B5EF4-FFF2-40B4-BE49-F238E27FC236}">
                <a16:creationId xmlns:a16="http://schemas.microsoft.com/office/drawing/2014/main" id="{226C8997-0DA9-99F5-34AD-E7E924B26CCA}"/>
              </a:ext>
            </a:extLst>
          </p:cNvPr>
          <p:cNvPicPr>
            <a:picLocks noChangeAspect="1"/>
          </p:cNvPicPr>
          <p:nvPr/>
        </p:nvPicPr>
        <p:blipFill>
          <a:blip r:embed="rId5"/>
          <a:srcRect/>
          <a:stretch>
            <a:fillRect/>
          </a:stretch>
        </p:blipFill>
        <p:spPr>
          <a:xfrm>
            <a:off x="5539515" y="2937393"/>
            <a:ext cx="1274834" cy="983215"/>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C7AF1A9-B6A3-8A10-6C4B-1114D7D05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6123" y="2734192"/>
            <a:ext cx="406400" cy="406400"/>
          </a:xfrm>
          <a:prstGeom prst="rect">
            <a:avLst/>
          </a:prstGeom>
        </p:spPr>
      </p:pic>
      <p:pic>
        <p:nvPicPr>
          <p:cNvPr id="9" name="Picture 8" descr="Icon&#10;&#10;Description automatically generated">
            <a:extLst>
              <a:ext uri="{FF2B5EF4-FFF2-40B4-BE49-F238E27FC236}">
                <a16:creationId xmlns:a16="http://schemas.microsoft.com/office/drawing/2014/main" id="{9CEEF2BA-F887-3242-C42C-54A7999000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4522" y="3175000"/>
            <a:ext cx="609600" cy="609600"/>
          </a:xfrm>
          <a:prstGeom prst="rect">
            <a:avLst/>
          </a:prstGeom>
        </p:spPr>
      </p:pic>
      <p:pic>
        <p:nvPicPr>
          <p:cNvPr id="10" name="Picture 9" descr="Icon&#10;&#10;Description automatically generated">
            <a:extLst>
              <a:ext uri="{FF2B5EF4-FFF2-40B4-BE49-F238E27FC236}">
                <a16:creationId xmlns:a16="http://schemas.microsoft.com/office/drawing/2014/main" id="{7BB511CA-7AD4-8D1C-6DEB-815A3001DD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07927" y="3725415"/>
            <a:ext cx="482790" cy="482790"/>
          </a:xfrm>
          <a:prstGeom prst="rect">
            <a:avLst/>
          </a:prstGeom>
        </p:spPr>
      </p:pic>
      <p:sp>
        <p:nvSpPr>
          <p:cNvPr id="11" name="TextBox 31">
            <a:extLst>
              <a:ext uri="{FF2B5EF4-FFF2-40B4-BE49-F238E27FC236}">
                <a16:creationId xmlns:a16="http://schemas.microsoft.com/office/drawing/2014/main" id="{EF0F4A39-C432-C18C-A353-5D0587AB1F12}"/>
              </a:ext>
            </a:extLst>
          </p:cNvPr>
          <p:cNvSpPr txBox="1"/>
          <p:nvPr/>
        </p:nvSpPr>
        <p:spPr>
          <a:xfrm>
            <a:off x="9880891" y="2695920"/>
            <a:ext cx="965200" cy="425053"/>
          </a:xfrm>
          <a:prstGeom prst="rect">
            <a:avLst/>
          </a:prstGeom>
        </p:spPr>
        <p:txBody>
          <a:bodyPr wrap="square" lIns="0" tIns="0" rIns="0" bIns="0" rtlCol="0" anchor="t">
            <a:spAutoFit/>
          </a:bodyPr>
          <a:lstStyle/>
          <a:p>
            <a:pPr>
              <a:lnSpc>
                <a:spcPts val="3920"/>
              </a:lnSpc>
            </a:pPr>
            <a:r>
              <a:rPr lang="es-AR" sz="1600" dirty="0">
                <a:solidFill>
                  <a:schemeClr val="tx1">
                    <a:lumMod val="65000"/>
                    <a:lumOff val="35000"/>
                  </a:schemeClr>
                </a:solidFill>
                <a:latin typeface="Century Gothic" panose="020B0502020202020204" pitchFamily="34" charset="0"/>
              </a:rPr>
              <a:t>Fintech A</a:t>
            </a:r>
          </a:p>
        </p:txBody>
      </p:sp>
      <p:sp>
        <p:nvSpPr>
          <p:cNvPr id="12" name="TextBox 31">
            <a:extLst>
              <a:ext uri="{FF2B5EF4-FFF2-40B4-BE49-F238E27FC236}">
                <a16:creationId xmlns:a16="http://schemas.microsoft.com/office/drawing/2014/main" id="{A32717D8-267B-DC2D-C25F-33861092FD4C}"/>
              </a:ext>
            </a:extLst>
          </p:cNvPr>
          <p:cNvSpPr txBox="1"/>
          <p:nvPr/>
        </p:nvSpPr>
        <p:spPr>
          <a:xfrm>
            <a:off x="9880891" y="3172384"/>
            <a:ext cx="965200" cy="425053"/>
          </a:xfrm>
          <a:prstGeom prst="rect">
            <a:avLst/>
          </a:prstGeom>
        </p:spPr>
        <p:txBody>
          <a:bodyPr wrap="square" lIns="0" tIns="0" rIns="0" bIns="0" rtlCol="0" anchor="t">
            <a:spAutoFit/>
          </a:bodyPr>
          <a:lstStyle/>
          <a:p>
            <a:pPr>
              <a:lnSpc>
                <a:spcPts val="3920"/>
              </a:lnSpc>
            </a:pPr>
            <a:r>
              <a:rPr lang="es-AR" sz="1600" dirty="0">
                <a:solidFill>
                  <a:schemeClr val="tx1">
                    <a:lumMod val="65000"/>
                    <a:lumOff val="35000"/>
                  </a:schemeClr>
                </a:solidFill>
                <a:latin typeface="Century Gothic" panose="020B0502020202020204" pitchFamily="34" charset="0"/>
              </a:rPr>
              <a:t>Fintech B</a:t>
            </a:r>
          </a:p>
        </p:txBody>
      </p:sp>
      <p:sp>
        <p:nvSpPr>
          <p:cNvPr id="13" name="TextBox 31">
            <a:extLst>
              <a:ext uri="{FF2B5EF4-FFF2-40B4-BE49-F238E27FC236}">
                <a16:creationId xmlns:a16="http://schemas.microsoft.com/office/drawing/2014/main" id="{7E71F42B-182B-11F3-A3FB-9302987C5006}"/>
              </a:ext>
            </a:extLst>
          </p:cNvPr>
          <p:cNvSpPr txBox="1"/>
          <p:nvPr/>
        </p:nvSpPr>
        <p:spPr>
          <a:xfrm>
            <a:off x="9880891" y="3648848"/>
            <a:ext cx="965200" cy="425053"/>
          </a:xfrm>
          <a:prstGeom prst="rect">
            <a:avLst/>
          </a:prstGeom>
        </p:spPr>
        <p:txBody>
          <a:bodyPr wrap="square" lIns="0" tIns="0" rIns="0" bIns="0" rtlCol="0" anchor="t">
            <a:spAutoFit/>
          </a:bodyPr>
          <a:lstStyle/>
          <a:p>
            <a:pPr>
              <a:lnSpc>
                <a:spcPts val="3920"/>
              </a:lnSpc>
            </a:pPr>
            <a:r>
              <a:rPr lang="es-AR" sz="1600" dirty="0">
                <a:solidFill>
                  <a:schemeClr val="tx1">
                    <a:lumMod val="65000"/>
                    <a:lumOff val="35000"/>
                  </a:schemeClr>
                </a:solidFill>
                <a:latin typeface="Century Gothic" panose="020B0502020202020204" pitchFamily="34" charset="0"/>
              </a:rPr>
              <a:t>Fintech C</a:t>
            </a:r>
          </a:p>
        </p:txBody>
      </p:sp>
      <p:pic>
        <p:nvPicPr>
          <p:cNvPr id="14" name="Picture 26">
            <a:extLst>
              <a:ext uri="{FF2B5EF4-FFF2-40B4-BE49-F238E27FC236}">
                <a16:creationId xmlns:a16="http://schemas.microsoft.com/office/drawing/2014/main" id="{67B8DCBE-9F96-8123-6A47-43810515C355}"/>
              </a:ext>
            </a:extLst>
          </p:cNvPr>
          <p:cNvPicPr>
            <a:picLocks noChangeAspect="1"/>
          </p:cNvPicPr>
          <p:nvPr/>
        </p:nvPicPr>
        <p:blipFill>
          <a:blip r:embed="rId9"/>
          <a:srcRect/>
          <a:stretch>
            <a:fillRect/>
          </a:stretch>
        </p:blipFill>
        <p:spPr>
          <a:xfrm>
            <a:off x="1118665" y="3233676"/>
            <a:ext cx="944560" cy="629313"/>
          </a:xfrm>
          <a:prstGeom prst="rect">
            <a:avLst/>
          </a:prstGeom>
        </p:spPr>
      </p:pic>
      <p:sp>
        <p:nvSpPr>
          <p:cNvPr id="15" name="TextBox 31">
            <a:extLst>
              <a:ext uri="{FF2B5EF4-FFF2-40B4-BE49-F238E27FC236}">
                <a16:creationId xmlns:a16="http://schemas.microsoft.com/office/drawing/2014/main" id="{11FB38A2-5EC7-AD3E-ACC3-6AE3B909FD56}"/>
              </a:ext>
            </a:extLst>
          </p:cNvPr>
          <p:cNvSpPr txBox="1"/>
          <p:nvPr/>
        </p:nvSpPr>
        <p:spPr>
          <a:xfrm>
            <a:off x="732957" y="4464204"/>
            <a:ext cx="1805006" cy="420628"/>
          </a:xfrm>
          <a:prstGeom prst="rect">
            <a:avLst/>
          </a:prstGeom>
        </p:spPr>
        <p:txBody>
          <a:bodyPr wrap="square" lIns="0" tIns="0" rIns="0" bIns="0" rtlCol="0" anchor="t">
            <a:spAutoFit/>
          </a:bodyPr>
          <a:lstStyle/>
          <a:p>
            <a:pPr>
              <a:lnSpc>
                <a:spcPts val="3920"/>
              </a:lnSpc>
            </a:pPr>
            <a:r>
              <a:rPr lang="es-AR" sz="1600" dirty="0">
                <a:latin typeface="Century Gothic" panose="020B0502020202020204" pitchFamily="34" charset="0"/>
              </a:rPr>
              <a:t>Clientes de la IMF</a:t>
            </a:r>
          </a:p>
        </p:txBody>
      </p:sp>
      <p:sp>
        <p:nvSpPr>
          <p:cNvPr id="16" name="TextBox 31">
            <a:extLst>
              <a:ext uri="{FF2B5EF4-FFF2-40B4-BE49-F238E27FC236}">
                <a16:creationId xmlns:a16="http://schemas.microsoft.com/office/drawing/2014/main" id="{0C00A1F0-41BC-253A-FDBD-8A0EA1ECC8A2}"/>
              </a:ext>
            </a:extLst>
          </p:cNvPr>
          <p:cNvSpPr txBox="1"/>
          <p:nvPr/>
        </p:nvSpPr>
        <p:spPr>
          <a:xfrm>
            <a:off x="2949506" y="4464204"/>
            <a:ext cx="1715976" cy="425053"/>
          </a:xfrm>
          <a:prstGeom prst="rect">
            <a:avLst/>
          </a:prstGeom>
        </p:spPr>
        <p:txBody>
          <a:bodyPr wrap="square" lIns="0" tIns="0" rIns="0" bIns="0" rtlCol="0" anchor="t">
            <a:spAutoFit/>
          </a:bodyPr>
          <a:lstStyle/>
          <a:p>
            <a:pPr>
              <a:lnSpc>
                <a:spcPts val="3920"/>
              </a:lnSpc>
            </a:pPr>
            <a:r>
              <a:rPr lang="es-AR" sz="1600" dirty="0">
                <a:latin typeface="Century Gothic" panose="020B0502020202020204" pitchFamily="34" charset="0"/>
              </a:rPr>
              <a:t>Servicios digitales</a:t>
            </a:r>
          </a:p>
        </p:txBody>
      </p:sp>
      <p:sp>
        <p:nvSpPr>
          <p:cNvPr id="17" name="TextBox 31">
            <a:extLst>
              <a:ext uri="{FF2B5EF4-FFF2-40B4-BE49-F238E27FC236}">
                <a16:creationId xmlns:a16="http://schemas.microsoft.com/office/drawing/2014/main" id="{2DCB7031-D352-FDC5-38A8-E07C381B1EE8}"/>
              </a:ext>
            </a:extLst>
          </p:cNvPr>
          <p:cNvSpPr txBox="1"/>
          <p:nvPr/>
        </p:nvSpPr>
        <p:spPr>
          <a:xfrm>
            <a:off x="2874226" y="4727469"/>
            <a:ext cx="2196588" cy="420628"/>
          </a:xfrm>
          <a:prstGeom prst="rect">
            <a:avLst/>
          </a:prstGeom>
        </p:spPr>
        <p:txBody>
          <a:bodyPr wrap="square" lIns="0" tIns="0" rIns="0" bIns="0" rtlCol="0" anchor="t">
            <a:spAutoFit/>
          </a:bodyPr>
          <a:lstStyle/>
          <a:p>
            <a:pPr>
              <a:lnSpc>
                <a:spcPts val="3920"/>
              </a:lnSpc>
            </a:pPr>
            <a:r>
              <a:rPr lang="es-AR" sz="1600" dirty="0">
                <a:latin typeface="Century Gothic" panose="020B0502020202020204" pitchFamily="34" charset="0"/>
              </a:rPr>
              <a:t>Digitalización interna</a:t>
            </a:r>
          </a:p>
        </p:txBody>
      </p:sp>
      <p:sp>
        <p:nvSpPr>
          <p:cNvPr id="18" name="TextBox 31">
            <a:extLst>
              <a:ext uri="{FF2B5EF4-FFF2-40B4-BE49-F238E27FC236}">
                <a16:creationId xmlns:a16="http://schemas.microsoft.com/office/drawing/2014/main" id="{3EE63110-455E-6BB9-CCCF-09F0AAB1B898}"/>
              </a:ext>
            </a:extLst>
          </p:cNvPr>
          <p:cNvSpPr txBox="1"/>
          <p:nvPr/>
        </p:nvSpPr>
        <p:spPr>
          <a:xfrm>
            <a:off x="5238012" y="4464204"/>
            <a:ext cx="1715976" cy="425053"/>
          </a:xfrm>
          <a:prstGeom prst="rect">
            <a:avLst/>
          </a:prstGeom>
        </p:spPr>
        <p:txBody>
          <a:bodyPr wrap="square" lIns="0" tIns="0" rIns="0" bIns="0" rtlCol="0" anchor="t">
            <a:spAutoFit/>
          </a:bodyPr>
          <a:lstStyle/>
          <a:p>
            <a:pPr algn="ctr">
              <a:lnSpc>
                <a:spcPts val="3920"/>
              </a:lnSpc>
            </a:pPr>
            <a:r>
              <a:rPr lang="es-AR" sz="1600" dirty="0">
                <a:latin typeface="Century Gothic" panose="020B0502020202020204" pitchFamily="34" charset="0"/>
              </a:rPr>
              <a:t>IMF</a:t>
            </a:r>
          </a:p>
        </p:txBody>
      </p:sp>
      <p:sp>
        <p:nvSpPr>
          <p:cNvPr id="19" name="TextBox 31">
            <a:extLst>
              <a:ext uri="{FF2B5EF4-FFF2-40B4-BE49-F238E27FC236}">
                <a16:creationId xmlns:a16="http://schemas.microsoft.com/office/drawing/2014/main" id="{84D15AE0-BFAB-5817-971A-8B4627EB85F5}"/>
              </a:ext>
            </a:extLst>
          </p:cNvPr>
          <p:cNvSpPr txBox="1"/>
          <p:nvPr/>
        </p:nvSpPr>
        <p:spPr>
          <a:xfrm>
            <a:off x="7121186" y="4464204"/>
            <a:ext cx="1715976" cy="425053"/>
          </a:xfrm>
          <a:prstGeom prst="rect">
            <a:avLst/>
          </a:prstGeom>
        </p:spPr>
        <p:txBody>
          <a:bodyPr wrap="square" lIns="0" tIns="0" rIns="0" bIns="0" rtlCol="0" anchor="t">
            <a:spAutoFit/>
          </a:bodyPr>
          <a:lstStyle/>
          <a:p>
            <a:pPr algn="ctr">
              <a:lnSpc>
                <a:spcPts val="3920"/>
              </a:lnSpc>
            </a:pPr>
            <a:r>
              <a:rPr lang="es-AR" sz="1600" dirty="0">
                <a:latin typeface="Century Gothic" panose="020B0502020202020204" pitchFamily="34" charset="0"/>
              </a:rPr>
              <a:t>Portal APIs</a:t>
            </a:r>
          </a:p>
        </p:txBody>
      </p:sp>
      <p:sp>
        <p:nvSpPr>
          <p:cNvPr id="20" name="TextBox 31">
            <a:extLst>
              <a:ext uri="{FF2B5EF4-FFF2-40B4-BE49-F238E27FC236}">
                <a16:creationId xmlns:a16="http://schemas.microsoft.com/office/drawing/2014/main" id="{D2A4D6CB-DC9F-0642-5E8B-0F119D470857}"/>
              </a:ext>
            </a:extLst>
          </p:cNvPr>
          <p:cNvSpPr txBox="1"/>
          <p:nvPr/>
        </p:nvSpPr>
        <p:spPr>
          <a:xfrm>
            <a:off x="9004360" y="4464204"/>
            <a:ext cx="1715976" cy="425053"/>
          </a:xfrm>
          <a:prstGeom prst="rect">
            <a:avLst/>
          </a:prstGeom>
        </p:spPr>
        <p:txBody>
          <a:bodyPr wrap="square" lIns="0" tIns="0" rIns="0" bIns="0" rtlCol="0" anchor="t">
            <a:spAutoFit/>
          </a:bodyPr>
          <a:lstStyle/>
          <a:p>
            <a:pPr algn="ctr">
              <a:lnSpc>
                <a:spcPts val="3920"/>
              </a:lnSpc>
            </a:pPr>
            <a:r>
              <a:rPr lang="es-AR" sz="1600" dirty="0">
                <a:latin typeface="Century Gothic" panose="020B0502020202020204" pitchFamily="34" charset="0"/>
              </a:rPr>
              <a:t>Proveedores</a:t>
            </a:r>
          </a:p>
        </p:txBody>
      </p:sp>
      <p:grpSp>
        <p:nvGrpSpPr>
          <p:cNvPr id="21" name="Group 24">
            <a:extLst>
              <a:ext uri="{FF2B5EF4-FFF2-40B4-BE49-F238E27FC236}">
                <a16:creationId xmlns:a16="http://schemas.microsoft.com/office/drawing/2014/main" id="{633558E4-29EB-DC53-7E72-1C08180E1D8A}"/>
              </a:ext>
            </a:extLst>
          </p:cNvPr>
          <p:cNvGrpSpPr/>
          <p:nvPr/>
        </p:nvGrpSpPr>
        <p:grpSpPr>
          <a:xfrm>
            <a:off x="8507891" y="3520332"/>
            <a:ext cx="459085" cy="50800"/>
            <a:chOff x="0" y="0"/>
            <a:chExt cx="2570694" cy="433070"/>
          </a:xfrm>
        </p:grpSpPr>
        <p:sp>
          <p:nvSpPr>
            <p:cNvPr id="22" name="Freeform 25">
              <a:extLst>
                <a:ext uri="{FF2B5EF4-FFF2-40B4-BE49-F238E27FC236}">
                  <a16:creationId xmlns:a16="http://schemas.microsoft.com/office/drawing/2014/main" id="{DD1A37F6-2D23-4D90-8A07-0A85226881F4}"/>
                </a:ext>
              </a:extLst>
            </p:cNvPr>
            <p:cNvSpPr/>
            <p:nvPr/>
          </p:nvSpPr>
          <p:spPr>
            <a:xfrm>
              <a:off x="0" y="-5080"/>
              <a:ext cx="2571964" cy="436880"/>
            </a:xfrm>
            <a:custGeom>
              <a:avLst/>
              <a:gdLst/>
              <a:ahLst/>
              <a:cxnLst/>
              <a:rect l="l" t="t" r="r" b="b"/>
              <a:pathLst>
                <a:path w="2571964" h="436880">
                  <a:moveTo>
                    <a:pt x="2552914" y="190500"/>
                  </a:moveTo>
                  <a:lnTo>
                    <a:pt x="2291294" y="13970"/>
                  </a:lnTo>
                  <a:cubicBezTo>
                    <a:pt x="2273514" y="2540"/>
                    <a:pt x="2250654" y="6350"/>
                    <a:pt x="2237954" y="24130"/>
                  </a:cubicBezTo>
                  <a:cubicBezTo>
                    <a:pt x="2225254" y="41910"/>
                    <a:pt x="2230334" y="64770"/>
                    <a:pt x="2248114" y="77470"/>
                  </a:cubicBezTo>
                  <a:lnTo>
                    <a:pt x="2404324"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2410674" y="257810"/>
                  </a:lnTo>
                  <a:lnTo>
                    <a:pt x="2249384" y="367030"/>
                  </a:lnTo>
                  <a:cubicBezTo>
                    <a:pt x="2231604" y="378460"/>
                    <a:pt x="2227794" y="402590"/>
                    <a:pt x="2239224" y="420370"/>
                  </a:cubicBezTo>
                  <a:cubicBezTo>
                    <a:pt x="2246844" y="431800"/>
                    <a:pt x="2258274" y="436880"/>
                    <a:pt x="2270974" y="436880"/>
                  </a:cubicBezTo>
                  <a:cubicBezTo>
                    <a:pt x="2278594" y="436880"/>
                    <a:pt x="2286214" y="434340"/>
                    <a:pt x="2292564" y="430530"/>
                  </a:cubicBezTo>
                  <a:lnTo>
                    <a:pt x="2555454" y="254000"/>
                  </a:lnTo>
                  <a:cubicBezTo>
                    <a:pt x="2565614" y="246380"/>
                    <a:pt x="2571964" y="234950"/>
                    <a:pt x="2571964" y="222250"/>
                  </a:cubicBezTo>
                  <a:cubicBezTo>
                    <a:pt x="2571964" y="209550"/>
                    <a:pt x="2564344" y="196850"/>
                    <a:pt x="2552914" y="190500"/>
                  </a:cubicBezTo>
                  <a:close/>
                </a:path>
              </a:pathLst>
            </a:custGeom>
            <a:solidFill>
              <a:srgbClr val="00C607"/>
            </a:solidFill>
            <a:ln>
              <a:solidFill>
                <a:srgbClr val="26A9E1"/>
              </a:solidFill>
            </a:ln>
          </p:spPr>
        </p:sp>
      </p:grpSp>
      <p:grpSp>
        <p:nvGrpSpPr>
          <p:cNvPr id="23" name="Group 24">
            <a:extLst>
              <a:ext uri="{FF2B5EF4-FFF2-40B4-BE49-F238E27FC236}">
                <a16:creationId xmlns:a16="http://schemas.microsoft.com/office/drawing/2014/main" id="{4D16FA8C-D4BB-3064-304A-8F3755364AE5}"/>
              </a:ext>
            </a:extLst>
          </p:cNvPr>
          <p:cNvGrpSpPr/>
          <p:nvPr/>
        </p:nvGrpSpPr>
        <p:grpSpPr>
          <a:xfrm>
            <a:off x="7066598" y="3520481"/>
            <a:ext cx="459085" cy="50800"/>
            <a:chOff x="0" y="0"/>
            <a:chExt cx="2570694" cy="433070"/>
          </a:xfrm>
          <a:solidFill>
            <a:srgbClr val="26A9E1"/>
          </a:solidFill>
        </p:grpSpPr>
        <p:sp>
          <p:nvSpPr>
            <p:cNvPr id="24" name="Freeform 25">
              <a:extLst>
                <a:ext uri="{FF2B5EF4-FFF2-40B4-BE49-F238E27FC236}">
                  <a16:creationId xmlns:a16="http://schemas.microsoft.com/office/drawing/2014/main" id="{C5A2D291-C225-DC17-0A92-B948FBE3BC17}"/>
                </a:ext>
              </a:extLst>
            </p:cNvPr>
            <p:cNvSpPr/>
            <p:nvPr/>
          </p:nvSpPr>
          <p:spPr>
            <a:xfrm>
              <a:off x="0" y="-5080"/>
              <a:ext cx="2571964" cy="436880"/>
            </a:xfrm>
            <a:custGeom>
              <a:avLst/>
              <a:gdLst/>
              <a:ahLst/>
              <a:cxnLst/>
              <a:rect l="l" t="t" r="r" b="b"/>
              <a:pathLst>
                <a:path w="2571964" h="436880">
                  <a:moveTo>
                    <a:pt x="2552914" y="190500"/>
                  </a:moveTo>
                  <a:lnTo>
                    <a:pt x="2291294" y="13970"/>
                  </a:lnTo>
                  <a:cubicBezTo>
                    <a:pt x="2273514" y="2540"/>
                    <a:pt x="2250654" y="6350"/>
                    <a:pt x="2237954" y="24130"/>
                  </a:cubicBezTo>
                  <a:cubicBezTo>
                    <a:pt x="2225254" y="41910"/>
                    <a:pt x="2230334" y="64770"/>
                    <a:pt x="2248114" y="77470"/>
                  </a:cubicBezTo>
                  <a:lnTo>
                    <a:pt x="2404324"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2410674" y="257810"/>
                  </a:lnTo>
                  <a:lnTo>
                    <a:pt x="2249384" y="367030"/>
                  </a:lnTo>
                  <a:cubicBezTo>
                    <a:pt x="2231604" y="378460"/>
                    <a:pt x="2227794" y="402590"/>
                    <a:pt x="2239224" y="420370"/>
                  </a:cubicBezTo>
                  <a:cubicBezTo>
                    <a:pt x="2246844" y="431800"/>
                    <a:pt x="2258274" y="436880"/>
                    <a:pt x="2270974" y="436880"/>
                  </a:cubicBezTo>
                  <a:cubicBezTo>
                    <a:pt x="2278594" y="436880"/>
                    <a:pt x="2286214" y="434340"/>
                    <a:pt x="2292564" y="430530"/>
                  </a:cubicBezTo>
                  <a:lnTo>
                    <a:pt x="2555454" y="254000"/>
                  </a:lnTo>
                  <a:cubicBezTo>
                    <a:pt x="2565614" y="246380"/>
                    <a:pt x="2571964" y="234950"/>
                    <a:pt x="2571964" y="222250"/>
                  </a:cubicBezTo>
                  <a:cubicBezTo>
                    <a:pt x="2571964" y="209550"/>
                    <a:pt x="2564344" y="196850"/>
                    <a:pt x="2552914" y="190500"/>
                  </a:cubicBezTo>
                  <a:close/>
                </a:path>
              </a:pathLst>
            </a:custGeom>
            <a:grpFill/>
            <a:ln>
              <a:solidFill>
                <a:srgbClr val="26A9E1"/>
              </a:solidFill>
            </a:ln>
          </p:spPr>
        </p:sp>
      </p:grpSp>
      <p:grpSp>
        <p:nvGrpSpPr>
          <p:cNvPr id="25" name="Group 24">
            <a:extLst>
              <a:ext uri="{FF2B5EF4-FFF2-40B4-BE49-F238E27FC236}">
                <a16:creationId xmlns:a16="http://schemas.microsoft.com/office/drawing/2014/main" id="{8830DBFE-2255-B458-9709-BEF06D8560A1}"/>
              </a:ext>
            </a:extLst>
          </p:cNvPr>
          <p:cNvGrpSpPr/>
          <p:nvPr/>
        </p:nvGrpSpPr>
        <p:grpSpPr>
          <a:xfrm>
            <a:off x="4945477" y="3545732"/>
            <a:ext cx="459085" cy="50800"/>
            <a:chOff x="0" y="0"/>
            <a:chExt cx="2570694" cy="433070"/>
          </a:xfrm>
        </p:grpSpPr>
        <p:sp>
          <p:nvSpPr>
            <p:cNvPr id="26" name="Freeform 25">
              <a:extLst>
                <a:ext uri="{FF2B5EF4-FFF2-40B4-BE49-F238E27FC236}">
                  <a16:creationId xmlns:a16="http://schemas.microsoft.com/office/drawing/2014/main" id="{E00F6DE2-B393-ADB7-B5C2-47470B623B4D}"/>
                </a:ext>
              </a:extLst>
            </p:cNvPr>
            <p:cNvSpPr/>
            <p:nvPr/>
          </p:nvSpPr>
          <p:spPr>
            <a:xfrm>
              <a:off x="0" y="-5080"/>
              <a:ext cx="2571964" cy="436880"/>
            </a:xfrm>
            <a:custGeom>
              <a:avLst/>
              <a:gdLst/>
              <a:ahLst/>
              <a:cxnLst/>
              <a:rect l="l" t="t" r="r" b="b"/>
              <a:pathLst>
                <a:path w="2571964" h="436880">
                  <a:moveTo>
                    <a:pt x="2552914" y="190500"/>
                  </a:moveTo>
                  <a:lnTo>
                    <a:pt x="2291294" y="13970"/>
                  </a:lnTo>
                  <a:cubicBezTo>
                    <a:pt x="2273514" y="2540"/>
                    <a:pt x="2250654" y="6350"/>
                    <a:pt x="2237954" y="24130"/>
                  </a:cubicBezTo>
                  <a:cubicBezTo>
                    <a:pt x="2225254" y="41910"/>
                    <a:pt x="2230334" y="64770"/>
                    <a:pt x="2248114" y="77470"/>
                  </a:cubicBezTo>
                  <a:lnTo>
                    <a:pt x="2404324"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2410674" y="257810"/>
                  </a:lnTo>
                  <a:lnTo>
                    <a:pt x="2249384" y="367030"/>
                  </a:lnTo>
                  <a:cubicBezTo>
                    <a:pt x="2231604" y="378460"/>
                    <a:pt x="2227794" y="402590"/>
                    <a:pt x="2239224" y="420370"/>
                  </a:cubicBezTo>
                  <a:cubicBezTo>
                    <a:pt x="2246844" y="431800"/>
                    <a:pt x="2258274" y="436880"/>
                    <a:pt x="2270974" y="436880"/>
                  </a:cubicBezTo>
                  <a:cubicBezTo>
                    <a:pt x="2278594" y="436880"/>
                    <a:pt x="2286214" y="434340"/>
                    <a:pt x="2292564" y="430530"/>
                  </a:cubicBezTo>
                  <a:lnTo>
                    <a:pt x="2555454" y="254000"/>
                  </a:lnTo>
                  <a:cubicBezTo>
                    <a:pt x="2565614" y="246380"/>
                    <a:pt x="2571964" y="234950"/>
                    <a:pt x="2571964" y="222250"/>
                  </a:cubicBezTo>
                  <a:cubicBezTo>
                    <a:pt x="2571964" y="209550"/>
                    <a:pt x="2564344" y="196850"/>
                    <a:pt x="2552914" y="190500"/>
                  </a:cubicBezTo>
                  <a:close/>
                </a:path>
              </a:pathLst>
            </a:custGeom>
            <a:solidFill>
              <a:srgbClr val="00C607"/>
            </a:solidFill>
            <a:ln>
              <a:solidFill>
                <a:srgbClr val="26A9E1"/>
              </a:solidFill>
            </a:ln>
          </p:spPr>
        </p:sp>
      </p:grpSp>
      <p:grpSp>
        <p:nvGrpSpPr>
          <p:cNvPr id="27" name="Group 24">
            <a:extLst>
              <a:ext uri="{FF2B5EF4-FFF2-40B4-BE49-F238E27FC236}">
                <a16:creationId xmlns:a16="http://schemas.microsoft.com/office/drawing/2014/main" id="{1347899B-E1E9-3FEB-6865-793531C97136}"/>
              </a:ext>
            </a:extLst>
          </p:cNvPr>
          <p:cNvGrpSpPr/>
          <p:nvPr/>
        </p:nvGrpSpPr>
        <p:grpSpPr>
          <a:xfrm>
            <a:off x="2341904" y="3549863"/>
            <a:ext cx="459085" cy="50800"/>
            <a:chOff x="0" y="0"/>
            <a:chExt cx="2570694" cy="433070"/>
          </a:xfrm>
          <a:solidFill>
            <a:srgbClr val="26A9E1"/>
          </a:solidFill>
        </p:grpSpPr>
        <p:sp>
          <p:nvSpPr>
            <p:cNvPr id="28" name="Freeform 25">
              <a:extLst>
                <a:ext uri="{FF2B5EF4-FFF2-40B4-BE49-F238E27FC236}">
                  <a16:creationId xmlns:a16="http://schemas.microsoft.com/office/drawing/2014/main" id="{23E4DB1D-8559-F0D5-0DBB-DBB177451DA1}"/>
                </a:ext>
              </a:extLst>
            </p:cNvPr>
            <p:cNvSpPr/>
            <p:nvPr/>
          </p:nvSpPr>
          <p:spPr>
            <a:xfrm>
              <a:off x="0" y="-5080"/>
              <a:ext cx="2571964" cy="436880"/>
            </a:xfrm>
            <a:custGeom>
              <a:avLst/>
              <a:gdLst/>
              <a:ahLst/>
              <a:cxnLst/>
              <a:rect l="l" t="t" r="r" b="b"/>
              <a:pathLst>
                <a:path w="2571964" h="436880">
                  <a:moveTo>
                    <a:pt x="2552914" y="190500"/>
                  </a:moveTo>
                  <a:lnTo>
                    <a:pt x="2291294" y="13970"/>
                  </a:lnTo>
                  <a:cubicBezTo>
                    <a:pt x="2273514" y="2540"/>
                    <a:pt x="2250654" y="6350"/>
                    <a:pt x="2237954" y="24130"/>
                  </a:cubicBezTo>
                  <a:cubicBezTo>
                    <a:pt x="2225254" y="41910"/>
                    <a:pt x="2230334" y="64770"/>
                    <a:pt x="2248114" y="77470"/>
                  </a:cubicBezTo>
                  <a:lnTo>
                    <a:pt x="2404324"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2410674" y="257810"/>
                  </a:lnTo>
                  <a:lnTo>
                    <a:pt x="2249384" y="367030"/>
                  </a:lnTo>
                  <a:cubicBezTo>
                    <a:pt x="2231604" y="378460"/>
                    <a:pt x="2227794" y="402590"/>
                    <a:pt x="2239224" y="420370"/>
                  </a:cubicBezTo>
                  <a:cubicBezTo>
                    <a:pt x="2246844" y="431800"/>
                    <a:pt x="2258274" y="436880"/>
                    <a:pt x="2270974" y="436880"/>
                  </a:cubicBezTo>
                  <a:cubicBezTo>
                    <a:pt x="2278594" y="436880"/>
                    <a:pt x="2286214" y="434340"/>
                    <a:pt x="2292564" y="430530"/>
                  </a:cubicBezTo>
                  <a:lnTo>
                    <a:pt x="2555454" y="254000"/>
                  </a:lnTo>
                  <a:cubicBezTo>
                    <a:pt x="2565614" y="246380"/>
                    <a:pt x="2571964" y="234950"/>
                    <a:pt x="2571964" y="222250"/>
                  </a:cubicBezTo>
                  <a:cubicBezTo>
                    <a:pt x="2571964" y="209550"/>
                    <a:pt x="2564344" y="196850"/>
                    <a:pt x="2552914" y="190500"/>
                  </a:cubicBezTo>
                  <a:close/>
                </a:path>
              </a:pathLst>
            </a:custGeom>
            <a:grpFill/>
            <a:ln>
              <a:solidFill>
                <a:srgbClr val="26A9E1"/>
              </a:solidFill>
            </a:ln>
          </p:spPr>
        </p:sp>
      </p:grpSp>
    </p:spTree>
    <p:extLst>
      <p:ext uri="{BB962C8B-B14F-4D97-AF65-F5344CB8AC3E}">
        <p14:creationId xmlns:p14="http://schemas.microsoft.com/office/powerpoint/2010/main" val="28468163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4672FCE0-D46F-7B2B-2B57-4218117D4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pic>
        <p:nvPicPr>
          <p:cNvPr id="3" name="Picture 2">
            <a:extLst>
              <a:ext uri="{FF2B5EF4-FFF2-40B4-BE49-F238E27FC236}">
                <a16:creationId xmlns:a16="http://schemas.microsoft.com/office/drawing/2014/main" id="{C0F3490A-39E5-ECA2-945F-48B13EA5F527}"/>
              </a:ext>
            </a:extLst>
          </p:cNvPr>
          <p:cNvPicPr>
            <a:picLocks noChangeAspect="1"/>
          </p:cNvPicPr>
          <p:nvPr/>
        </p:nvPicPr>
        <p:blipFill>
          <a:blip r:embed="rId3"/>
          <a:srcRect/>
          <a:stretch>
            <a:fillRect/>
          </a:stretch>
        </p:blipFill>
        <p:spPr>
          <a:xfrm>
            <a:off x="7085067" y="2847947"/>
            <a:ext cx="1465911" cy="1424938"/>
          </a:xfrm>
          <a:prstGeom prst="rect">
            <a:avLst/>
          </a:prstGeom>
        </p:spPr>
      </p:pic>
      <p:pic>
        <p:nvPicPr>
          <p:cNvPr id="5" name="Picture 2">
            <a:extLst>
              <a:ext uri="{FF2B5EF4-FFF2-40B4-BE49-F238E27FC236}">
                <a16:creationId xmlns:a16="http://schemas.microsoft.com/office/drawing/2014/main" id="{F61D487E-D8E7-580A-5D67-72F9EE8C62B3}"/>
              </a:ext>
            </a:extLst>
          </p:cNvPr>
          <p:cNvPicPr>
            <a:picLocks noChangeAspect="1"/>
          </p:cNvPicPr>
          <p:nvPr/>
        </p:nvPicPr>
        <p:blipFill>
          <a:blip r:embed="rId3"/>
          <a:srcRect/>
          <a:stretch>
            <a:fillRect/>
          </a:stretch>
        </p:blipFill>
        <p:spPr>
          <a:xfrm>
            <a:off x="10032203" y="2847947"/>
            <a:ext cx="1465911" cy="1424938"/>
          </a:xfrm>
          <a:prstGeom prst="rect">
            <a:avLst/>
          </a:prstGeom>
        </p:spPr>
      </p:pic>
      <p:sp>
        <p:nvSpPr>
          <p:cNvPr id="6" name="Rectangle 5">
            <a:extLst>
              <a:ext uri="{FF2B5EF4-FFF2-40B4-BE49-F238E27FC236}">
                <a16:creationId xmlns:a16="http://schemas.microsoft.com/office/drawing/2014/main" id="{9A901FCB-C0C4-1696-8E20-43240DC57B7A}"/>
              </a:ext>
            </a:extLst>
          </p:cNvPr>
          <p:cNvSpPr/>
          <p:nvPr/>
        </p:nvSpPr>
        <p:spPr>
          <a:xfrm>
            <a:off x="7238203" y="3073400"/>
            <a:ext cx="508000" cy="9652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sz="1200"/>
          </a:p>
        </p:txBody>
      </p:sp>
      <p:sp>
        <p:nvSpPr>
          <p:cNvPr id="7" name="Rectangle 6">
            <a:extLst>
              <a:ext uri="{FF2B5EF4-FFF2-40B4-BE49-F238E27FC236}">
                <a16:creationId xmlns:a16="http://schemas.microsoft.com/office/drawing/2014/main" id="{CC13B5AA-5553-5189-70A5-3FBA644CE145}"/>
              </a:ext>
            </a:extLst>
          </p:cNvPr>
          <p:cNvSpPr/>
          <p:nvPr/>
        </p:nvSpPr>
        <p:spPr>
          <a:xfrm>
            <a:off x="7899339" y="3045605"/>
            <a:ext cx="520700" cy="9652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sz="1200"/>
          </a:p>
        </p:txBody>
      </p:sp>
      <p:pic>
        <p:nvPicPr>
          <p:cNvPr id="8" name="Picture 8">
            <a:extLst>
              <a:ext uri="{FF2B5EF4-FFF2-40B4-BE49-F238E27FC236}">
                <a16:creationId xmlns:a16="http://schemas.microsoft.com/office/drawing/2014/main" id="{86C555FB-0F60-D144-233E-F2F7C89FB62B}"/>
              </a:ext>
            </a:extLst>
          </p:cNvPr>
          <p:cNvPicPr>
            <a:picLocks noChangeAspect="1"/>
          </p:cNvPicPr>
          <p:nvPr/>
        </p:nvPicPr>
        <p:blipFill>
          <a:blip r:embed="rId4"/>
          <a:srcRect/>
          <a:stretch>
            <a:fillRect/>
          </a:stretch>
        </p:blipFill>
        <p:spPr>
          <a:xfrm>
            <a:off x="7277122" y="3396116"/>
            <a:ext cx="430163" cy="140104"/>
          </a:xfrm>
          <a:prstGeom prst="rect">
            <a:avLst/>
          </a:prstGeom>
        </p:spPr>
      </p:pic>
      <p:pic>
        <p:nvPicPr>
          <p:cNvPr id="9" name="Picture 9">
            <a:extLst>
              <a:ext uri="{FF2B5EF4-FFF2-40B4-BE49-F238E27FC236}">
                <a16:creationId xmlns:a16="http://schemas.microsoft.com/office/drawing/2014/main" id="{4E42E44A-B0D4-F34C-64EC-D3B8D322CF6F}"/>
              </a:ext>
            </a:extLst>
          </p:cNvPr>
          <p:cNvPicPr>
            <a:picLocks noChangeAspect="1"/>
          </p:cNvPicPr>
          <p:nvPr/>
        </p:nvPicPr>
        <p:blipFill>
          <a:blip r:embed="rId5"/>
          <a:srcRect/>
          <a:stretch>
            <a:fillRect/>
          </a:stretch>
        </p:blipFill>
        <p:spPr>
          <a:xfrm>
            <a:off x="7978207" y="3374518"/>
            <a:ext cx="362964" cy="362964"/>
          </a:xfrm>
          <a:prstGeom prst="rect">
            <a:avLst/>
          </a:prstGeom>
        </p:spPr>
      </p:pic>
      <p:sp>
        <p:nvSpPr>
          <p:cNvPr id="10" name="TextBox 31">
            <a:extLst>
              <a:ext uri="{FF2B5EF4-FFF2-40B4-BE49-F238E27FC236}">
                <a16:creationId xmlns:a16="http://schemas.microsoft.com/office/drawing/2014/main" id="{B3D48F19-4FDA-9275-891D-3E20A461972F}"/>
              </a:ext>
            </a:extLst>
          </p:cNvPr>
          <p:cNvSpPr txBox="1"/>
          <p:nvPr/>
        </p:nvSpPr>
        <p:spPr>
          <a:xfrm>
            <a:off x="8696240" y="3619678"/>
            <a:ext cx="1139348" cy="425053"/>
          </a:xfrm>
          <a:prstGeom prst="rect">
            <a:avLst/>
          </a:prstGeom>
        </p:spPr>
        <p:txBody>
          <a:bodyPr wrap="square" lIns="0" tIns="0" rIns="0" bIns="0" rtlCol="0" anchor="t">
            <a:spAutoFit/>
          </a:bodyPr>
          <a:lstStyle/>
          <a:p>
            <a:pPr algn="ctr">
              <a:lnSpc>
                <a:spcPts val="3920"/>
              </a:lnSpc>
            </a:pPr>
            <a:r>
              <a:rPr lang="es-AR" sz="1600" dirty="0">
                <a:solidFill>
                  <a:schemeClr val="tx1">
                    <a:lumMod val="65000"/>
                    <a:lumOff val="35000"/>
                  </a:schemeClr>
                </a:solidFill>
                <a:latin typeface="Century Gothic" panose="020B0502020202020204" pitchFamily="34" charset="0"/>
              </a:rPr>
              <a:t>Marca IMF</a:t>
            </a:r>
          </a:p>
        </p:txBody>
      </p:sp>
      <p:cxnSp>
        <p:nvCxnSpPr>
          <p:cNvPr id="11" name="Straight Arrow Connector 10">
            <a:extLst>
              <a:ext uri="{FF2B5EF4-FFF2-40B4-BE49-F238E27FC236}">
                <a16:creationId xmlns:a16="http://schemas.microsoft.com/office/drawing/2014/main" id="{EA6791E6-B202-A476-1154-28C3F003A425}"/>
              </a:ext>
            </a:extLst>
          </p:cNvPr>
          <p:cNvCxnSpPr>
            <a:cxnSpLocks/>
          </p:cNvCxnSpPr>
          <p:nvPr/>
        </p:nvCxnSpPr>
        <p:spPr>
          <a:xfrm>
            <a:off x="8641673" y="3528205"/>
            <a:ext cx="1264939" cy="0"/>
          </a:xfrm>
          <a:prstGeom prst="straightConnector1">
            <a:avLst/>
          </a:prstGeom>
          <a:ln>
            <a:solidFill>
              <a:srgbClr val="26A9E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06CAECE-66C6-60B9-5B26-47E7DE28D733}"/>
              </a:ext>
            </a:extLst>
          </p:cNvPr>
          <p:cNvPicPr>
            <a:picLocks noChangeAspect="1"/>
          </p:cNvPicPr>
          <p:nvPr/>
        </p:nvPicPr>
        <p:blipFill rotWithShape="1">
          <a:blip r:embed="rId6"/>
          <a:srcRect l="22353" t="26296" b="-1"/>
          <a:stretch/>
        </p:blipFill>
        <p:spPr>
          <a:xfrm>
            <a:off x="2285388" y="2485158"/>
            <a:ext cx="3079074" cy="2150516"/>
          </a:xfrm>
          <a:prstGeom prst="rect">
            <a:avLst/>
          </a:prstGeom>
        </p:spPr>
      </p:pic>
      <p:grpSp>
        <p:nvGrpSpPr>
          <p:cNvPr id="13" name="Group 12">
            <a:extLst>
              <a:ext uri="{FF2B5EF4-FFF2-40B4-BE49-F238E27FC236}">
                <a16:creationId xmlns:a16="http://schemas.microsoft.com/office/drawing/2014/main" id="{4731E2BF-20F9-1DD2-1E62-2F9B08EB1D4D}"/>
              </a:ext>
            </a:extLst>
          </p:cNvPr>
          <p:cNvGrpSpPr/>
          <p:nvPr/>
        </p:nvGrpSpPr>
        <p:grpSpPr>
          <a:xfrm>
            <a:off x="984057" y="2283139"/>
            <a:ext cx="1376663" cy="2423775"/>
            <a:chOff x="8301068" y="689752"/>
            <a:chExt cx="4508126" cy="9597248"/>
          </a:xfrm>
        </p:grpSpPr>
        <p:pic>
          <p:nvPicPr>
            <p:cNvPr id="14" name="Picture 13">
              <a:extLst>
                <a:ext uri="{FF2B5EF4-FFF2-40B4-BE49-F238E27FC236}">
                  <a16:creationId xmlns:a16="http://schemas.microsoft.com/office/drawing/2014/main" id="{3F93F73F-31B7-06D0-2BBA-B5F4A5734EEA}"/>
                </a:ext>
              </a:extLst>
            </p:cNvPr>
            <p:cNvPicPr>
              <a:picLocks noChangeAspect="1"/>
            </p:cNvPicPr>
            <p:nvPr/>
          </p:nvPicPr>
          <p:blipFill rotWithShape="1">
            <a:blip r:embed="rId7"/>
            <a:srcRect l="44972" t="9375" r="17572" b="-116"/>
            <a:stretch/>
          </p:blipFill>
          <p:spPr>
            <a:xfrm>
              <a:off x="8575720" y="952500"/>
              <a:ext cx="4233474" cy="9334500"/>
            </a:xfrm>
            <a:prstGeom prst="rect">
              <a:avLst/>
            </a:prstGeom>
          </p:spPr>
        </p:pic>
        <p:sp>
          <p:nvSpPr>
            <p:cNvPr id="15" name="Isosceles Triangle 81">
              <a:extLst>
                <a:ext uri="{FF2B5EF4-FFF2-40B4-BE49-F238E27FC236}">
                  <a16:creationId xmlns:a16="http://schemas.microsoft.com/office/drawing/2014/main" id="{CCB47360-4283-8EC1-50B5-1A79DBE01FBC}"/>
                </a:ext>
              </a:extLst>
            </p:cNvPr>
            <p:cNvSpPr/>
            <p:nvPr/>
          </p:nvSpPr>
          <p:spPr>
            <a:xfrm rot="18470462">
              <a:off x="8170135" y="820685"/>
              <a:ext cx="642866"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sz="1200"/>
            </a:p>
          </p:txBody>
        </p:sp>
      </p:grpSp>
      <p:sp>
        <p:nvSpPr>
          <p:cNvPr id="16" name="TextBox 31">
            <a:extLst>
              <a:ext uri="{FF2B5EF4-FFF2-40B4-BE49-F238E27FC236}">
                <a16:creationId xmlns:a16="http://schemas.microsoft.com/office/drawing/2014/main" id="{D83FA0D5-5597-3439-8EC7-CFCD09AEE15B}"/>
              </a:ext>
            </a:extLst>
          </p:cNvPr>
          <p:cNvSpPr txBox="1"/>
          <p:nvPr/>
        </p:nvSpPr>
        <p:spPr>
          <a:xfrm>
            <a:off x="6330455" y="4819760"/>
            <a:ext cx="3310695" cy="1420902"/>
          </a:xfrm>
          <a:prstGeom prst="rect">
            <a:avLst/>
          </a:prstGeom>
        </p:spPr>
        <p:txBody>
          <a:bodyPr wrap="square" lIns="0" tIns="0" rIns="0" bIns="0" rtlCol="0" anchor="t">
            <a:spAutoFit/>
          </a:bodyPr>
          <a:lstStyle/>
          <a:p>
            <a:pPr>
              <a:lnSpc>
                <a:spcPts val="3920"/>
              </a:lnSpc>
            </a:pPr>
            <a:r>
              <a:rPr lang="es-AR" sz="1600" dirty="0">
                <a:solidFill>
                  <a:schemeClr val="tx1">
                    <a:lumMod val="65000"/>
                    <a:lumOff val="35000"/>
                  </a:schemeClr>
                </a:solidFill>
                <a:latin typeface="Century Gothic" panose="020B0502020202020204" pitchFamily="34" charset="0"/>
              </a:rPr>
              <a:t>Selección de funcionalidades</a:t>
            </a:r>
          </a:p>
          <a:p>
            <a:pPr>
              <a:lnSpc>
                <a:spcPts val="3920"/>
              </a:lnSpc>
            </a:pPr>
            <a:r>
              <a:rPr lang="es-AR" sz="1600" dirty="0">
                <a:solidFill>
                  <a:schemeClr val="tx1">
                    <a:lumMod val="65000"/>
                    <a:lumOff val="35000"/>
                  </a:schemeClr>
                </a:solidFill>
                <a:latin typeface="Century Gothic" panose="020B0502020202020204" pitchFamily="34" charset="0"/>
              </a:rPr>
              <a:t>Pago por uso</a:t>
            </a:r>
          </a:p>
          <a:p>
            <a:pPr>
              <a:lnSpc>
                <a:spcPts val="3920"/>
              </a:lnSpc>
            </a:pPr>
            <a:r>
              <a:rPr lang="es-AR" sz="1600" dirty="0">
                <a:solidFill>
                  <a:schemeClr val="tx1">
                    <a:lumMod val="65000"/>
                    <a:lumOff val="35000"/>
                  </a:schemeClr>
                </a:solidFill>
                <a:latin typeface="Century Gothic" panose="020B0502020202020204" pitchFamily="34" charset="0"/>
              </a:rPr>
              <a:t>Integración ágil</a:t>
            </a:r>
          </a:p>
        </p:txBody>
      </p:sp>
      <p:sp>
        <p:nvSpPr>
          <p:cNvPr id="17" name="Oval 16">
            <a:extLst>
              <a:ext uri="{FF2B5EF4-FFF2-40B4-BE49-F238E27FC236}">
                <a16:creationId xmlns:a16="http://schemas.microsoft.com/office/drawing/2014/main" id="{EDBF12B1-59CD-E6A7-CE53-E7BA5A927A01}"/>
              </a:ext>
            </a:extLst>
          </p:cNvPr>
          <p:cNvSpPr/>
          <p:nvPr/>
        </p:nvSpPr>
        <p:spPr>
          <a:xfrm>
            <a:off x="5994400" y="5017056"/>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cxnSp>
        <p:nvCxnSpPr>
          <p:cNvPr id="18" name="Straight Connector 17">
            <a:extLst>
              <a:ext uri="{FF2B5EF4-FFF2-40B4-BE49-F238E27FC236}">
                <a16:creationId xmlns:a16="http://schemas.microsoft.com/office/drawing/2014/main" id="{5A875DA7-63F8-8CBE-707A-D0166B4E40AE}"/>
              </a:ext>
            </a:extLst>
          </p:cNvPr>
          <p:cNvCxnSpPr>
            <a:cxnSpLocks/>
          </p:cNvCxnSpPr>
          <p:nvPr/>
        </p:nvCxnSpPr>
        <p:spPr>
          <a:xfrm>
            <a:off x="6087122" y="5106633"/>
            <a:ext cx="0" cy="1778000"/>
          </a:xfrm>
          <a:prstGeom prst="line">
            <a:avLst/>
          </a:prstGeom>
          <a:ln w="19050" cmpd="sng">
            <a:solidFill>
              <a:srgbClr val="26A9E1"/>
            </a:solidFill>
          </a:ln>
          <a:effectLst/>
        </p:spPr>
        <p:style>
          <a:lnRef idx="2">
            <a:schemeClr val="accent1"/>
          </a:lnRef>
          <a:fillRef idx="0">
            <a:schemeClr val="accent1"/>
          </a:fillRef>
          <a:effectRef idx="1">
            <a:schemeClr val="accent1"/>
          </a:effectRef>
          <a:fontRef idx="minor">
            <a:schemeClr val="tx1"/>
          </a:fontRef>
        </p:style>
      </p:cxnSp>
      <p:sp>
        <p:nvSpPr>
          <p:cNvPr id="19" name="TextBox 10">
            <a:extLst>
              <a:ext uri="{FF2B5EF4-FFF2-40B4-BE49-F238E27FC236}">
                <a16:creationId xmlns:a16="http://schemas.microsoft.com/office/drawing/2014/main" id="{C98840C4-664A-6222-387D-7DD783E3135F}"/>
              </a:ext>
            </a:extLst>
          </p:cNvPr>
          <p:cNvSpPr txBox="1"/>
          <p:nvPr/>
        </p:nvSpPr>
        <p:spPr>
          <a:xfrm>
            <a:off x="676835" y="228600"/>
            <a:ext cx="9843204"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NUEVAS FORMAS DE DIGITALIZARSE</a:t>
            </a:r>
          </a:p>
        </p:txBody>
      </p:sp>
      <p:sp>
        <p:nvSpPr>
          <p:cNvPr id="20" name="Oval 19">
            <a:extLst>
              <a:ext uri="{FF2B5EF4-FFF2-40B4-BE49-F238E27FC236}">
                <a16:creationId xmlns:a16="http://schemas.microsoft.com/office/drawing/2014/main" id="{EE751202-B524-BCDA-4B9A-E82F8C52E306}"/>
              </a:ext>
            </a:extLst>
          </p:cNvPr>
          <p:cNvSpPr/>
          <p:nvPr/>
        </p:nvSpPr>
        <p:spPr>
          <a:xfrm>
            <a:off x="6001583" y="5530211"/>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21" name="Oval 20">
            <a:extLst>
              <a:ext uri="{FF2B5EF4-FFF2-40B4-BE49-F238E27FC236}">
                <a16:creationId xmlns:a16="http://schemas.microsoft.com/office/drawing/2014/main" id="{0E056AA4-DE34-623D-1234-7739221CE18E}"/>
              </a:ext>
            </a:extLst>
          </p:cNvPr>
          <p:cNvSpPr/>
          <p:nvPr/>
        </p:nvSpPr>
        <p:spPr>
          <a:xfrm>
            <a:off x="6001583" y="6043366"/>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Tree>
    <p:extLst>
      <p:ext uri="{BB962C8B-B14F-4D97-AF65-F5344CB8AC3E}">
        <p14:creationId xmlns:p14="http://schemas.microsoft.com/office/powerpoint/2010/main" val="15233552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6DA8CFFE-2F81-C906-4598-49DDB0A70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pic>
        <p:nvPicPr>
          <p:cNvPr id="3" name="Picture 2">
            <a:extLst>
              <a:ext uri="{FF2B5EF4-FFF2-40B4-BE49-F238E27FC236}">
                <a16:creationId xmlns:a16="http://schemas.microsoft.com/office/drawing/2014/main" id="{557B56F4-7F32-D917-CEBC-E46615C0E839}"/>
              </a:ext>
            </a:extLst>
          </p:cNvPr>
          <p:cNvPicPr>
            <a:picLocks noChangeAspect="1"/>
          </p:cNvPicPr>
          <p:nvPr/>
        </p:nvPicPr>
        <p:blipFill>
          <a:blip r:embed="rId4"/>
          <a:srcRect/>
          <a:stretch>
            <a:fillRect/>
          </a:stretch>
        </p:blipFill>
        <p:spPr>
          <a:xfrm>
            <a:off x="8355974" y="2975423"/>
            <a:ext cx="1274834" cy="983215"/>
          </a:xfrm>
          <a:prstGeom prst="rect">
            <a:avLst/>
          </a:prstGeom>
        </p:spPr>
      </p:pic>
      <p:grpSp>
        <p:nvGrpSpPr>
          <p:cNvPr id="5" name="Group 4">
            <a:extLst>
              <a:ext uri="{FF2B5EF4-FFF2-40B4-BE49-F238E27FC236}">
                <a16:creationId xmlns:a16="http://schemas.microsoft.com/office/drawing/2014/main" id="{1AAFB544-A464-384B-DF00-105FD293BD7A}"/>
              </a:ext>
            </a:extLst>
          </p:cNvPr>
          <p:cNvGrpSpPr/>
          <p:nvPr/>
        </p:nvGrpSpPr>
        <p:grpSpPr>
          <a:xfrm>
            <a:off x="3368871" y="2733950"/>
            <a:ext cx="2654146" cy="1512285"/>
            <a:chOff x="13566783" y="4043879"/>
            <a:chExt cx="3981219" cy="2268428"/>
          </a:xfrm>
        </p:grpSpPr>
        <p:pic>
          <p:nvPicPr>
            <p:cNvPr id="6" name="Picture 5" descr="Icon&#10;&#10;Description automatically generated">
              <a:extLst>
                <a:ext uri="{FF2B5EF4-FFF2-40B4-BE49-F238E27FC236}">
                  <a16:creationId xmlns:a16="http://schemas.microsoft.com/office/drawing/2014/main" id="{173AC09A-036E-F9F0-EA45-B383435F3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66783" y="4762500"/>
              <a:ext cx="914400" cy="914400"/>
            </a:xfrm>
            <a:prstGeom prst="rect">
              <a:avLst/>
            </a:prstGeom>
          </p:spPr>
        </p:pic>
        <p:grpSp>
          <p:nvGrpSpPr>
            <p:cNvPr id="7" name="Group 6">
              <a:extLst>
                <a:ext uri="{FF2B5EF4-FFF2-40B4-BE49-F238E27FC236}">
                  <a16:creationId xmlns:a16="http://schemas.microsoft.com/office/drawing/2014/main" id="{D752A4EF-B1A5-7221-CE4D-6651C0909094}"/>
                </a:ext>
              </a:extLst>
            </p:cNvPr>
            <p:cNvGrpSpPr/>
            <p:nvPr/>
          </p:nvGrpSpPr>
          <p:grpSpPr>
            <a:xfrm>
              <a:off x="13661890" y="4043879"/>
              <a:ext cx="3886112" cy="2268428"/>
              <a:chOff x="13661890" y="4043879"/>
              <a:chExt cx="3886112" cy="2268428"/>
            </a:xfrm>
          </p:grpSpPr>
          <p:pic>
            <p:nvPicPr>
              <p:cNvPr id="8" name="Picture 7" descr="A picture containing logo&#10;&#10;Description automatically generated">
                <a:extLst>
                  <a:ext uri="{FF2B5EF4-FFF2-40B4-BE49-F238E27FC236}">
                    <a16:creationId xmlns:a16="http://schemas.microsoft.com/office/drawing/2014/main" id="{53E470E1-28B9-77D4-23D6-2B9BC8F4A8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9184" y="4101288"/>
                <a:ext cx="609600" cy="609600"/>
              </a:xfrm>
              <a:prstGeom prst="rect">
                <a:avLst/>
              </a:prstGeom>
            </p:spPr>
          </p:pic>
          <p:pic>
            <p:nvPicPr>
              <p:cNvPr id="9" name="Picture 8" descr="Icon&#10;&#10;Description automatically generated">
                <a:extLst>
                  <a:ext uri="{FF2B5EF4-FFF2-40B4-BE49-F238E27FC236}">
                    <a16:creationId xmlns:a16="http://schemas.microsoft.com/office/drawing/2014/main" id="{87D886FF-428A-D290-2A03-B70A03A207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61890" y="5588122"/>
                <a:ext cx="724185" cy="724185"/>
              </a:xfrm>
              <a:prstGeom prst="rect">
                <a:avLst/>
              </a:prstGeom>
            </p:spPr>
          </p:pic>
          <p:sp>
            <p:nvSpPr>
              <p:cNvPr id="10" name="TextBox 31">
                <a:extLst>
                  <a:ext uri="{FF2B5EF4-FFF2-40B4-BE49-F238E27FC236}">
                    <a16:creationId xmlns:a16="http://schemas.microsoft.com/office/drawing/2014/main" id="{C7CE762A-C3CA-12E6-E31B-9393479357BA}"/>
                  </a:ext>
                </a:extLst>
              </p:cNvPr>
              <p:cNvSpPr txBox="1"/>
              <p:nvPr/>
            </p:nvSpPr>
            <p:spPr>
              <a:xfrm>
                <a:off x="14821336" y="4043879"/>
                <a:ext cx="2726666" cy="630942"/>
              </a:xfrm>
              <a:prstGeom prst="rect">
                <a:avLst/>
              </a:prstGeom>
            </p:spPr>
            <p:txBody>
              <a:bodyPr wrap="square" lIns="0" tIns="0" rIns="0" bIns="0" rtlCol="0" anchor="t">
                <a:spAutoFit/>
              </a:bodyPr>
              <a:lstStyle/>
              <a:p>
                <a:pPr>
                  <a:lnSpc>
                    <a:spcPts val="3920"/>
                  </a:lnSpc>
                </a:pPr>
                <a:r>
                  <a:rPr lang="es-AR" sz="1600" dirty="0">
                    <a:solidFill>
                      <a:schemeClr val="tx1">
                        <a:lumMod val="65000"/>
                        <a:lumOff val="35000"/>
                      </a:schemeClr>
                    </a:solidFill>
                    <a:latin typeface="Century Gothic" panose="020B0502020202020204" pitchFamily="34" charset="0"/>
                  </a:rPr>
                  <a:t>Análisis de datos</a:t>
                </a:r>
              </a:p>
            </p:txBody>
          </p:sp>
          <p:sp>
            <p:nvSpPr>
              <p:cNvPr id="11" name="TextBox 31">
                <a:extLst>
                  <a:ext uri="{FF2B5EF4-FFF2-40B4-BE49-F238E27FC236}">
                    <a16:creationId xmlns:a16="http://schemas.microsoft.com/office/drawing/2014/main" id="{464716D4-1BAE-5822-8EE9-FF54D083769D}"/>
                  </a:ext>
                </a:extLst>
              </p:cNvPr>
              <p:cNvSpPr txBox="1"/>
              <p:nvPr/>
            </p:nvSpPr>
            <p:spPr>
              <a:xfrm>
                <a:off x="14821335" y="4758575"/>
                <a:ext cx="1892912" cy="637580"/>
              </a:xfrm>
              <a:prstGeom prst="rect">
                <a:avLst/>
              </a:prstGeom>
            </p:spPr>
            <p:txBody>
              <a:bodyPr wrap="square" lIns="0" tIns="0" rIns="0" bIns="0" rtlCol="0" anchor="t">
                <a:spAutoFit/>
              </a:bodyPr>
              <a:lstStyle/>
              <a:p>
                <a:pPr>
                  <a:lnSpc>
                    <a:spcPts val="3920"/>
                  </a:lnSpc>
                </a:pPr>
                <a:r>
                  <a:rPr lang="es-AR" sz="1600" dirty="0">
                    <a:solidFill>
                      <a:schemeClr val="tx1">
                        <a:lumMod val="65000"/>
                        <a:lumOff val="35000"/>
                      </a:schemeClr>
                    </a:solidFill>
                    <a:latin typeface="Century Gothic" panose="020B0502020202020204" pitchFamily="34" charset="0"/>
                  </a:rPr>
                  <a:t>Pagos</a:t>
                </a:r>
              </a:p>
            </p:txBody>
          </p:sp>
          <p:sp>
            <p:nvSpPr>
              <p:cNvPr id="12" name="TextBox 31">
                <a:extLst>
                  <a:ext uri="{FF2B5EF4-FFF2-40B4-BE49-F238E27FC236}">
                    <a16:creationId xmlns:a16="http://schemas.microsoft.com/office/drawing/2014/main" id="{34BC97A0-5D8F-DE81-3508-E41EDE372D2A}"/>
                  </a:ext>
                </a:extLst>
              </p:cNvPr>
              <p:cNvSpPr txBox="1"/>
              <p:nvPr/>
            </p:nvSpPr>
            <p:spPr>
              <a:xfrm>
                <a:off x="14821336" y="5473271"/>
                <a:ext cx="1447800" cy="637580"/>
              </a:xfrm>
              <a:prstGeom prst="rect">
                <a:avLst/>
              </a:prstGeom>
            </p:spPr>
            <p:txBody>
              <a:bodyPr wrap="square" lIns="0" tIns="0" rIns="0" bIns="0" rtlCol="0" anchor="t">
                <a:spAutoFit/>
              </a:bodyPr>
              <a:lstStyle/>
              <a:p>
                <a:pPr>
                  <a:lnSpc>
                    <a:spcPts val="3920"/>
                  </a:lnSpc>
                </a:pPr>
                <a:r>
                  <a:rPr lang="es-AR" sz="1600" dirty="0">
                    <a:solidFill>
                      <a:schemeClr val="tx1">
                        <a:lumMod val="65000"/>
                        <a:lumOff val="35000"/>
                      </a:schemeClr>
                    </a:solidFill>
                    <a:latin typeface="Century Gothic" panose="020B0502020202020204" pitchFamily="34" charset="0"/>
                  </a:rPr>
                  <a:t>Chatbot</a:t>
                </a:r>
              </a:p>
            </p:txBody>
          </p:sp>
        </p:grpSp>
      </p:grpSp>
      <p:grpSp>
        <p:nvGrpSpPr>
          <p:cNvPr id="13" name="Group 24">
            <a:extLst>
              <a:ext uri="{FF2B5EF4-FFF2-40B4-BE49-F238E27FC236}">
                <a16:creationId xmlns:a16="http://schemas.microsoft.com/office/drawing/2014/main" id="{EA428D27-38B3-5C26-A30C-03C7D6472AA8}"/>
              </a:ext>
            </a:extLst>
          </p:cNvPr>
          <p:cNvGrpSpPr/>
          <p:nvPr/>
        </p:nvGrpSpPr>
        <p:grpSpPr>
          <a:xfrm>
            <a:off x="9904781" y="3492542"/>
            <a:ext cx="459085" cy="50800"/>
            <a:chOff x="0" y="0"/>
            <a:chExt cx="2570694" cy="433070"/>
          </a:xfrm>
        </p:grpSpPr>
        <p:sp>
          <p:nvSpPr>
            <p:cNvPr id="14" name="Freeform 25">
              <a:extLst>
                <a:ext uri="{FF2B5EF4-FFF2-40B4-BE49-F238E27FC236}">
                  <a16:creationId xmlns:a16="http://schemas.microsoft.com/office/drawing/2014/main" id="{560CA7B5-A237-48EB-CEE0-3F6201C453D3}"/>
                </a:ext>
              </a:extLst>
            </p:cNvPr>
            <p:cNvSpPr/>
            <p:nvPr/>
          </p:nvSpPr>
          <p:spPr>
            <a:xfrm>
              <a:off x="0" y="-5080"/>
              <a:ext cx="2571964" cy="436880"/>
            </a:xfrm>
            <a:custGeom>
              <a:avLst/>
              <a:gdLst/>
              <a:ahLst/>
              <a:cxnLst/>
              <a:rect l="l" t="t" r="r" b="b"/>
              <a:pathLst>
                <a:path w="2571964" h="436880">
                  <a:moveTo>
                    <a:pt x="2552914" y="190500"/>
                  </a:moveTo>
                  <a:lnTo>
                    <a:pt x="2291294" y="13970"/>
                  </a:lnTo>
                  <a:cubicBezTo>
                    <a:pt x="2273514" y="2540"/>
                    <a:pt x="2250654" y="6350"/>
                    <a:pt x="2237954" y="24130"/>
                  </a:cubicBezTo>
                  <a:cubicBezTo>
                    <a:pt x="2225254" y="41910"/>
                    <a:pt x="2230334" y="64770"/>
                    <a:pt x="2248114" y="77470"/>
                  </a:cubicBezTo>
                  <a:lnTo>
                    <a:pt x="2404324"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2410674" y="257810"/>
                  </a:lnTo>
                  <a:lnTo>
                    <a:pt x="2249384" y="367030"/>
                  </a:lnTo>
                  <a:cubicBezTo>
                    <a:pt x="2231604" y="378460"/>
                    <a:pt x="2227794" y="402590"/>
                    <a:pt x="2239224" y="420370"/>
                  </a:cubicBezTo>
                  <a:cubicBezTo>
                    <a:pt x="2246844" y="431800"/>
                    <a:pt x="2258274" y="436880"/>
                    <a:pt x="2270974" y="436880"/>
                  </a:cubicBezTo>
                  <a:cubicBezTo>
                    <a:pt x="2278594" y="436880"/>
                    <a:pt x="2286214" y="434340"/>
                    <a:pt x="2292564" y="430530"/>
                  </a:cubicBezTo>
                  <a:lnTo>
                    <a:pt x="2555454" y="254000"/>
                  </a:lnTo>
                  <a:cubicBezTo>
                    <a:pt x="2565614" y="246380"/>
                    <a:pt x="2571964" y="234950"/>
                    <a:pt x="2571964" y="222250"/>
                  </a:cubicBezTo>
                  <a:cubicBezTo>
                    <a:pt x="2571964" y="209550"/>
                    <a:pt x="2564344" y="196850"/>
                    <a:pt x="2552914" y="190500"/>
                  </a:cubicBezTo>
                  <a:close/>
                </a:path>
              </a:pathLst>
            </a:custGeom>
            <a:solidFill>
              <a:srgbClr val="00C607"/>
            </a:solidFill>
            <a:ln>
              <a:solidFill>
                <a:srgbClr val="26A9E1"/>
              </a:solidFill>
            </a:ln>
          </p:spPr>
        </p:sp>
      </p:grpSp>
      <p:grpSp>
        <p:nvGrpSpPr>
          <p:cNvPr id="15" name="Group 24">
            <a:extLst>
              <a:ext uri="{FF2B5EF4-FFF2-40B4-BE49-F238E27FC236}">
                <a16:creationId xmlns:a16="http://schemas.microsoft.com/office/drawing/2014/main" id="{15F1C10B-E2B5-0DA0-A27D-EFA6387FED37}"/>
              </a:ext>
            </a:extLst>
          </p:cNvPr>
          <p:cNvGrpSpPr/>
          <p:nvPr/>
        </p:nvGrpSpPr>
        <p:grpSpPr>
          <a:xfrm>
            <a:off x="7608471" y="3492542"/>
            <a:ext cx="459085" cy="50800"/>
            <a:chOff x="0" y="0"/>
            <a:chExt cx="2570694" cy="433070"/>
          </a:xfrm>
        </p:grpSpPr>
        <p:sp>
          <p:nvSpPr>
            <p:cNvPr id="16" name="Freeform 25">
              <a:extLst>
                <a:ext uri="{FF2B5EF4-FFF2-40B4-BE49-F238E27FC236}">
                  <a16:creationId xmlns:a16="http://schemas.microsoft.com/office/drawing/2014/main" id="{40853A63-00F2-877C-84AE-C6ADE69FAA1C}"/>
                </a:ext>
              </a:extLst>
            </p:cNvPr>
            <p:cNvSpPr/>
            <p:nvPr/>
          </p:nvSpPr>
          <p:spPr>
            <a:xfrm>
              <a:off x="0" y="-5080"/>
              <a:ext cx="2571964" cy="436880"/>
            </a:xfrm>
            <a:custGeom>
              <a:avLst/>
              <a:gdLst/>
              <a:ahLst/>
              <a:cxnLst/>
              <a:rect l="l" t="t" r="r" b="b"/>
              <a:pathLst>
                <a:path w="2571964" h="436880">
                  <a:moveTo>
                    <a:pt x="2552914" y="190500"/>
                  </a:moveTo>
                  <a:lnTo>
                    <a:pt x="2291294" y="13970"/>
                  </a:lnTo>
                  <a:cubicBezTo>
                    <a:pt x="2273514" y="2540"/>
                    <a:pt x="2250654" y="6350"/>
                    <a:pt x="2237954" y="24130"/>
                  </a:cubicBezTo>
                  <a:cubicBezTo>
                    <a:pt x="2225254" y="41910"/>
                    <a:pt x="2230334" y="64770"/>
                    <a:pt x="2248114" y="77470"/>
                  </a:cubicBezTo>
                  <a:lnTo>
                    <a:pt x="2404324"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2410674" y="257810"/>
                  </a:lnTo>
                  <a:lnTo>
                    <a:pt x="2249384" y="367030"/>
                  </a:lnTo>
                  <a:cubicBezTo>
                    <a:pt x="2231604" y="378460"/>
                    <a:pt x="2227794" y="402590"/>
                    <a:pt x="2239224" y="420370"/>
                  </a:cubicBezTo>
                  <a:cubicBezTo>
                    <a:pt x="2246844" y="431800"/>
                    <a:pt x="2258274" y="436880"/>
                    <a:pt x="2270974" y="436880"/>
                  </a:cubicBezTo>
                  <a:cubicBezTo>
                    <a:pt x="2278594" y="436880"/>
                    <a:pt x="2286214" y="434340"/>
                    <a:pt x="2292564" y="430530"/>
                  </a:cubicBezTo>
                  <a:lnTo>
                    <a:pt x="2555454" y="254000"/>
                  </a:lnTo>
                  <a:cubicBezTo>
                    <a:pt x="2565614" y="246380"/>
                    <a:pt x="2571964" y="234950"/>
                    <a:pt x="2571964" y="222250"/>
                  </a:cubicBezTo>
                  <a:cubicBezTo>
                    <a:pt x="2571964" y="209550"/>
                    <a:pt x="2564344" y="196850"/>
                    <a:pt x="2552914" y="190500"/>
                  </a:cubicBezTo>
                  <a:close/>
                </a:path>
              </a:pathLst>
            </a:custGeom>
            <a:solidFill>
              <a:srgbClr val="00C607"/>
            </a:solidFill>
            <a:ln>
              <a:solidFill>
                <a:srgbClr val="26A9E1"/>
              </a:solidFill>
            </a:ln>
          </p:spPr>
        </p:sp>
      </p:grpSp>
      <p:grpSp>
        <p:nvGrpSpPr>
          <p:cNvPr id="17" name="Group 24">
            <a:extLst>
              <a:ext uri="{FF2B5EF4-FFF2-40B4-BE49-F238E27FC236}">
                <a16:creationId xmlns:a16="http://schemas.microsoft.com/office/drawing/2014/main" id="{104B7DA3-3639-FEFD-212A-BB4E17335C26}"/>
              </a:ext>
            </a:extLst>
          </p:cNvPr>
          <p:cNvGrpSpPr/>
          <p:nvPr/>
        </p:nvGrpSpPr>
        <p:grpSpPr>
          <a:xfrm>
            <a:off x="5950818" y="3492542"/>
            <a:ext cx="459085" cy="50800"/>
            <a:chOff x="0" y="0"/>
            <a:chExt cx="2570694" cy="433070"/>
          </a:xfrm>
        </p:grpSpPr>
        <p:sp>
          <p:nvSpPr>
            <p:cNvPr id="18" name="Freeform 25">
              <a:extLst>
                <a:ext uri="{FF2B5EF4-FFF2-40B4-BE49-F238E27FC236}">
                  <a16:creationId xmlns:a16="http://schemas.microsoft.com/office/drawing/2014/main" id="{30F3780A-95E0-A366-024F-1E96C770CCD5}"/>
                </a:ext>
              </a:extLst>
            </p:cNvPr>
            <p:cNvSpPr/>
            <p:nvPr/>
          </p:nvSpPr>
          <p:spPr>
            <a:xfrm>
              <a:off x="0" y="-5080"/>
              <a:ext cx="2571964" cy="436880"/>
            </a:xfrm>
            <a:custGeom>
              <a:avLst/>
              <a:gdLst/>
              <a:ahLst/>
              <a:cxnLst/>
              <a:rect l="l" t="t" r="r" b="b"/>
              <a:pathLst>
                <a:path w="2571964" h="436880">
                  <a:moveTo>
                    <a:pt x="2552914" y="190500"/>
                  </a:moveTo>
                  <a:lnTo>
                    <a:pt x="2291294" y="13970"/>
                  </a:lnTo>
                  <a:cubicBezTo>
                    <a:pt x="2273514" y="2540"/>
                    <a:pt x="2250654" y="6350"/>
                    <a:pt x="2237954" y="24130"/>
                  </a:cubicBezTo>
                  <a:cubicBezTo>
                    <a:pt x="2225254" y="41910"/>
                    <a:pt x="2230334" y="64770"/>
                    <a:pt x="2248114" y="77470"/>
                  </a:cubicBezTo>
                  <a:lnTo>
                    <a:pt x="2404324"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2410674" y="257810"/>
                  </a:lnTo>
                  <a:lnTo>
                    <a:pt x="2249384" y="367030"/>
                  </a:lnTo>
                  <a:cubicBezTo>
                    <a:pt x="2231604" y="378460"/>
                    <a:pt x="2227794" y="402590"/>
                    <a:pt x="2239224" y="420370"/>
                  </a:cubicBezTo>
                  <a:cubicBezTo>
                    <a:pt x="2246844" y="431800"/>
                    <a:pt x="2258274" y="436880"/>
                    <a:pt x="2270974" y="436880"/>
                  </a:cubicBezTo>
                  <a:cubicBezTo>
                    <a:pt x="2278594" y="436880"/>
                    <a:pt x="2286214" y="434340"/>
                    <a:pt x="2292564" y="430530"/>
                  </a:cubicBezTo>
                  <a:lnTo>
                    <a:pt x="2555454" y="254000"/>
                  </a:lnTo>
                  <a:cubicBezTo>
                    <a:pt x="2565614" y="246380"/>
                    <a:pt x="2571964" y="234950"/>
                    <a:pt x="2571964" y="222250"/>
                  </a:cubicBezTo>
                  <a:cubicBezTo>
                    <a:pt x="2571964" y="209550"/>
                    <a:pt x="2564344" y="196850"/>
                    <a:pt x="2552914" y="190500"/>
                  </a:cubicBezTo>
                  <a:close/>
                </a:path>
              </a:pathLst>
            </a:custGeom>
            <a:solidFill>
              <a:srgbClr val="00C607"/>
            </a:solidFill>
            <a:ln>
              <a:solidFill>
                <a:srgbClr val="26A9E1"/>
              </a:solidFill>
            </a:ln>
          </p:spPr>
        </p:sp>
      </p:grpSp>
      <p:grpSp>
        <p:nvGrpSpPr>
          <p:cNvPr id="19" name="Group 24">
            <a:extLst>
              <a:ext uri="{FF2B5EF4-FFF2-40B4-BE49-F238E27FC236}">
                <a16:creationId xmlns:a16="http://schemas.microsoft.com/office/drawing/2014/main" id="{A32163C7-026D-7CA2-71A1-292ACF840A45}"/>
              </a:ext>
            </a:extLst>
          </p:cNvPr>
          <p:cNvGrpSpPr/>
          <p:nvPr/>
        </p:nvGrpSpPr>
        <p:grpSpPr>
          <a:xfrm>
            <a:off x="2594593" y="3492393"/>
            <a:ext cx="459085" cy="50800"/>
            <a:chOff x="0" y="0"/>
            <a:chExt cx="2570694" cy="433070"/>
          </a:xfrm>
        </p:grpSpPr>
        <p:sp>
          <p:nvSpPr>
            <p:cNvPr id="20" name="Freeform 25">
              <a:extLst>
                <a:ext uri="{FF2B5EF4-FFF2-40B4-BE49-F238E27FC236}">
                  <a16:creationId xmlns:a16="http://schemas.microsoft.com/office/drawing/2014/main" id="{D50CA169-3F63-643A-7E11-662F367816C6}"/>
                </a:ext>
              </a:extLst>
            </p:cNvPr>
            <p:cNvSpPr/>
            <p:nvPr/>
          </p:nvSpPr>
          <p:spPr>
            <a:xfrm>
              <a:off x="0" y="-5080"/>
              <a:ext cx="2571964" cy="436880"/>
            </a:xfrm>
            <a:custGeom>
              <a:avLst/>
              <a:gdLst/>
              <a:ahLst/>
              <a:cxnLst/>
              <a:rect l="l" t="t" r="r" b="b"/>
              <a:pathLst>
                <a:path w="2571964" h="436880">
                  <a:moveTo>
                    <a:pt x="2552914" y="190500"/>
                  </a:moveTo>
                  <a:lnTo>
                    <a:pt x="2291294" y="13970"/>
                  </a:lnTo>
                  <a:cubicBezTo>
                    <a:pt x="2273514" y="2540"/>
                    <a:pt x="2250654" y="6350"/>
                    <a:pt x="2237954" y="24130"/>
                  </a:cubicBezTo>
                  <a:cubicBezTo>
                    <a:pt x="2225254" y="41910"/>
                    <a:pt x="2230334" y="64770"/>
                    <a:pt x="2248114" y="77470"/>
                  </a:cubicBezTo>
                  <a:lnTo>
                    <a:pt x="2404324" y="182880"/>
                  </a:lnTo>
                  <a:lnTo>
                    <a:pt x="162560" y="182880"/>
                  </a:lnTo>
                  <a:lnTo>
                    <a:pt x="321310" y="76200"/>
                  </a:lnTo>
                  <a:cubicBezTo>
                    <a:pt x="339090" y="64770"/>
                    <a:pt x="342900" y="40640"/>
                    <a:pt x="331470" y="22860"/>
                  </a:cubicBezTo>
                  <a:cubicBezTo>
                    <a:pt x="320040" y="5080"/>
                    <a:pt x="297180" y="0"/>
                    <a:pt x="279400" y="11430"/>
                  </a:cubicBezTo>
                  <a:lnTo>
                    <a:pt x="16510" y="187960"/>
                  </a:lnTo>
                  <a:cubicBezTo>
                    <a:pt x="6350" y="195580"/>
                    <a:pt x="0" y="207010"/>
                    <a:pt x="0" y="219710"/>
                  </a:cubicBezTo>
                  <a:cubicBezTo>
                    <a:pt x="0" y="232410"/>
                    <a:pt x="6350" y="243840"/>
                    <a:pt x="16510" y="251460"/>
                  </a:cubicBezTo>
                  <a:lnTo>
                    <a:pt x="279400" y="427990"/>
                  </a:lnTo>
                  <a:cubicBezTo>
                    <a:pt x="285750" y="431800"/>
                    <a:pt x="293370" y="434340"/>
                    <a:pt x="300990" y="434340"/>
                  </a:cubicBezTo>
                  <a:cubicBezTo>
                    <a:pt x="313690" y="434340"/>
                    <a:pt x="325120" y="427990"/>
                    <a:pt x="332740" y="417830"/>
                  </a:cubicBezTo>
                  <a:cubicBezTo>
                    <a:pt x="344170" y="400050"/>
                    <a:pt x="340360" y="377190"/>
                    <a:pt x="322580" y="364490"/>
                  </a:cubicBezTo>
                  <a:lnTo>
                    <a:pt x="163830" y="257810"/>
                  </a:lnTo>
                  <a:lnTo>
                    <a:pt x="2410674" y="257810"/>
                  </a:lnTo>
                  <a:lnTo>
                    <a:pt x="2249384" y="367030"/>
                  </a:lnTo>
                  <a:cubicBezTo>
                    <a:pt x="2231604" y="378460"/>
                    <a:pt x="2227794" y="402590"/>
                    <a:pt x="2239224" y="420370"/>
                  </a:cubicBezTo>
                  <a:cubicBezTo>
                    <a:pt x="2246844" y="431800"/>
                    <a:pt x="2258274" y="436880"/>
                    <a:pt x="2270974" y="436880"/>
                  </a:cubicBezTo>
                  <a:cubicBezTo>
                    <a:pt x="2278594" y="436880"/>
                    <a:pt x="2286214" y="434340"/>
                    <a:pt x="2292564" y="430530"/>
                  </a:cubicBezTo>
                  <a:lnTo>
                    <a:pt x="2555454" y="254000"/>
                  </a:lnTo>
                  <a:cubicBezTo>
                    <a:pt x="2565614" y="246380"/>
                    <a:pt x="2571964" y="234950"/>
                    <a:pt x="2571964" y="222250"/>
                  </a:cubicBezTo>
                  <a:cubicBezTo>
                    <a:pt x="2571964" y="209550"/>
                    <a:pt x="2564344" y="196850"/>
                    <a:pt x="2552914" y="190500"/>
                  </a:cubicBezTo>
                  <a:close/>
                </a:path>
              </a:pathLst>
            </a:custGeom>
            <a:solidFill>
              <a:srgbClr val="00C607"/>
            </a:solidFill>
            <a:ln>
              <a:solidFill>
                <a:srgbClr val="26A9E1"/>
              </a:solidFill>
            </a:ln>
          </p:spPr>
        </p:sp>
      </p:grpSp>
      <p:pic>
        <p:nvPicPr>
          <p:cNvPr id="21" name="Picture 26">
            <a:extLst>
              <a:ext uri="{FF2B5EF4-FFF2-40B4-BE49-F238E27FC236}">
                <a16:creationId xmlns:a16="http://schemas.microsoft.com/office/drawing/2014/main" id="{6B26F0E3-9FB1-7326-A4CE-55FA8A43E86A}"/>
              </a:ext>
            </a:extLst>
          </p:cNvPr>
          <p:cNvPicPr>
            <a:picLocks noChangeAspect="1"/>
          </p:cNvPicPr>
          <p:nvPr/>
        </p:nvPicPr>
        <p:blipFill>
          <a:blip r:embed="rId8"/>
          <a:srcRect/>
          <a:stretch>
            <a:fillRect/>
          </a:stretch>
        </p:blipFill>
        <p:spPr>
          <a:xfrm>
            <a:off x="10594061" y="3134132"/>
            <a:ext cx="944560" cy="629313"/>
          </a:xfrm>
          <a:prstGeom prst="rect">
            <a:avLst/>
          </a:prstGeom>
        </p:spPr>
      </p:pic>
      <p:sp>
        <p:nvSpPr>
          <p:cNvPr id="22" name="TextBox 5">
            <a:extLst>
              <a:ext uri="{FF2B5EF4-FFF2-40B4-BE49-F238E27FC236}">
                <a16:creationId xmlns:a16="http://schemas.microsoft.com/office/drawing/2014/main" id="{195A0E29-0973-C84E-C539-5010DB1F8048}"/>
              </a:ext>
            </a:extLst>
          </p:cNvPr>
          <p:cNvSpPr txBox="1"/>
          <p:nvPr/>
        </p:nvSpPr>
        <p:spPr>
          <a:xfrm>
            <a:off x="1215504" y="2128590"/>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1</a:t>
            </a:r>
          </a:p>
        </p:txBody>
      </p:sp>
      <p:sp>
        <p:nvSpPr>
          <p:cNvPr id="23" name="TextBox 5">
            <a:extLst>
              <a:ext uri="{FF2B5EF4-FFF2-40B4-BE49-F238E27FC236}">
                <a16:creationId xmlns:a16="http://schemas.microsoft.com/office/drawing/2014/main" id="{6369B5E7-F79C-A173-070F-44605BB96CE5}"/>
              </a:ext>
            </a:extLst>
          </p:cNvPr>
          <p:cNvSpPr txBox="1"/>
          <p:nvPr/>
        </p:nvSpPr>
        <p:spPr>
          <a:xfrm>
            <a:off x="6783819" y="2128590"/>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3</a:t>
            </a:r>
          </a:p>
        </p:txBody>
      </p:sp>
      <p:sp>
        <p:nvSpPr>
          <p:cNvPr id="24" name="TextBox 5">
            <a:extLst>
              <a:ext uri="{FF2B5EF4-FFF2-40B4-BE49-F238E27FC236}">
                <a16:creationId xmlns:a16="http://schemas.microsoft.com/office/drawing/2014/main" id="{1C930BE1-5C66-9160-5190-401206E2F95F}"/>
              </a:ext>
            </a:extLst>
          </p:cNvPr>
          <p:cNvSpPr txBox="1"/>
          <p:nvPr/>
        </p:nvSpPr>
        <p:spPr>
          <a:xfrm>
            <a:off x="4072849" y="2128590"/>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2</a:t>
            </a:r>
          </a:p>
        </p:txBody>
      </p:sp>
      <p:sp>
        <p:nvSpPr>
          <p:cNvPr id="25" name="TextBox 5">
            <a:extLst>
              <a:ext uri="{FF2B5EF4-FFF2-40B4-BE49-F238E27FC236}">
                <a16:creationId xmlns:a16="http://schemas.microsoft.com/office/drawing/2014/main" id="{A38FB267-9457-3772-15FA-6CB019EBB47C}"/>
              </a:ext>
            </a:extLst>
          </p:cNvPr>
          <p:cNvSpPr txBox="1"/>
          <p:nvPr/>
        </p:nvSpPr>
        <p:spPr>
          <a:xfrm>
            <a:off x="8693941" y="2128590"/>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4</a:t>
            </a:r>
          </a:p>
        </p:txBody>
      </p:sp>
      <p:sp>
        <p:nvSpPr>
          <p:cNvPr id="26" name="TextBox 5">
            <a:extLst>
              <a:ext uri="{FF2B5EF4-FFF2-40B4-BE49-F238E27FC236}">
                <a16:creationId xmlns:a16="http://schemas.microsoft.com/office/drawing/2014/main" id="{F4ABE9D6-4A23-EC10-A467-AF3D37CFFC66}"/>
              </a:ext>
            </a:extLst>
          </p:cNvPr>
          <p:cNvSpPr txBox="1"/>
          <p:nvPr/>
        </p:nvSpPr>
        <p:spPr>
          <a:xfrm>
            <a:off x="10769600" y="2128590"/>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ode Pro"/>
              </a:rPr>
              <a:t>5</a:t>
            </a:r>
          </a:p>
        </p:txBody>
      </p:sp>
      <p:sp>
        <p:nvSpPr>
          <p:cNvPr id="27" name="TextBox 31">
            <a:extLst>
              <a:ext uri="{FF2B5EF4-FFF2-40B4-BE49-F238E27FC236}">
                <a16:creationId xmlns:a16="http://schemas.microsoft.com/office/drawing/2014/main" id="{686089C0-0387-DC49-17C6-CD03C4149CAE}"/>
              </a:ext>
            </a:extLst>
          </p:cNvPr>
          <p:cNvSpPr txBox="1"/>
          <p:nvPr/>
        </p:nvSpPr>
        <p:spPr>
          <a:xfrm>
            <a:off x="1667491" y="4618038"/>
            <a:ext cx="9186556" cy="1231106"/>
          </a:xfrm>
          <a:prstGeom prst="rect">
            <a:avLst/>
          </a:prstGeom>
        </p:spPr>
        <p:txBody>
          <a:bodyPr wrap="square" lIns="0" tIns="0" rIns="0" bIns="0" rtlCol="0" anchor="t">
            <a:spAutoFit/>
          </a:bodyPr>
          <a:lstStyle/>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Institución tiene acceso a un catálogo de soluciones digitales a su disposición.</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Análisis y selección de soluciones digitales que añaden valor a la institución. </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Algunos Marketplace ofrecen integración de soluciones a las instituciones.</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Instituciones implementa soluciones digitales para procesos internos y de cara al cliente.</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Clientes finales tienen acceso a productos y servicios digitales</a:t>
            </a:r>
          </a:p>
        </p:txBody>
      </p:sp>
      <p:pic>
        <p:nvPicPr>
          <p:cNvPr id="28" name="Picture 27">
            <a:extLst>
              <a:ext uri="{FF2B5EF4-FFF2-40B4-BE49-F238E27FC236}">
                <a16:creationId xmlns:a16="http://schemas.microsoft.com/office/drawing/2014/main" id="{FF8E19AF-51DB-75D8-CC48-9A2EDCB26535}"/>
              </a:ext>
            </a:extLst>
          </p:cNvPr>
          <p:cNvPicPr>
            <a:picLocks noChangeAspect="1"/>
          </p:cNvPicPr>
          <p:nvPr/>
        </p:nvPicPr>
        <p:blipFill>
          <a:blip r:embed="rId9"/>
          <a:stretch>
            <a:fillRect/>
          </a:stretch>
        </p:blipFill>
        <p:spPr>
          <a:xfrm>
            <a:off x="6812182" y="2989418"/>
            <a:ext cx="536758" cy="1465004"/>
          </a:xfrm>
          <a:prstGeom prst="rect">
            <a:avLst/>
          </a:prstGeom>
        </p:spPr>
      </p:pic>
      <p:pic>
        <p:nvPicPr>
          <p:cNvPr id="29" name="Picture 28">
            <a:extLst>
              <a:ext uri="{FF2B5EF4-FFF2-40B4-BE49-F238E27FC236}">
                <a16:creationId xmlns:a16="http://schemas.microsoft.com/office/drawing/2014/main" id="{6F497121-6B4F-97F4-1D66-F1B914BC5848}"/>
              </a:ext>
            </a:extLst>
          </p:cNvPr>
          <p:cNvPicPr>
            <a:picLocks noChangeAspect="1"/>
          </p:cNvPicPr>
          <p:nvPr/>
        </p:nvPicPr>
        <p:blipFill>
          <a:blip r:embed="rId10"/>
          <a:srcRect/>
          <a:stretch>
            <a:fillRect/>
          </a:stretch>
        </p:blipFill>
        <p:spPr>
          <a:xfrm>
            <a:off x="653379" y="2915342"/>
            <a:ext cx="1708459" cy="1465004"/>
          </a:xfrm>
          <a:prstGeom prst="rect">
            <a:avLst/>
          </a:prstGeom>
        </p:spPr>
      </p:pic>
      <p:sp>
        <p:nvSpPr>
          <p:cNvPr id="30" name="TextBox 31">
            <a:extLst>
              <a:ext uri="{FF2B5EF4-FFF2-40B4-BE49-F238E27FC236}">
                <a16:creationId xmlns:a16="http://schemas.microsoft.com/office/drawing/2014/main" id="{8896481C-86BC-6192-AB06-79B50D3B136F}"/>
              </a:ext>
            </a:extLst>
          </p:cNvPr>
          <p:cNvSpPr txBox="1"/>
          <p:nvPr/>
        </p:nvSpPr>
        <p:spPr>
          <a:xfrm>
            <a:off x="3009900" y="1000169"/>
            <a:ext cx="6172200" cy="954877"/>
          </a:xfrm>
          <a:prstGeom prst="rect">
            <a:avLst/>
          </a:prstGeom>
        </p:spPr>
        <p:txBody>
          <a:bodyPr wrap="square" lIns="0" tIns="0" rIns="0" bIns="0" rtlCol="0" anchor="t">
            <a:spAutoFit/>
          </a:bodyPr>
          <a:lstStyle/>
          <a:p>
            <a:pPr algn="ctr">
              <a:lnSpc>
                <a:spcPts val="3920"/>
              </a:lnSpc>
              <a:buClr>
                <a:srgbClr val="00C607"/>
              </a:buClr>
            </a:pPr>
            <a:r>
              <a:rPr lang="es-AR" sz="2800" dirty="0">
                <a:latin typeface="Century Gothic" panose="020B0502020202020204" pitchFamily="34" charset="0"/>
              </a:rPr>
              <a:t>Reúnen distintas soluciones y generan alianzas con instituciones</a:t>
            </a:r>
          </a:p>
        </p:txBody>
      </p:sp>
      <p:sp>
        <p:nvSpPr>
          <p:cNvPr id="31" name="TextBox 10">
            <a:extLst>
              <a:ext uri="{FF2B5EF4-FFF2-40B4-BE49-F238E27FC236}">
                <a16:creationId xmlns:a16="http://schemas.microsoft.com/office/drawing/2014/main" id="{1FCFFDE7-E80A-DAAC-E958-5A707C3CA014}"/>
              </a:ext>
            </a:extLst>
          </p:cNvPr>
          <p:cNvSpPr txBox="1"/>
          <p:nvPr/>
        </p:nvSpPr>
        <p:spPr>
          <a:xfrm>
            <a:off x="676835" y="221674"/>
            <a:ext cx="9025965"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FINTECH MARKETPLACE</a:t>
            </a:r>
          </a:p>
        </p:txBody>
      </p:sp>
    </p:spTree>
    <p:extLst>
      <p:ext uri="{BB962C8B-B14F-4D97-AF65-F5344CB8AC3E}">
        <p14:creationId xmlns:p14="http://schemas.microsoft.com/office/powerpoint/2010/main" val="6314554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BF7FA776-B0B1-E3A0-6446-57A17B3A99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TextBox 31">
            <a:extLst>
              <a:ext uri="{FF2B5EF4-FFF2-40B4-BE49-F238E27FC236}">
                <a16:creationId xmlns:a16="http://schemas.microsoft.com/office/drawing/2014/main" id="{AEA1A8E0-9C33-C335-FDCC-13B1CB8DD790}"/>
              </a:ext>
            </a:extLst>
          </p:cNvPr>
          <p:cNvSpPr txBox="1"/>
          <p:nvPr/>
        </p:nvSpPr>
        <p:spPr>
          <a:xfrm>
            <a:off x="3009900" y="1000169"/>
            <a:ext cx="6172200" cy="954877"/>
          </a:xfrm>
          <a:prstGeom prst="rect">
            <a:avLst/>
          </a:prstGeom>
        </p:spPr>
        <p:txBody>
          <a:bodyPr wrap="square" lIns="0" tIns="0" rIns="0" bIns="0" rtlCol="0" anchor="t">
            <a:spAutoFit/>
          </a:bodyPr>
          <a:lstStyle/>
          <a:p>
            <a:pPr algn="ctr">
              <a:lnSpc>
                <a:spcPts val="3920"/>
              </a:lnSpc>
              <a:buClr>
                <a:srgbClr val="00C607"/>
              </a:buClr>
            </a:pPr>
            <a:r>
              <a:rPr lang="es-AR" sz="2800" dirty="0">
                <a:latin typeface="Century Gothic" panose="020B0502020202020204" pitchFamily="34" charset="0"/>
              </a:rPr>
              <a:t>Reúnen distintas soluciones y generan alianzas con instituciones</a:t>
            </a:r>
          </a:p>
        </p:txBody>
      </p:sp>
      <p:sp>
        <p:nvSpPr>
          <p:cNvPr id="5" name="TextBox 10">
            <a:extLst>
              <a:ext uri="{FF2B5EF4-FFF2-40B4-BE49-F238E27FC236}">
                <a16:creationId xmlns:a16="http://schemas.microsoft.com/office/drawing/2014/main" id="{307AE234-4126-94C7-D3F2-D81F688B7D38}"/>
              </a:ext>
            </a:extLst>
          </p:cNvPr>
          <p:cNvSpPr txBox="1"/>
          <p:nvPr/>
        </p:nvSpPr>
        <p:spPr>
          <a:xfrm>
            <a:off x="676835" y="221674"/>
            <a:ext cx="9025965"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FINTECH MARKETPLACE</a:t>
            </a:r>
          </a:p>
        </p:txBody>
      </p:sp>
      <p:sp>
        <p:nvSpPr>
          <p:cNvPr id="6" name="TextBox 31">
            <a:extLst>
              <a:ext uri="{FF2B5EF4-FFF2-40B4-BE49-F238E27FC236}">
                <a16:creationId xmlns:a16="http://schemas.microsoft.com/office/drawing/2014/main" id="{DA5E9392-BDF0-9841-C67F-C35CFC9421CE}"/>
              </a:ext>
            </a:extLst>
          </p:cNvPr>
          <p:cNvSpPr txBox="1"/>
          <p:nvPr/>
        </p:nvSpPr>
        <p:spPr>
          <a:xfrm>
            <a:off x="232334" y="2714779"/>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Interacción con el cliente</a:t>
            </a:r>
          </a:p>
        </p:txBody>
      </p:sp>
      <p:sp>
        <p:nvSpPr>
          <p:cNvPr id="7" name="TextBox 31">
            <a:extLst>
              <a:ext uri="{FF2B5EF4-FFF2-40B4-BE49-F238E27FC236}">
                <a16:creationId xmlns:a16="http://schemas.microsoft.com/office/drawing/2014/main" id="{579675E3-D277-443E-E349-A4C829186975}"/>
              </a:ext>
            </a:extLst>
          </p:cNvPr>
          <p:cNvSpPr txBox="1"/>
          <p:nvPr/>
        </p:nvSpPr>
        <p:spPr>
          <a:xfrm>
            <a:off x="2743452" y="5778599"/>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Pagos</a:t>
            </a:r>
          </a:p>
        </p:txBody>
      </p:sp>
      <p:sp>
        <p:nvSpPr>
          <p:cNvPr id="8" name="TextBox 31">
            <a:extLst>
              <a:ext uri="{FF2B5EF4-FFF2-40B4-BE49-F238E27FC236}">
                <a16:creationId xmlns:a16="http://schemas.microsoft.com/office/drawing/2014/main" id="{50047B45-8B4F-DA90-5658-4326B817365C}"/>
              </a:ext>
            </a:extLst>
          </p:cNvPr>
          <p:cNvSpPr txBox="1"/>
          <p:nvPr/>
        </p:nvSpPr>
        <p:spPr>
          <a:xfrm>
            <a:off x="1219452" y="4935703"/>
            <a:ext cx="2777566" cy="492443"/>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Gestión de finanzas personales</a:t>
            </a:r>
          </a:p>
        </p:txBody>
      </p:sp>
      <p:sp>
        <p:nvSpPr>
          <p:cNvPr id="9" name="TextBox 31">
            <a:extLst>
              <a:ext uri="{FF2B5EF4-FFF2-40B4-BE49-F238E27FC236}">
                <a16:creationId xmlns:a16="http://schemas.microsoft.com/office/drawing/2014/main" id="{63DF92AC-9A96-1A7B-29A6-4BA87435096F}"/>
              </a:ext>
            </a:extLst>
          </p:cNvPr>
          <p:cNvSpPr txBox="1"/>
          <p:nvPr/>
        </p:nvSpPr>
        <p:spPr>
          <a:xfrm>
            <a:off x="232334" y="4243331"/>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Libre Franklin Light" pitchFamily="2" charset="0"/>
              </a:rPr>
              <a:t>Recompensas y lealtad</a:t>
            </a:r>
          </a:p>
        </p:txBody>
      </p:sp>
      <p:sp>
        <p:nvSpPr>
          <p:cNvPr id="10" name="TextBox 31">
            <a:extLst>
              <a:ext uri="{FF2B5EF4-FFF2-40B4-BE49-F238E27FC236}">
                <a16:creationId xmlns:a16="http://schemas.microsoft.com/office/drawing/2014/main" id="{EA1523DD-2DD4-5EDB-10CB-0A917CC29613}"/>
              </a:ext>
            </a:extLst>
          </p:cNvPr>
          <p:cNvSpPr txBox="1"/>
          <p:nvPr/>
        </p:nvSpPr>
        <p:spPr>
          <a:xfrm>
            <a:off x="9165672" y="2754869"/>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Cumplimiento</a:t>
            </a:r>
          </a:p>
        </p:txBody>
      </p:sp>
      <p:sp>
        <p:nvSpPr>
          <p:cNvPr id="11" name="TextBox 31">
            <a:extLst>
              <a:ext uri="{FF2B5EF4-FFF2-40B4-BE49-F238E27FC236}">
                <a16:creationId xmlns:a16="http://schemas.microsoft.com/office/drawing/2014/main" id="{17F5C7C9-B183-6282-6C9E-9D4C4B99BDC9}"/>
              </a:ext>
            </a:extLst>
          </p:cNvPr>
          <p:cNvSpPr txBox="1"/>
          <p:nvPr/>
        </p:nvSpPr>
        <p:spPr>
          <a:xfrm>
            <a:off x="3215842" y="3436742"/>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Identificación y accesos</a:t>
            </a:r>
          </a:p>
        </p:txBody>
      </p:sp>
      <p:sp>
        <p:nvSpPr>
          <p:cNvPr id="12" name="TextBox 31">
            <a:extLst>
              <a:ext uri="{FF2B5EF4-FFF2-40B4-BE49-F238E27FC236}">
                <a16:creationId xmlns:a16="http://schemas.microsoft.com/office/drawing/2014/main" id="{0F7557EE-690F-5A99-D356-1B3B8DFCB795}"/>
              </a:ext>
            </a:extLst>
          </p:cNvPr>
          <p:cNvSpPr txBox="1"/>
          <p:nvPr/>
        </p:nvSpPr>
        <p:spPr>
          <a:xfrm>
            <a:off x="6187977" y="4203241"/>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Gestión de riesgos</a:t>
            </a:r>
          </a:p>
        </p:txBody>
      </p:sp>
      <p:sp>
        <p:nvSpPr>
          <p:cNvPr id="13" name="TextBox 31">
            <a:extLst>
              <a:ext uri="{FF2B5EF4-FFF2-40B4-BE49-F238E27FC236}">
                <a16:creationId xmlns:a16="http://schemas.microsoft.com/office/drawing/2014/main" id="{2D718A63-121E-4515-3ACE-E386E6C8D0DF}"/>
              </a:ext>
            </a:extLst>
          </p:cNvPr>
          <p:cNvSpPr txBox="1"/>
          <p:nvPr/>
        </p:nvSpPr>
        <p:spPr>
          <a:xfrm>
            <a:off x="4707469" y="5098904"/>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Digitalización de procesos</a:t>
            </a:r>
          </a:p>
        </p:txBody>
      </p:sp>
      <p:sp>
        <p:nvSpPr>
          <p:cNvPr id="14" name="TextBox 31">
            <a:extLst>
              <a:ext uri="{FF2B5EF4-FFF2-40B4-BE49-F238E27FC236}">
                <a16:creationId xmlns:a16="http://schemas.microsoft.com/office/drawing/2014/main" id="{C905B798-A5E7-443A-3A1A-CAA52A34DBFB}"/>
              </a:ext>
            </a:extLst>
          </p:cNvPr>
          <p:cNvSpPr txBox="1"/>
          <p:nvPr/>
        </p:nvSpPr>
        <p:spPr>
          <a:xfrm>
            <a:off x="9160686" y="4243331"/>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Análisis de datos</a:t>
            </a:r>
          </a:p>
        </p:txBody>
      </p:sp>
      <p:sp>
        <p:nvSpPr>
          <p:cNvPr id="15" name="TextBox 31">
            <a:extLst>
              <a:ext uri="{FF2B5EF4-FFF2-40B4-BE49-F238E27FC236}">
                <a16:creationId xmlns:a16="http://schemas.microsoft.com/office/drawing/2014/main" id="{DAF39D85-1464-7E0A-E13F-6B10D87C041D}"/>
              </a:ext>
            </a:extLst>
          </p:cNvPr>
          <p:cNvSpPr txBox="1"/>
          <p:nvPr/>
        </p:nvSpPr>
        <p:spPr>
          <a:xfrm>
            <a:off x="3210282" y="2754869"/>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Gestión de activos</a:t>
            </a:r>
          </a:p>
        </p:txBody>
      </p:sp>
      <p:sp>
        <p:nvSpPr>
          <p:cNvPr id="16" name="TextBox 31">
            <a:extLst>
              <a:ext uri="{FF2B5EF4-FFF2-40B4-BE49-F238E27FC236}">
                <a16:creationId xmlns:a16="http://schemas.microsoft.com/office/drawing/2014/main" id="{D8571352-A676-BAB1-D80F-0F602B37676A}"/>
              </a:ext>
            </a:extLst>
          </p:cNvPr>
          <p:cNvSpPr txBox="1"/>
          <p:nvPr/>
        </p:nvSpPr>
        <p:spPr>
          <a:xfrm>
            <a:off x="8195486" y="5058814"/>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Blockchain</a:t>
            </a:r>
          </a:p>
        </p:txBody>
      </p:sp>
      <p:sp>
        <p:nvSpPr>
          <p:cNvPr id="17" name="TextBox 31">
            <a:extLst>
              <a:ext uri="{FF2B5EF4-FFF2-40B4-BE49-F238E27FC236}">
                <a16:creationId xmlns:a16="http://schemas.microsoft.com/office/drawing/2014/main" id="{61255FBD-39E3-D2B1-35ED-D684772B47DF}"/>
              </a:ext>
            </a:extLst>
          </p:cNvPr>
          <p:cNvSpPr txBox="1"/>
          <p:nvPr/>
        </p:nvSpPr>
        <p:spPr>
          <a:xfrm>
            <a:off x="6187977" y="2714779"/>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Ciberseguridad</a:t>
            </a:r>
          </a:p>
        </p:txBody>
      </p:sp>
      <p:sp>
        <p:nvSpPr>
          <p:cNvPr id="18" name="TextBox 31">
            <a:extLst>
              <a:ext uri="{FF2B5EF4-FFF2-40B4-BE49-F238E27FC236}">
                <a16:creationId xmlns:a16="http://schemas.microsoft.com/office/drawing/2014/main" id="{B66EA6E0-9393-DF60-B065-085D9E1FE27D}"/>
              </a:ext>
            </a:extLst>
          </p:cNvPr>
          <p:cNvSpPr txBox="1"/>
          <p:nvPr/>
        </p:nvSpPr>
        <p:spPr>
          <a:xfrm>
            <a:off x="6187977" y="3476832"/>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Soluciones e-</a:t>
            </a:r>
            <a:r>
              <a:rPr lang="es-ES" sz="1600" dirty="0" err="1">
                <a:solidFill>
                  <a:schemeClr val="tx1">
                    <a:lumMod val="65000"/>
                    <a:lumOff val="35000"/>
                  </a:schemeClr>
                </a:solidFill>
                <a:latin typeface="Century Gothic" panose="020B0502020202020204" pitchFamily="34" charset="0"/>
              </a:rPr>
              <a:t>commerce</a:t>
            </a:r>
            <a:endParaRPr lang="es-ES" sz="1600" dirty="0">
              <a:solidFill>
                <a:schemeClr val="tx1">
                  <a:lumMod val="65000"/>
                  <a:lumOff val="35000"/>
                </a:schemeClr>
              </a:solidFill>
              <a:latin typeface="Century Gothic" panose="020B0502020202020204" pitchFamily="34" charset="0"/>
            </a:endParaRPr>
          </a:p>
        </p:txBody>
      </p:sp>
      <p:sp>
        <p:nvSpPr>
          <p:cNvPr id="19" name="TextBox 31">
            <a:extLst>
              <a:ext uri="{FF2B5EF4-FFF2-40B4-BE49-F238E27FC236}">
                <a16:creationId xmlns:a16="http://schemas.microsoft.com/office/drawing/2014/main" id="{5FE364D5-B022-9D76-9C04-87DCD6499B54}"/>
              </a:ext>
            </a:extLst>
          </p:cNvPr>
          <p:cNvSpPr txBox="1"/>
          <p:nvPr/>
        </p:nvSpPr>
        <p:spPr>
          <a:xfrm>
            <a:off x="3215268" y="4243331"/>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FX y mercados capitales</a:t>
            </a:r>
          </a:p>
        </p:txBody>
      </p:sp>
      <p:sp>
        <p:nvSpPr>
          <p:cNvPr id="20" name="TextBox 31">
            <a:extLst>
              <a:ext uri="{FF2B5EF4-FFF2-40B4-BE49-F238E27FC236}">
                <a16:creationId xmlns:a16="http://schemas.microsoft.com/office/drawing/2014/main" id="{199FE2EA-560F-4E66-902D-882362D3DE6A}"/>
              </a:ext>
            </a:extLst>
          </p:cNvPr>
          <p:cNvSpPr txBox="1"/>
          <p:nvPr/>
        </p:nvSpPr>
        <p:spPr>
          <a:xfrm>
            <a:off x="214642" y="3353721"/>
            <a:ext cx="2777566" cy="492443"/>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Manejo de finanzas empresariales</a:t>
            </a:r>
          </a:p>
        </p:txBody>
      </p:sp>
      <p:sp>
        <p:nvSpPr>
          <p:cNvPr id="21" name="TextBox 31">
            <a:extLst>
              <a:ext uri="{FF2B5EF4-FFF2-40B4-BE49-F238E27FC236}">
                <a16:creationId xmlns:a16="http://schemas.microsoft.com/office/drawing/2014/main" id="{4DC5903A-16FA-B5F4-8A52-C60BDB608BAE}"/>
              </a:ext>
            </a:extLst>
          </p:cNvPr>
          <p:cNvSpPr txBox="1"/>
          <p:nvPr/>
        </p:nvSpPr>
        <p:spPr>
          <a:xfrm>
            <a:off x="9182100" y="3436742"/>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Marketing</a:t>
            </a:r>
          </a:p>
        </p:txBody>
      </p:sp>
      <p:sp>
        <p:nvSpPr>
          <p:cNvPr id="22" name="TextBox 31">
            <a:extLst>
              <a:ext uri="{FF2B5EF4-FFF2-40B4-BE49-F238E27FC236}">
                <a16:creationId xmlns:a16="http://schemas.microsoft.com/office/drawing/2014/main" id="{72C4A999-F93D-452D-4900-D0AB1B0C1B3E}"/>
              </a:ext>
            </a:extLst>
          </p:cNvPr>
          <p:cNvSpPr txBox="1"/>
          <p:nvPr/>
        </p:nvSpPr>
        <p:spPr>
          <a:xfrm>
            <a:off x="6805945" y="5818689"/>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Gestión de efectivo</a:t>
            </a:r>
          </a:p>
        </p:txBody>
      </p:sp>
    </p:spTree>
    <p:extLst>
      <p:ext uri="{BB962C8B-B14F-4D97-AF65-F5344CB8AC3E}">
        <p14:creationId xmlns:p14="http://schemas.microsoft.com/office/powerpoint/2010/main" val="12185072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5B35704C-C48C-1078-A416-86F8A63AF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TextBox 31">
            <a:extLst>
              <a:ext uri="{FF2B5EF4-FFF2-40B4-BE49-F238E27FC236}">
                <a16:creationId xmlns:a16="http://schemas.microsoft.com/office/drawing/2014/main" id="{AEA1A8E0-9C33-C335-FDCC-13B1CB8DD790}"/>
              </a:ext>
            </a:extLst>
          </p:cNvPr>
          <p:cNvSpPr txBox="1"/>
          <p:nvPr/>
        </p:nvSpPr>
        <p:spPr>
          <a:xfrm>
            <a:off x="3009900" y="1000169"/>
            <a:ext cx="6172200" cy="954877"/>
          </a:xfrm>
          <a:prstGeom prst="rect">
            <a:avLst/>
          </a:prstGeom>
        </p:spPr>
        <p:txBody>
          <a:bodyPr wrap="square" lIns="0" tIns="0" rIns="0" bIns="0" rtlCol="0" anchor="t">
            <a:spAutoFit/>
          </a:bodyPr>
          <a:lstStyle/>
          <a:p>
            <a:pPr algn="ctr">
              <a:lnSpc>
                <a:spcPts val="3920"/>
              </a:lnSpc>
              <a:buClr>
                <a:srgbClr val="00C607"/>
              </a:buClr>
            </a:pPr>
            <a:r>
              <a:rPr lang="es-AR" sz="2800" dirty="0">
                <a:latin typeface="Century Gothic" panose="020B0502020202020204" pitchFamily="34" charset="0"/>
              </a:rPr>
              <a:t>Reúnen distintas soluciones y generan alianzas con instituciones</a:t>
            </a:r>
          </a:p>
        </p:txBody>
      </p:sp>
      <p:sp>
        <p:nvSpPr>
          <p:cNvPr id="5" name="TextBox 10">
            <a:extLst>
              <a:ext uri="{FF2B5EF4-FFF2-40B4-BE49-F238E27FC236}">
                <a16:creationId xmlns:a16="http://schemas.microsoft.com/office/drawing/2014/main" id="{307AE234-4126-94C7-D3F2-D81F688B7D38}"/>
              </a:ext>
            </a:extLst>
          </p:cNvPr>
          <p:cNvSpPr txBox="1"/>
          <p:nvPr/>
        </p:nvSpPr>
        <p:spPr>
          <a:xfrm>
            <a:off x="676835" y="221674"/>
            <a:ext cx="9025965"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FINTECH MARKETPLACE</a:t>
            </a:r>
          </a:p>
        </p:txBody>
      </p:sp>
      <p:sp>
        <p:nvSpPr>
          <p:cNvPr id="6" name="TextBox 31">
            <a:extLst>
              <a:ext uri="{FF2B5EF4-FFF2-40B4-BE49-F238E27FC236}">
                <a16:creationId xmlns:a16="http://schemas.microsoft.com/office/drawing/2014/main" id="{DA5E9392-BDF0-9841-C67F-C35CFC9421CE}"/>
              </a:ext>
            </a:extLst>
          </p:cNvPr>
          <p:cNvSpPr txBox="1"/>
          <p:nvPr/>
        </p:nvSpPr>
        <p:spPr>
          <a:xfrm>
            <a:off x="232334" y="2714779"/>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highlight>
                  <a:srgbClr val="FFFF00"/>
                </a:highlight>
                <a:latin typeface="Century Gothic" panose="020B0502020202020204" pitchFamily="34" charset="0"/>
              </a:rPr>
              <a:t>Interacción con el cliente</a:t>
            </a:r>
          </a:p>
        </p:txBody>
      </p:sp>
      <p:sp>
        <p:nvSpPr>
          <p:cNvPr id="7" name="TextBox 31">
            <a:extLst>
              <a:ext uri="{FF2B5EF4-FFF2-40B4-BE49-F238E27FC236}">
                <a16:creationId xmlns:a16="http://schemas.microsoft.com/office/drawing/2014/main" id="{579675E3-D277-443E-E349-A4C829186975}"/>
              </a:ext>
            </a:extLst>
          </p:cNvPr>
          <p:cNvSpPr txBox="1"/>
          <p:nvPr/>
        </p:nvSpPr>
        <p:spPr>
          <a:xfrm>
            <a:off x="2743452" y="5778599"/>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highlight>
                  <a:srgbClr val="FFFF00"/>
                </a:highlight>
                <a:latin typeface="Century Gothic" panose="020B0502020202020204" pitchFamily="34" charset="0"/>
              </a:rPr>
              <a:t>Pagos</a:t>
            </a:r>
          </a:p>
        </p:txBody>
      </p:sp>
      <p:sp>
        <p:nvSpPr>
          <p:cNvPr id="8" name="TextBox 31">
            <a:extLst>
              <a:ext uri="{FF2B5EF4-FFF2-40B4-BE49-F238E27FC236}">
                <a16:creationId xmlns:a16="http://schemas.microsoft.com/office/drawing/2014/main" id="{50047B45-8B4F-DA90-5658-4326B817365C}"/>
              </a:ext>
            </a:extLst>
          </p:cNvPr>
          <p:cNvSpPr txBox="1"/>
          <p:nvPr/>
        </p:nvSpPr>
        <p:spPr>
          <a:xfrm>
            <a:off x="1219452" y="4935703"/>
            <a:ext cx="2777566" cy="492443"/>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Gestión de finanzas personales</a:t>
            </a:r>
          </a:p>
        </p:txBody>
      </p:sp>
      <p:sp>
        <p:nvSpPr>
          <p:cNvPr id="9" name="TextBox 31">
            <a:extLst>
              <a:ext uri="{FF2B5EF4-FFF2-40B4-BE49-F238E27FC236}">
                <a16:creationId xmlns:a16="http://schemas.microsoft.com/office/drawing/2014/main" id="{63DF92AC-9A96-1A7B-29A6-4BA87435096F}"/>
              </a:ext>
            </a:extLst>
          </p:cNvPr>
          <p:cNvSpPr txBox="1"/>
          <p:nvPr/>
        </p:nvSpPr>
        <p:spPr>
          <a:xfrm>
            <a:off x="232334" y="4243331"/>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highlight>
                  <a:srgbClr val="FFFF00"/>
                </a:highlight>
                <a:latin typeface="Libre Franklin Light" pitchFamily="2" charset="0"/>
              </a:rPr>
              <a:t>Recompensas y lealtad</a:t>
            </a:r>
          </a:p>
        </p:txBody>
      </p:sp>
      <p:sp>
        <p:nvSpPr>
          <p:cNvPr id="10" name="TextBox 31">
            <a:extLst>
              <a:ext uri="{FF2B5EF4-FFF2-40B4-BE49-F238E27FC236}">
                <a16:creationId xmlns:a16="http://schemas.microsoft.com/office/drawing/2014/main" id="{EA1523DD-2DD4-5EDB-10CB-0A917CC29613}"/>
              </a:ext>
            </a:extLst>
          </p:cNvPr>
          <p:cNvSpPr txBox="1"/>
          <p:nvPr/>
        </p:nvSpPr>
        <p:spPr>
          <a:xfrm>
            <a:off x="9165672" y="2754869"/>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Cumplimiento</a:t>
            </a:r>
          </a:p>
        </p:txBody>
      </p:sp>
      <p:sp>
        <p:nvSpPr>
          <p:cNvPr id="11" name="TextBox 31">
            <a:extLst>
              <a:ext uri="{FF2B5EF4-FFF2-40B4-BE49-F238E27FC236}">
                <a16:creationId xmlns:a16="http://schemas.microsoft.com/office/drawing/2014/main" id="{17F5C7C9-B183-6282-6C9E-9D4C4B99BDC9}"/>
              </a:ext>
            </a:extLst>
          </p:cNvPr>
          <p:cNvSpPr txBox="1"/>
          <p:nvPr/>
        </p:nvSpPr>
        <p:spPr>
          <a:xfrm>
            <a:off x="3215842" y="3436742"/>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highlight>
                  <a:srgbClr val="FFFF00"/>
                </a:highlight>
                <a:latin typeface="Century Gothic" panose="020B0502020202020204" pitchFamily="34" charset="0"/>
              </a:rPr>
              <a:t>Identificación y accesos</a:t>
            </a:r>
          </a:p>
        </p:txBody>
      </p:sp>
      <p:sp>
        <p:nvSpPr>
          <p:cNvPr id="12" name="TextBox 31">
            <a:extLst>
              <a:ext uri="{FF2B5EF4-FFF2-40B4-BE49-F238E27FC236}">
                <a16:creationId xmlns:a16="http://schemas.microsoft.com/office/drawing/2014/main" id="{0F7557EE-690F-5A99-D356-1B3B8DFCB795}"/>
              </a:ext>
            </a:extLst>
          </p:cNvPr>
          <p:cNvSpPr txBox="1"/>
          <p:nvPr/>
        </p:nvSpPr>
        <p:spPr>
          <a:xfrm>
            <a:off x="6187977" y="4203241"/>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Gestión de riesgos</a:t>
            </a:r>
          </a:p>
        </p:txBody>
      </p:sp>
      <p:sp>
        <p:nvSpPr>
          <p:cNvPr id="13" name="TextBox 31">
            <a:extLst>
              <a:ext uri="{FF2B5EF4-FFF2-40B4-BE49-F238E27FC236}">
                <a16:creationId xmlns:a16="http://schemas.microsoft.com/office/drawing/2014/main" id="{2D718A63-121E-4515-3ACE-E386E6C8D0DF}"/>
              </a:ext>
            </a:extLst>
          </p:cNvPr>
          <p:cNvSpPr txBox="1"/>
          <p:nvPr/>
        </p:nvSpPr>
        <p:spPr>
          <a:xfrm>
            <a:off x="4707469" y="5098904"/>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highlight>
                  <a:srgbClr val="FFFF00"/>
                </a:highlight>
                <a:latin typeface="Century Gothic" panose="020B0502020202020204" pitchFamily="34" charset="0"/>
              </a:rPr>
              <a:t>Digitalización de procesos</a:t>
            </a:r>
          </a:p>
        </p:txBody>
      </p:sp>
      <p:sp>
        <p:nvSpPr>
          <p:cNvPr id="14" name="TextBox 31">
            <a:extLst>
              <a:ext uri="{FF2B5EF4-FFF2-40B4-BE49-F238E27FC236}">
                <a16:creationId xmlns:a16="http://schemas.microsoft.com/office/drawing/2014/main" id="{C905B798-A5E7-443A-3A1A-CAA52A34DBFB}"/>
              </a:ext>
            </a:extLst>
          </p:cNvPr>
          <p:cNvSpPr txBox="1"/>
          <p:nvPr/>
        </p:nvSpPr>
        <p:spPr>
          <a:xfrm>
            <a:off x="9160686" y="4243331"/>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highlight>
                  <a:srgbClr val="FFFF00"/>
                </a:highlight>
                <a:latin typeface="Century Gothic" panose="020B0502020202020204" pitchFamily="34" charset="0"/>
              </a:rPr>
              <a:t>Análisis de datos</a:t>
            </a:r>
          </a:p>
        </p:txBody>
      </p:sp>
      <p:sp>
        <p:nvSpPr>
          <p:cNvPr id="15" name="TextBox 31">
            <a:extLst>
              <a:ext uri="{FF2B5EF4-FFF2-40B4-BE49-F238E27FC236}">
                <a16:creationId xmlns:a16="http://schemas.microsoft.com/office/drawing/2014/main" id="{DAF39D85-1464-7E0A-E13F-6B10D87C041D}"/>
              </a:ext>
            </a:extLst>
          </p:cNvPr>
          <p:cNvSpPr txBox="1"/>
          <p:nvPr/>
        </p:nvSpPr>
        <p:spPr>
          <a:xfrm>
            <a:off x="3210282" y="2754869"/>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Gestión de activos</a:t>
            </a:r>
          </a:p>
        </p:txBody>
      </p:sp>
      <p:sp>
        <p:nvSpPr>
          <p:cNvPr id="16" name="TextBox 31">
            <a:extLst>
              <a:ext uri="{FF2B5EF4-FFF2-40B4-BE49-F238E27FC236}">
                <a16:creationId xmlns:a16="http://schemas.microsoft.com/office/drawing/2014/main" id="{D8571352-A676-BAB1-D80F-0F602B37676A}"/>
              </a:ext>
            </a:extLst>
          </p:cNvPr>
          <p:cNvSpPr txBox="1"/>
          <p:nvPr/>
        </p:nvSpPr>
        <p:spPr>
          <a:xfrm>
            <a:off x="8195486" y="5058814"/>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Blockchain</a:t>
            </a:r>
          </a:p>
        </p:txBody>
      </p:sp>
      <p:sp>
        <p:nvSpPr>
          <p:cNvPr id="17" name="TextBox 31">
            <a:extLst>
              <a:ext uri="{FF2B5EF4-FFF2-40B4-BE49-F238E27FC236}">
                <a16:creationId xmlns:a16="http://schemas.microsoft.com/office/drawing/2014/main" id="{61255FBD-39E3-D2B1-35ED-D684772B47DF}"/>
              </a:ext>
            </a:extLst>
          </p:cNvPr>
          <p:cNvSpPr txBox="1"/>
          <p:nvPr/>
        </p:nvSpPr>
        <p:spPr>
          <a:xfrm>
            <a:off x="6187977" y="2714779"/>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Ciberseguridad</a:t>
            </a:r>
          </a:p>
        </p:txBody>
      </p:sp>
      <p:sp>
        <p:nvSpPr>
          <p:cNvPr id="18" name="TextBox 31">
            <a:extLst>
              <a:ext uri="{FF2B5EF4-FFF2-40B4-BE49-F238E27FC236}">
                <a16:creationId xmlns:a16="http://schemas.microsoft.com/office/drawing/2014/main" id="{B66EA6E0-9393-DF60-B065-085D9E1FE27D}"/>
              </a:ext>
            </a:extLst>
          </p:cNvPr>
          <p:cNvSpPr txBox="1"/>
          <p:nvPr/>
        </p:nvSpPr>
        <p:spPr>
          <a:xfrm>
            <a:off x="6187977" y="3476832"/>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Soluciones E-</a:t>
            </a:r>
            <a:r>
              <a:rPr lang="es-ES" sz="1600" dirty="0" err="1">
                <a:solidFill>
                  <a:schemeClr val="tx1">
                    <a:lumMod val="65000"/>
                    <a:lumOff val="35000"/>
                  </a:schemeClr>
                </a:solidFill>
                <a:latin typeface="Century Gothic" panose="020B0502020202020204" pitchFamily="34" charset="0"/>
              </a:rPr>
              <a:t>commerce</a:t>
            </a:r>
            <a:endParaRPr lang="es-ES" sz="1600" dirty="0">
              <a:solidFill>
                <a:schemeClr val="tx1">
                  <a:lumMod val="65000"/>
                  <a:lumOff val="35000"/>
                </a:schemeClr>
              </a:solidFill>
              <a:latin typeface="Century Gothic" panose="020B0502020202020204" pitchFamily="34" charset="0"/>
            </a:endParaRPr>
          </a:p>
        </p:txBody>
      </p:sp>
      <p:sp>
        <p:nvSpPr>
          <p:cNvPr id="19" name="TextBox 31">
            <a:extLst>
              <a:ext uri="{FF2B5EF4-FFF2-40B4-BE49-F238E27FC236}">
                <a16:creationId xmlns:a16="http://schemas.microsoft.com/office/drawing/2014/main" id="{5FE364D5-B022-9D76-9C04-87DCD6499B54}"/>
              </a:ext>
            </a:extLst>
          </p:cNvPr>
          <p:cNvSpPr txBox="1"/>
          <p:nvPr/>
        </p:nvSpPr>
        <p:spPr>
          <a:xfrm>
            <a:off x="3215268" y="4243331"/>
            <a:ext cx="2777566" cy="246221"/>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FX y mercados capitales</a:t>
            </a:r>
          </a:p>
        </p:txBody>
      </p:sp>
      <p:sp>
        <p:nvSpPr>
          <p:cNvPr id="20" name="TextBox 31">
            <a:extLst>
              <a:ext uri="{FF2B5EF4-FFF2-40B4-BE49-F238E27FC236}">
                <a16:creationId xmlns:a16="http://schemas.microsoft.com/office/drawing/2014/main" id="{199FE2EA-560F-4E66-902D-882362D3DE6A}"/>
              </a:ext>
            </a:extLst>
          </p:cNvPr>
          <p:cNvSpPr txBox="1"/>
          <p:nvPr/>
        </p:nvSpPr>
        <p:spPr>
          <a:xfrm>
            <a:off x="214642" y="3353721"/>
            <a:ext cx="2777566" cy="492443"/>
          </a:xfrm>
          <a:prstGeom prst="rect">
            <a:avLst/>
          </a:prstGeom>
        </p:spPr>
        <p:txBody>
          <a:bodyPr wrap="square" lIns="0" tIns="0" rIns="0" bIns="0" rtlCol="0" anchor="t">
            <a:spAutoFit/>
          </a:bodyPr>
          <a:lstStyle/>
          <a:p>
            <a:pPr algn="ctr">
              <a:buClr>
                <a:srgbClr val="00C607"/>
              </a:buClr>
            </a:pPr>
            <a:r>
              <a:rPr lang="es-ES" sz="1600" dirty="0">
                <a:solidFill>
                  <a:schemeClr val="tx1">
                    <a:lumMod val="65000"/>
                    <a:lumOff val="35000"/>
                  </a:schemeClr>
                </a:solidFill>
                <a:latin typeface="Century Gothic" panose="020B0502020202020204" pitchFamily="34" charset="0"/>
              </a:rPr>
              <a:t>Manejo de finanzas empresariales</a:t>
            </a:r>
          </a:p>
        </p:txBody>
      </p:sp>
      <p:sp>
        <p:nvSpPr>
          <p:cNvPr id="21" name="TextBox 31">
            <a:extLst>
              <a:ext uri="{FF2B5EF4-FFF2-40B4-BE49-F238E27FC236}">
                <a16:creationId xmlns:a16="http://schemas.microsoft.com/office/drawing/2014/main" id="{4DC5903A-16FA-B5F4-8A52-C60BDB608BAE}"/>
              </a:ext>
            </a:extLst>
          </p:cNvPr>
          <p:cNvSpPr txBox="1"/>
          <p:nvPr/>
        </p:nvSpPr>
        <p:spPr>
          <a:xfrm>
            <a:off x="9182100" y="3436742"/>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Marketing</a:t>
            </a:r>
          </a:p>
        </p:txBody>
      </p:sp>
      <p:sp>
        <p:nvSpPr>
          <p:cNvPr id="22" name="TextBox 31">
            <a:extLst>
              <a:ext uri="{FF2B5EF4-FFF2-40B4-BE49-F238E27FC236}">
                <a16:creationId xmlns:a16="http://schemas.microsoft.com/office/drawing/2014/main" id="{72C4A999-F93D-452D-4900-D0AB1B0C1B3E}"/>
              </a:ext>
            </a:extLst>
          </p:cNvPr>
          <p:cNvSpPr txBox="1"/>
          <p:nvPr/>
        </p:nvSpPr>
        <p:spPr>
          <a:xfrm>
            <a:off x="6805945" y="5818689"/>
            <a:ext cx="2777566" cy="246221"/>
          </a:xfrm>
          <a:prstGeom prst="rect">
            <a:avLst/>
          </a:prstGeom>
        </p:spPr>
        <p:txBody>
          <a:bodyPr wrap="square" lIns="0" tIns="0" rIns="0" bIns="0" rtlCol="0" anchor="t">
            <a:spAutoFit/>
          </a:bodyPr>
          <a:lstStyle/>
          <a:p>
            <a:pPr algn="ctr">
              <a:buClr>
                <a:srgbClr val="00C607"/>
              </a:buClr>
            </a:pPr>
            <a:r>
              <a:rPr lang="es-ES" sz="1600" dirty="0">
                <a:solidFill>
                  <a:srgbClr val="26A9E1"/>
                </a:solidFill>
                <a:latin typeface="Century Gothic" panose="020B0502020202020204" pitchFamily="34" charset="0"/>
              </a:rPr>
              <a:t>Gestión de efectivo</a:t>
            </a:r>
          </a:p>
        </p:txBody>
      </p:sp>
    </p:spTree>
    <p:extLst>
      <p:ext uri="{BB962C8B-B14F-4D97-AF65-F5344CB8AC3E}">
        <p14:creationId xmlns:p14="http://schemas.microsoft.com/office/powerpoint/2010/main" val="29774272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CEF9DEF-E1FA-6149-9094-0F37FA25C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5" name="Straight Connector 15">
            <a:extLst>
              <a:ext uri="{FF2B5EF4-FFF2-40B4-BE49-F238E27FC236}">
                <a16:creationId xmlns:a16="http://schemas.microsoft.com/office/drawing/2014/main" id="{1BFC0AE6-EB98-B940-AF85-90EB0B819C8D}"/>
              </a:ext>
            </a:extLst>
          </p:cNvPr>
          <p:cNvSpPr/>
          <p:nvPr/>
        </p:nvSpPr>
        <p:spPr>
          <a:xfrm flipH="1">
            <a:off x="3738638" y="2436884"/>
            <a:ext cx="1" cy="2953821"/>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7D2142AD-8C9C-D245-94AD-E5D10EA2F379}"/>
              </a:ext>
            </a:extLst>
          </p:cNvPr>
          <p:cNvSpPr txBox="1"/>
          <p:nvPr/>
        </p:nvSpPr>
        <p:spPr>
          <a:xfrm>
            <a:off x="672713" y="3925995"/>
            <a:ext cx="3225317" cy="14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152396" defTabSz="1219170" hangingPunct="1">
              <a:buClr>
                <a:srgbClr val="595959"/>
              </a:buClr>
            </a:pPr>
            <a:r>
              <a:rPr lang="es-EC" sz="1600" b="1" dirty="0">
                <a:solidFill>
                  <a:srgbClr val="595959"/>
                </a:solidFill>
              </a:rPr>
              <a:t>Jorge Javier Eguino</a:t>
            </a:r>
          </a:p>
          <a:p>
            <a:pPr marL="152396" defTabSz="1219170" hangingPunct="1">
              <a:buClr>
                <a:srgbClr val="595959"/>
              </a:buClr>
            </a:pPr>
            <a:r>
              <a:rPr lang="es-EC" sz="1400" dirty="0">
                <a:solidFill>
                  <a:srgbClr val="595959"/>
                </a:solidFill>
              </a:rPr>
              <a:t>Crecimiento y Estrategia</a:t>
            </a:r>
          </a:p>
          <a:p>
            <a:pPr marL="152396" defTabSz="1219170" hangingPunct="1">
              <a:buClr>
                <a:srgbClr val="595959"/>
              </a:buClr>
            </a:pPr>
            <a:r>
              <a:rPr lang="es-EC" sz="1400" dirty="0">
                <a:solidFill>
                  <a:srgbClr val="595959"/>
                </a:solidFill>
              </a:rPr>
              <a:t>Flourish Fi</a:t>
            </a:r>
          </a:p>
          <a:p>
            <a:pPr marL="152396" defTabSz="1219170" hangingPunct="1">
              <a:buClr>
                <a:srgbClr val="595959"/>
              </a:buClr>
            </a:pPr>
            <a:r>
              <a:rPr lang="es-EC" sz="1400" b="1" dirty="0">
                <a:solidFill>
                  <a:srgbClr val="595959"/>
                </a:solidFill>
              </a:rPr>
              <a:t>Bolivia / Estados Unidos</a:t>
            </a:r>
          </a:p>
          <a:p>
            <a:endParaRPr dirty="0"/>
          </a:p>
        </p:txBody>
      </p:sp>
      <p:pic>
        <p:nvPicPr>
          <p:cNvPr id="2" name="Picture 2" descr="Logos &amp;amp; Wordmarks | Style Guides and Logos | University of Arkansas">
            <a:extLst>
              <a:ext uri="{FF2B5EF4-FFF2-40B4-BE49-F238E27FC236}">
                <a16:creationId xmlns:a16="http://schemas.microsoft.com/office/drawing/2014/main" id="{F4BAC938-1F85-B187-5F1F-3C4236ADA1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7029" y="1692013"/>
            <a:ext cx="1200840" cy="288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inconecta – Where finance &amp;amp; technology meet">
            <a:extLst>
              <a:ext uri="{FF2B5EF4-FFF2-40B4-BE49-F238E27FC236}">
                <a16:creationId xmlns:a16="http://schemas.microsoft.com/office/drawing/2014/main" id="{14CAA3F9-6B2A-D02B-A058-FECF46D601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951" y="1677771"/>
            <a:ext cx="1265993" cy="3164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E Business School | Reinventing Higher Education">
            <a:extLst>
              <a:ext uri="{FF2B5EF4-FFF2-40B4-BE49-F238E27FC236}">
                <a16:creationId xmlns:a16="http://schemas.microsoft.com/office/drawing/2014/main" id="{1EE8D540-348F-9EFB-2CA4-6B79011B8D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4026" y="1660185"/>
            <a:ext cx="1046640" cy="3516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anamerican | About Us">
            <a:extLst>
              <a:ext uri="{FF2B5EF4-FFF2-40B4-BE49-F238E27FC236}">
                <a16:creationId xmlns:a16="http://schemas.microsoft.com/office/drawing/2014/main" id="{AA79F1F7-928A-439B-3EF7-502EF53F295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446" r="25419" b="17108"/>
          <a:stretch/>
        </p:blipFill>
        <p:spPr bwMode="auto">
          <a:xfrm>
            <a:off x="8860748" y="1568730"/>
            <a:ext cx="1007285" cy="55217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D9F4AC2B-FCC9-10F9-4D39-7A700FBC36AD}"/>
              </a:ext>
            </a:extLst>
          </p:cNvPr>
          <p:cNvSpPr txBox="1"/>
          <p:nvPr/>
        </p:nvSpPr>
        <p:spPr>
          <a:xfrm>
            <a:off x="4049914" y="2574966"/>
            <a:ext cx="7363435" cy="267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algn="just">
              <a:buClr>
                <a:srgbClr val="00C607"/>
              </a:buClr>
            </a:pPr>
            <a:r>
              <a:rPr lang="es-ES" sz="1400" dirty="0">
                <a:solidFill>
                  <a:schemeClr val="tx1">
                    <a:lumMod val="65000"/>
                    <a:lumOff val="35000"/>
                  </a:schemeClr>
                </a:solidFill>
                <a:latin typeface="Century Gothic" panose="020B0502020202020204" pitchFamily="34" charset="0"/>
              </a:rPr>
              <a:t>Científico de Datos con más de 6 años de experiencia en Fintech y transformación digital de la industria financiera. Implementaciones de soluciones tecnológicas en África, Asia, América Latina, etc. </a:t>
            </a:r>
          </a:p>
          <a:p>
            <a:pPr algn="just">
              <a:buClr>
                <a:srgbClr val="00C607"/>
              </a:buClr>
            </a:pPr>
            <a:endParaRPr lang="es-ES" sz="1400" dirty="0">
              <a:solidFill>
                <a:schemeClr val="tx1">
                  <a:lumMod val="65000"/>
                  <a:lumOff val="35000"/>
                </a:schemeClr>
              </a:solidFill>
              <a:latin typeface="Century Gothic" panose="020B0502020202020204" pitchFamily="34" charset="0"/>
            </a:endParaRPr>
          </a:p>
          <a:p>
            <a:pPr algn="just">
              <a:buClr>
                <a:srgbClr val="00C607"/>
              </a:buClr>
            </a:pPr>
            <a:r>
              <a:rPr lang="es-ES" sz="1400" dirty="0">
                <a:solidFill>
                  <a:schemeClr val="tx1">
                    <a:lumMod val="65000"/>
                    <a:lumOff val="35000"/>
                  </a:schemeClr>
                </a:solidFill>
                <a:latin typeface="Century Gothic" panose="020B0502020202020204" pitchFamily="34" charset="0"/>
              </a:rPr>
              <a:t>Actualmente trabaja como liderando el Crecimiento y Estrategia en Flourish Fi, una Fintech basada en Estados Unidos que tiene la misión de generar hábitos financieros saludables a través de la gamificación, inteligencia artificial y ciencia comportamental . </a:t>
            </a:r>
          </a:p>
          <a:p>
            <a:pPr algn="just">
              <a:buClr>
                <a:srgbClr val="00C607"/>
              </a:buClr>
            </a:pPr>
            <a:endParaRPr lang="es-ES" sz="1400" dirty="0">
              <a:solidFill>
                <a:schemeClr val="tx1">
                  <a:lumMod val="65000"/>
                  <a:lumOff val="35000"/>
                </a:schemeClr>
              </a:solidFill>
              <a:latin typeface="Century Gothic" panose="020B0502020202020204" pitchFamily="34" charset="0"/>
            </a:endParaRPr>
          </a:p>
          <a:p>
            <a:pPr algn="just">
              <a:buClr>
                <a:srgbClr val="00C607"/>
              </a:buClr>
            </a:pPr>
            <a:r>
              <a:rPr lang="es-ES" sz="1400" dirty="0">
                <a:solidFill>
                  <a:schemeClr val="tx1">
                    <a:lumMod val="65000"/>
                    <a:lumOff val="35000"/>
                  </a:schemeClr>
                </a:solidFill>
                <a:latin typeface="Century Gothic" panose="020B0502020202020204" pitchFamily="34" charset="0"/>
              </a:rPr>
              <a:t>Ha participado como presentador en distintos eventos a nivel global y es profesor de Tecnologías Emergentes en el Máster de Microfinanzas de la Universidad de Alcalá, en Madrid.</a:t>
            </a:r>
          </a:p>
        </p:txBody>
      </p:sp>
      <p:pic>
        <p:nvPicPr>
          <p:cNvPr id="12" name="Picture 11">
            <a:extLst>
              <a:ext uri="{FF2B5EF4-FFF2-40B4-BE49-F238E27FC236}">
                <a16:creationId xmlns:a16="http://schemas.microsoft.com/office/drawing/2014/main" id="{60EE18C7-EB15-68AA-412D-14A879CDEC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8114" y="1710714"/>
            <a:ext cx="1025235" cy="250613"/>
          </a:xfrm>
          <a:prstGeom prst="rect">
            <a:avLst/>
          </a:prstGeom>
        </p:spPr>
      </p:pic>
      <p:pic>
        <p:nvPicPr>
          <p:cNvPr id="13" name="Picture 12" descr="A picture containing person, person, male&#10;&#10;Description automatically generated">
            <a:extLst>
              <a:ext uri="{FF2B5EF4-FFF2-40B4-BE49-F238E27FC236}">
                <a16:creationId xmlns:a16="http://schemas.microsoft.com/office/drawing/2014/main" id="{02029ED7-9ECE-F29A-6583-D7D0352342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873" y="1130926"/>
            <a:ext cx="2298074" cy="2298074"/>
          </a:xfrm>
          <a:prstGeom prst="rect">
            <a:avLst/>
          </a:prstGeom>
        </p:spPr>
      </p:pic>
    </p:spTree>
    <p:extLst>
      <p:ext uri="{BB962C8B-B14F-4D97-AF65-F5344CB8AC3E}">
        <p14:creationId xmlns:p14="http://schemas.microsoft.com/office/powerpoint/2010/main" val="39806385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8F4A8D99-92BE-C172-49CD-A102C7C4A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Freeform 4">
            <a:extLst>
              <a:ext uri="{FF2B5EF4-FFF2-40B4-BE49-F238E27FC236}">
                <a16:creationId xmlns:a16="http://schemas.microsoft.com/office/drawing/2014/main" id="{256EBBC9-05E7-60EF-3823-21CE89FE4EE1}"/>
              </a:ext>
            </a:extLst>
          </p:cNvPr>
          <p:cNvSpPr/>
          <p:nvPr/>
        </p:nvSpPr>
        <p:spPr>
          <a:xfrm>
            <a:off x="3348404" y="550314"/>
            <a:ext cx="5495191" cy="5757371"/>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26A9E1"/>
          </a:solidFill>
        </p:spPr>
        <p:txBody>
          <a:bodyPr/>
          <a:lstStyle/>
          <a:p>
            <a:endParaRPr lang="es-BO" sz="1200" dirty="0"/>
          </a:p>
        </p:txBody>
      </p:sp>
      <p:sp>
        <p:nvSpPr>
          <p:cNvPr id="5" name="TextBox 5">
            <a:extLst>
              <a:ext uri="{FF2B5EF4-FFF2-40B4-BE49-F238E27FC236}">
                <a16:creationId xmlns:a16="http://schemas.microsoft.com/office/drawing/2014/main" id="{53577546-E8A8-697F-4392-E54E525FBA9D}"/>
              </a:ext>
            </a:extLst>
          </p:cNvPr>
          <p:cNvSpPr txBox="1"/>
          <p:nvPr/>
        </p:nvSpPr>
        <p:spPr>
          <a:xfrm>
            <a:off x="2746011" y="3151146"/>
            <a:ext cx="6699977" cy="549446"/>
          </a:xfrm>
          <a:prstGeom prst="rect">
            <a:avLst/>
          </a:prstGeom>
        </p:spPr>
        <p:txBody>
          <a:bodyPr lIns="0" tIns="0" rIns="0" bIns="0" rtlCol="0" anchor="t">
            <a:spAutoFit/>
          </a:bodyPr>
          <a:lstStyle/>
          <a:p>
            <a:pPr algn="ctr">
              <a:lnSpc>
                <a:spcPts val="4667"/>
              </a:lnSpc>
            </a:pPr>
            <a:r>
              <a:rPr lang="en-US" sz="3334" dirty="0">
                <a:solidFill>
                  <a:srgbClr val="FFFFFF"/>
                </a:solidFill>
                <a:latin typeface="Century Gothic" panose="020B0502020202020204" pitchFamily="34" charset="0"/>
              </a:rPr>
              <a:t>BANCA ABIERTA</a:t>
            </a:r>
          </a:p>
        </p:txBody>
      </p:sp>
    </p:spTree>
    <p:extLst>
      <p:ext uri="{BB962C8B-B14F-4D97-AF65-F5344CB8AC3E}">
        <p14:creationId xmlns:p14="http://schemas.microsoft.com/office/powerpoint/2010/main" val="14518057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E9953C9-F0AD-7D81-272F-2E6ED18E0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TextBox 10">
            <a:extLst>
              <a:ext uri="{FF2B5EF4-FFF2-40B4-BE49-F238E27FC236}">
                <a16:creationId xmlns:a16="http://schemas.microsoft.com/office/drawing/2014/main" id="{C82EDEB1-B5B1-B83B-1176-9EABCE2C95EC}"/>
              </a:ext>
            </a:extLst>
          </p:cNvPr>
          <p:cNvSpPr txBox="1"/>
          <p:nvPr/>
        </p:nvSpPr>
        <p:spPr>
          <a:xfrm>
            <a:off x="1376085" y="193999"/>
            <a:ext cx="9437709" cy="656718"/>
          </a:xfrm>
          <a:prstGeom prst="rect">
            <a:avLst/>
          </a:prstGeom>
        </p:spPr>
        <p:txBody>
          <a:bodyPr wrap="square" lIns="0" tIns="0" rIns="0" bIns="0" rtlCol="0" anchor="t">
            <a:spAutoFit/>
          </a:bodyPr>
          <a:lstStyle/>
          <a:p>
            <a:pPr algn="ctr">
              <a:lnSpc>
                <a:spcPts val="5973"/>
              </a:lnSpc>
            </a:pPr>
            <a:r>
              <a:rPr lang="en-US" sz="2800" dirty="0">
                <a:latin typeface="Century Gothic" panose="020B0502020202020204" pitchFamily="34" charset="0"/>
              </a:rPr>
              <a:t>¿QUÉ ES BANCA ABIERTA?</a:t>
            </a:r>
          </a:p>
        </p:txBody>
      </p:sp>
      <p:sp>
        <p:nvSpPr>
          <p:cNvPr id="5" name="TextBox 31">
            <a:extLst>
              <a:ext uri="{FF2B5EF4-FFF2-40B4-BE49-F238E27FC236}">
                <a16:creationId xmlns:a16="http://schemas.microsoft.com/office/drawing/2014/main" id="{22C97084-ADB6-02D7-4B1E-E3D677FE6D17}"/>
              </a:ext>
            </a:extLst>
          </p:cNvPr>
          <p:cNvSpPr txBox="1"/>
          <p:nvPr/>
        </p:nvSpPr>
        <p:spPr>
          <a:xfrm>
            <a:off x="1245561" y="1110955"/>
            <a:ext cx="9700878" cy="1231106"/>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Nueva tendencia a nivel mundial que empodera a los usuarios para que </a:t>
            </a:r>
            <a:r>
              <a:rPr lang="es-ES" sz="1600" b="1" dirty="0">
                <a:solidFill>
                  <a:srgbClr val="26A9E1"/>
                </a:solidFill>
                <a:latin typeface="Century Gothic" panose="020B0502020202020204" pitchFamily="34" charset="0"/>
              </a:rPr>
              <a:t>compartan su información bancaria</a:t>
            </a:r>
            <a:r>
              <a:rPr lang="es-ES" sz="1600" dirty="0">
                <a:solidFill>
                  <a:srgbClr val="00C607"/>
                </a:solidFill>
                <a:latin typeface="Century Gothic" panose="020B0502020202020204" pitchFamily="34" charset="0"/>
              </a:rPr>
              <a:t> </a:t>
            </a:r>
            <a:r>
              <a:rPr lang="es-ES" sz="1600" dirty="0">
                <a:solidFill>
                  <a:schemeClr val="tx1">
                    <a:lumMod val="65000"/>
                    <a:lumOff val="35000"/>
                  </a:schemeClr>
                </a:solidFill>
                <a:latin typeface="Century Gothic" panose="020B0502020202020204" pitchFamily="34" charset="0"/>
              </a:rPr>
              <a:t>y así tener acceso </a:t>
            </a:r>
            <a:r>
              <a:rPr lang="es-ES" sz="1600" b="1" dirty="0">
                <a:solidFill>
                  <a:srgbClr val="26A9E1"/>
                </a:solidFill>
                <a:latin typeface="Century Gothic" panose="020B0502020202020204" pitchFamily="34" charset="0"/>
              </a:rPr>
              <a:t>a servicios innovadores</a:t>
            </a:r>
            <a:r>
              <a:rPr lang="es-ES" sz="1600" dirty="0">
                <a:solidFill>
                  <a:schemeClr val="tx1">
                    <a:lumMod val="65000"/>
                    <a:lumOff val="35000"/>
                  </a:schemeClr>
                </a:solidFill>
                <a:latin typeface="Century Gothic" panose="020B0502020202020204" pitchFamily="34" charset="0"/>
              </a:rPr>
              <a:t>.</a:t>
            </a:r>
            <a:endParaRPr lang="es-ES" sz="1600" dirty="0">
              <a:solidFill>
                <a:srgbClr val="FF9300"/>
              </a:solidFill>
              <a:latin typeface="Century Gothic" panose="020B0502020202020204" pitchFamily="34" charset="0"/>
            </a:endParaRPr>
          </a:p>
          <a:p>
            <a:pPr algn="just">
              <a:buClr>
                <a:srgbClr val="00C607"/>
              </a:buClr>
            </a:pPr>
            <a:endParaRPr lang="es-ES" sz="1600" dirty="0">
              <a:solidFill>
                <a:schemeClr val="tx1">
                  <a:lumMod val="65000"/>
                  <a:lumOff val="35000"/>
                </a:schemeClr>
              </a:solidFill>
              <a:latin typeface="Century Gothic" panose="020B0502020202020204" pitchFamily="34" charset="0"/>
            </a:endParaRPr>
          </a:p>
          <a:p>
            <a:pPr algn="just">
              <a:buClr>
                <a:srgbClr val="00C607"/>
              </a:buClr>
            </a:pPr>
            <a:r>
              <a:rPr lang="es-ES" sz="1600" b="1" dirty="0">
                <a:solidFill>
                  <a:srgbClr val="26A9E1"/>
                </a:solidFill>
                <a:latin typeface="Century Gothic" panose="020B0502020202020204" pitchFamily="34" charset="0"/>
              </a:rPr>
              <a:t>Diferentes empresas pueden solicitar información transaccional del usuario, </a:t>
            </a:r>
            <a:r>
              <a:rPr lang="es-ES" sz="1600" dirty="0">
                <a:solidFill>
                  <a:schemeClr val="tx1">
                    <a:lumMod val="65000"/>
                    <a:lumOff val="35000"/>
                  </a:schemeClr>
                </a:solidFill>
                <a:latin typeface="Century Gothic" panose="020B0502020202020204" pitchFamily="34" charset="0"/>
              </a:rPr>
              <a:t>como por ejemplo: estados de cuenta, información de seguros, información de inversores, etc.</a:t>
            </a:r>
          </a:p>
        </p:txBody>
      </p:sp>
      <p:grpSp>
        <p:nvGrpSpPr>
          <p:cNvPr id="6" name="Group 5">
            <a:extLst>
              <a:ext uri="{FF2B5EF4-FFF2-40B4-BE49-F238E27FC236}">
                <a16:creationId xmlns:a16="http://schemas.microsoft.com/office/drawing/2014/main" id="{E35C0857-6871-41A4-0B44-143EC64EE75B}"/>
              </a:ext>
            </a:extLst>
          </p:cNvPr>
          <p:cNvGrpSpPr/>
          <p:nvPr/>
        </p:nvGrpSpPr>
        <p:grpSpPr>
          <a:xfrm>
            <a:off x="1270000" y="2617090"/>
            <a:ext cx="4826000" cy="326604"/>
            <a:chOff x="6629400" y="3732051"/>
            <a:chExt cx="5182737" cy="457200"/>
          </a:xfrm>
          <a:solidFill>
            <a:srgbClr val="26A9E1"/>
          </a:solidFill>
        </p:grpSpPr>
        <p:sp>
          <p:nvSpPr>
            <p:cNvPr id="7" name="Rectangle 6">
              <a:extLst>
                <a:ext uri="{FF2B5EF4-FFF2-40B4-BE49-F238E27FC236}">
                  <a16:creationId xmlns:a16="http://schemas.microsoft.com/office/drawing/2014/main" id="{BE6589AB-CCDD-A771-B140-15616600762C}"/>
                </a:ext>
              </a:extLst>
            </p:cNvPr>
            <p:cNvSpPr/>
            <p:nvPr/>
          </p:nvSpPr>
          <p:spPr>
            <a:xfrm>
              <a:off x="6630538" y="3732051"/>
              <a:ext cx="5181599"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rgbClr val="FF9300"/>
                </a:buClr>
                <a:buFont typeface="Arial" panose="020B0604020202020204" pitchFamily="34" charset="0"/>
                <a:buChar char="•"/>
              </a:pPr>
              <a:endParaRPr lang="en-BO" sz="1200">
                <a:solidFill>
                  <a:srgbClr val="F7F7F7"/>
                </a:solidFill>
                <a:latin typeface="Century Gothic" panose="020B0502020202020204" pitchFamily="34" charset="0"/>
              </a:endParaRPr>
            </a:p>
          </p:txBody>
        </p:sp>
        <p:sp>
          <p:nvSpPr>
            <p:cNvPr id="8" name="TextBox 31">
              <a:extLst>
                <a:ext uri="{FF2B5EF4-FFF2-40B4-BE49-F238E27FC236}">
                  <a16:creationId xmlns:a16="http://schemas.microsoft.com/office/drawing/2014/main" id="{7890EBF8-5EED-718D-0DFB-B4E195BC871D}"/>
                </a:ext>
              </a:extLst>
            </p:cNvPr>
            <p:cNvSpPr txBox="1"/>
            <p:nvPr/>
          </p:nvSpPr>
          <p:spPr>
            <a:xfrm>
              <a:off x="6629400" y="3775986"/>
              <a:ext cx="5181600" cy="344675"/>
            </a:xfrm>
            <a:prstGeom prst="rect">
              <a:avLst/>
            </a:prstGeom>
            <a:grpFill/>
          </p:spPr>
          <p:txBody>
            <a:bodyPr wrap="square" lIns="0" tIns="0" rIns="0" bIns="0" rtlCol="0" anchor="t">
              <a:spAutoFit/>
            </a:bodyPr>
            <a:lstStyle/>
            <a:p>
              <a:pPr algn="ctr">
                <a:buClr>
                  <a:srgbClr val="FF9300"/>
                </a:buClr>
              </a:pPr>
              <a:r>
                <a:rPr lang="es-ES" sz="1600" dirty="0">
                  <a:solidFill>
                    <a:srgbClr val="F7F7F7"/>
                  </a:solidFill>
                  <a:latin typeface="Century Gothic" panose="020B0502020202020204" pitchFamily="34" charset="0"/>
                </a:rPr>
                <a:t>Beneficios para usuarios</a:t>
              </a:r>
            </a:p>
          </p:txBody>
        </p:sp>
      </p:grpSp>
      <p:sp>
        <p:nvSpPr>
          <p:cNvPr id="9" name="TextBox 31">
            <a:extLst>
              <a:ext uri="{FF2B5EF4-FFF2-40B4-BE49-F238E27FC236}">
                <a16:creationId xmlns:a16="http://schemas.microsoft.com/office/drawing/2014/main" id="{43D38652-F8DF-870A-F6ED-13162FD11022}"/>
              </a:ext>
            </a:extLst>
          </p:cNvPr>
          <p:cNvSpPr txBox="1"/>
          <p:nvPr/>
        </p:nvSpPr>
        <p:spPr>
          <a:xfrm>
            <a:off x="1270000" y="2943694"/>
            <a:ext cx="4824940" cy="1969770"/>
          </a:xfrm>
          <a:prstGeom prst="rect">
            <a:avLst/>
          </a:prstGeom>
        </p:spPr>
        <p:txBody>
          <a:bodyPr wrap="square" lIns="0" tIns="0" rIns="0" bIns="0" rtlCol="0" anchor="t">
            <a:spAutoFit/>
          </a:bodyPr>
          <a:lstStyle/>
          <a:p>
            <a:pPr marL="285750" indent="-285750" algn="just">
              <a:buClr>
                <a:srgbClr val="26A9E1"/>
              </a:buClr>
              <a:buFont typeface="Arial" panose="020B0604020202020204" pitchFamily="34" charset="0"/>
              <a:buChar char="•"/>
            </a:pPr>
            <a:r>
              <a:rPr lang="es-ES" sz="1600" dirty="0">
                <a:solidFill>
                  <a:schemeClr val="tx1">
                    <a:lumMod val="65000"/>
                    <a:lumOff val="35000"/>
                  </a:schemeClr>
                </a:solidFill>
                <a:latin typeface="Century Gothic" panose="020B0502020202020204" pitchFamily="34" charset="0"/>
              </a:rPr>
              <a:t>Soluciones innovadoras, como por ejemplo consolidar todas las cuentas bancarias en una sola App.</a:t>
            </a:r>
          </a:p>
          <a:p>
            <a:pPr marL="285750" indent="-285750" algn="just">
              <a:buClr>
                <a:srgbClr val="26A9E1"/>
              </a:buClr>
              <a:buFont typeface="Arial" panose="020B0604020202020204" pitchFamily="34" charset="0"/>
              <a:buChar char="•"/>
            </a:pPr>
            <a:r>
              <a:rPr lang="es-ES" sz="1600" dirty="0">
                <a:solidFill>
                  <a:schemeClr val="tx1">
                    <a:lumMod val="65000"/>
                    <a:lumOff val="35000"/>
                  </a:schemeClr>
                </a:solidFill>
                <a:latin typeface="Century Gothic" panose="020B0502020202020204" pitchFamily="34" charset="0"/>
              </a:rPr>
              <a:t>En  créditos, si analizan información de todas las cuentas bancarias, pueden ofrecerte una tasa y monto muy personalizados.</a:t>
            </a:r>
          </a:p>
          <a:p>
            <a:pPr marL="285750" indent="-285750" algn="just">
              <a:buClr>
                <a:srgbClr val="26A9E1"/>
              </a:buClr>
              <a:buFont typeface="Arial" panose="020B0604020202020204" pitchFamily="34" charset="0"/>
              <a:buChar char="•"/>
            </a:pPr>
            <a:r>
              <a:rPr lang="es-ES" sz="1600" dirty="0">
                <a:solidFill>
                  <a:schemeClr val="tx1">
                    <a:lumMod val="65000"/>
                    <a:lumOff val="35000"/>
                  </a:schemeClr>
                </a:solidFill>
                <a:latin typeface="Century Gothic" panose="020B0502020202020204" pitchFamily="34" charset="0"/>
              </a:rPr>
              <a:t>Contar con productos de inversión personalizados.</a:t>
            </a:r>
          </a:p>
        </p:txBody>
      </p:sp>
      <p:grpSp>
        <p:nvGrpSpPr>
          <p:cNvPr id="10" name="Group 9">
            <a:extLst>
              <a:ext uri="{FF2B5EF4-FFF2-40B4-BE49-F238E27FC236}">
                <a16:creationId xmlns:a16="http://schemas.microsoft.com/office/drawing/2014/main" id="{8B31FC25-230F-4ADB-DDF3-F0F792B28FBD}"/>
              </a:ext>
            </a:extLst>
          </p:cNvPr>
          <p:cNvGrpSpPr/>
          <p:nvPr/>
        </p:nvGrpSpPr>
        <p:grpSpPr>
          <a:xfrm>
            <a:off x="6299200" y="2617090"/>
            <a:ext cx="4826000" cy="326604"/>
            <a:chOff x="6629400" y="3732051"/>
            <a:chExt cx="5182737" cy="457200"/>
          </a:xfrm>
          <a:solidFill>
            <a:srgbClr val="26A9E1"/>
          </a:solidFill>
        </p:grpSpPr>
        <p:sp>
          <p:nvSpPr>
            <p:cNvPr id="11" name="Rectangle 10">
              <a:extLst>
                <a:ext uri="{FF2B5EF4-FFF2-40B4-BE49-F238E27FC236}">
                  <a16:creationId xmlns:a16="http://schemas.microsoft.com/office/drawing/2014/main" id="{160EFB2A-E083-5D4C-9521-90F14C7EC7A9}"/>
                </a:ext>
              </a:extLst>
            </p:cNvPr>
            <p:cNvSpPr/>
            <p:nvPr/>
          </p:nvSpPr>
          <p:spPr>
            <a:xfrm>
              <a:off x="6630538" y="3732051"/>
              <a:ext cx="5181599"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rgbClr val="FF9300"/>
                </a:buClr>
                <a:buFont typeface="Arial" panose="020B0604020202020204" pitchFamily="34" charset="0"/>
                <a:buChar char="•"/>
              </a:pPr>
              <a:endParaRPr lang="en-BO" sz="1200">
                <a:solidFill>
                  <a:srgbClr val="F7F7F7"/>
                </a:solidFill>
                <a:latin typeface="Century Gothic" panose="020B0502020202020204" pitchFamily="34" charset="0"/>
              </a:endParaRPr>
            </a:p>
          </p:txBody>
        </p:sp>
        <p:sp>
          <p:nvSpPr>
            <p:cNvPr id="12" name="TextBox 31">
              <a:extLst>
                <a:ext uri="{FF2B5EF4-FFF2-40B4-BE49-F238E27FC236}">
                  <a16:creationId xmlns:a16="http://schemas.microsoft.com/office/drawing/2014/main" id="{D3D2CB8E-AD9B-273F-245B-3FEAEF3C5F01}"/>
                </a:ext>
              </a:extLst>
            </p:cNvPr>
            <p:cNvSpPr txBox="1"/>
            <p:nvPr/>
          </p:nvSpPr>
          <p:spPr>
            <a:xfrm>
              <a:off x="6629400" y="3775986"/>
              <a:ext cx="5181600" cy="344675"/>
            </a:xfrm>
            <a:prstGeom prst="rect">
              <a:avLst/>
            </a:prstGeom>
            <a:grpFill/>
          </p:spPr>
          <p:txBody>
            <a:bodyPr wrap="square" lIns="0" tIns="0" rIns="0" bIns="0" rtlCol="0" anchor="t">
              <a:spAutoFit/>
            </a:bodyPr>
            <a:lstStyle/>
            <a:p>
              <a:pPr algn="ctr">
                <a:buClr>
                  <a:srgbClr val="FF9300"/>
                </a:buClr>
              </a:pPr>
              <a:r>
                <a:rPr lang="es-ES" sz="1600" dirty="0">
                  <a:solidFill>
                    <a:srgbClr val="F7F7F7"/>
                  </a:solidFill>
                  <a:latin typeface="Century Gothic" panose="020B0502020202020204" pitchFamily="34" charset="0"/>
                </a:rPr>
                <a:t>Beneficios para instituciones financieras</a:t>
              </a:r>
            </a:p>
          </p:txBody>
        </p:sp>
      </p:grpSp>
      <p:sp>
        <p:nvSpPr>
          <p:cNvPr id="13" name="TextBox 31">
            <a:extLst>
              <a:ext uri="{FF2B5EF4-FFF2-40B4-BE49-F238E27FC236}">
                <a16:creationId xmlns:a16="http://schemas.microsoft.com/office/drawing/2014/main" id="{3A497D4D-1EB2-2765-5E63-AAE46494C606}"/>
              </a:ext>
            </a:extLst>
          </p:cNvPr>
          <p:cNvSpPr txBox="1"/>
          <p:nvPr/>
        </p:nvSpPr>
        <p:spPr>
          <a:xfrm>
            <a:off x="6299200" y="2943694"/>
            <a:ext cx="4824940" cy="1477328"/>
          </a:xfrm>
          <a:prstGeom prst="rect">
            <a:avLst/>
          </a:prstGeom>
        </p:spPr>
        <p:txBody>
          <a:bodyPr wrap="square" lIns="0" tIns="0" rIns="0" bIns="0" rtlCol="0" anchor="t">
            <a:spAutoFit/>
          </a:bodyPr>
          <a:lstStyle/>
          <a:p>
            <a:pPr marL="285750" indent="-285750" algn="just">
              <a:buClr>
                <a:srgbClr val="26A9E1"/>
              </a:buClr>
              <a:buFont typeface="Arial" panose="020B0604020202020204" pitchFamily="34" charset="0"/>
              <a:buChar char="•"/>
            </a:pPr>
            <a:r>
              <a:rPr lang="es-ES" sz="1600" dirty="0">
                <a:solidFill>
                  <a:schemeClr val="tx1">
                    <a:lumMod val="65000"/>
                    <a:lumOff val="35000"/>
                  </a:schemeClr>
                </a:solidFill>
                <a:latin typeface="Century Gothic" panose="020B0502020202020204" pitchFamily="34" charset="0"/>
              </a:rPr>
              <a:t>La institución puede evaluar mejor al usuario en diferentes campos como comportamientos de consumo.</a:t>
            </a:r>
          </a:p>
          <a:p>
            <a:pPr marL="285750" indent="-285750" algn="just">
              <a:buClr>
                <a:srgbClr val="26A9E1"/>
              </a:buClr>
              <a:buFont typeface="Arial" panose="020B0604020202020204" pitchFamily="34" charset="0"/>
              <a:buChar char="•"/>
            </a:pPr>
            <a:r>
              <a:rPr lang="es-ES" sz="1600" dirty="0">
                <a:solidFill>
                  <a:schemeClr val="tx1">
                    <a:lumMod val="65000"/>
                    <a:lumOff val="35000"/>
                  </a:schemeClr>
                </a:solidFill>
                <a:latin typeface="Century Gothic" panose="020B0502020202020204" pitchFamily="34" charset="0"/>
              </a:rPr>
              <a:t>Permite visibilizar mejor futuros riesgos, por ejemplo si bien un cliente paga todos sus créditos, quizás gasta todo su salario.</a:t>
            </a:r>
          </a:p>
        </p:txBody>
      </p:sp>
      <p:sp>
        <p:nvSpPr>
          <p:cNvPr id="14" name="TextBox 31">
            <a:extLst>
              <a:ext uri="{FF2B5EF4-FFF2-40B4-BE49-F238E27FC236}">
                <a16:creationId xmlns:a16="http://schemas.microsoft.com/office/drawing/2014/main" id="{10356793-F508-30C5-FFEF-7D033949FA19}"/>
              </a:ext>
            </a:extLst>
          </p:cNvPr>
          <p:cNvSpPr txBox="1"/>
          <p:nvPr/>
        </p:nvSpPr>
        <p:spPr>
          <a:xfrm>
            <a:off x="1869106" y="5283911"/>
            <a:ext cx="8860187" cy="492443"/>
          </a:xfrm>
          <a:prstGeom prst="rect">
            <a:avLst/>
          </a:prstGeom>
        </p:spPr>
        <p:txBody>
          <a:bodyPr wrap="square" lIns="0" tIns="0" rIns="0" bIns="0" rtlCol="0" anchor="t">
            <a:spAutoFit/>
          </a:bodyPr>
          <a:lstStyle/>
          <a:p>
            <a:pPr algn="just">
              <a:buClr>
                <a:srgbClr val="00C607"/>
              </a:buClr>
            </a:pPr>
            <a:r>
              <a:rPr lang="es-ES" sz="1600" b="1" dirty="0">
                <a:solidFill>
                  <a:srgbClr val="26A9E1"/>
                </a:solidFill>
                <a:latin typeface="Century Gothic" panose="020B0502020202020204" pitchFamily="34" charset="0"/>
              </a:rPr>
              <a:t>PSD2: </a:t>
            </a:r>
            <a:r>
              <a:rPr lang="es-ES" sz="1600" dirty="0">
                <a:solidFill>
                  <a:schemeClr val="tx1">
                    <a:lumMod val="65000"/>
                    <a:lumOff val="35000"/>
                  </a:schemeClr>
                </a:solidFill>
                <a:latin typeface="Century Gothic" panose="020B0502020202020204" pitchFamily="34" charset="0"/>
              </a:rPr>
              <a:t>Regulación en Europa que exige a las instituciones financieras a </a:t>
            </a:r>
            <a:r>
              <a:rPr lang="es-ES" sz="1600" dirty="0" err="1">
                <a:solidFill>
                  <a:schemeClr val="tx1">
                    <a:lumMod val="65000"/>
                    <a:lumOff val="35000"/>
                  </a:schemeClr>
                </a:solidFill>
                <a:latin typeface="Century Gothic" panose="020B0502020202020204" pitchFamily="34" charset="0"/>
              </a:rPr>
              <a:t>disponibilizar</a:t>
            </a:r>
            <a:r>
              <a:rPr lang="es-ES" sz="1600" dirty="0">
                <a:solidFill>
                  <a:schemeClr val="tx1">
                    <a:lumMod val="65000"/>
                    <a:lumOff val="35000"/>
                  </a:schemeClr>
                </a:solidFill>
                <a:latin typeface="Century Gothic" panose="020B0502020202020204" pitchFamily="34" charset="0"/>
              </a:rPr>
              <a:t> los datos históricos y actuales de sus clientes.</a:t>
            </a:r>
          </a:p>
        </p:txBody>
      </p:sp>
    </p:spTree>
    <p:extLst>
      <p:ext uri="{BB962C8B-B14F-4D97-AF65-F5344CB8AC3E}">
        <p14:creationId xmlns:p14="http://schemas.microsoft.com/office/powerpoint/2010/main" val="287904178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B35A3B70-2D73-4B5D-D060-CFD99934D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pic>
        <p:nvPicPr>
          <p:cNvPr id="3" name="Picture 2">
            <a:extLst>
              <a:ext uri="{FF2B5EF4-FFF2-40B4-BE49-F238E27FC236}">
                <a16:creationId xmlns:a16="http://schemas.microsoft.com/office/drawing/2014/main" id="{A338BDC6-11A6-38FC-AE68-6723779B9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850" y="610925"/>
            <a:ext cx="6066300" cy="556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0">
            <a:extLst>
              <a:ext uri="{FF2B5EF4-FFF2-40B4-BE49-F238E27FC236}">
                <a16:creationId xmlns:a16="http://schemas.microsoft.com/office/drawing/2014/main" id="{28B26379-5CC9-7DFA-D0CC-F1D59C4E45EB}"/>
              </a:ext>
            </a:extLst>
          </p:cNvPr>
          <p:cNvSpPr txBox="1"/>
          <p:nvPr/>
        </p:nvSpPr>
        <p:spPr>
          <a:xfrm>
            <a:off x="1376085" y="193999"/>
            <a:ext cx="9437709" cy="656718"/>
          </a:xfrm>
          <a:prstGeom prst="rect">
            <a:avLst/>
          </a:prstGeom>
        </p:spPr>
        <p:txBody>
          <a:bodyPr wrap="square" lIns="0" tIns="0" rIns="0" bIns="0" rtlCol="0" anchor="t">
            <a:spAutoFit/>
          </a:bodyPr>
          <a:lstStyle/>
          <a:p>
            <a:pPr algn="ctr">
              <a:lnSpc>
                <a:spcPts val="5973"/>
              </a:lnSpc>
            </a:pPr>
            <a:r>
              <a:rPr lang="en-US" sz="2800" dirty="0">
                <a:latin typeface="Century Gothic" panose="020B0502020202020204" pitchFamily="34" charset="0"/>
              </a:rPr>
              <a:t>CASO DE USO:  BELVO</a:t>
            </a:r>
          </a:p>
        </p:txBody>
      </p:sp>
    </p:spTree>
    <p:extLst>
      <p:ext uri="{BB962C8B-B14F-4D97-AF65-F5344CB8AC3E}">
        <p14:creationId xmlns:p14="http://schemas.microsoft.com/office/powerpoint/2010/main" val="162839091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5EFECA47-FD41-2E2F-8995-1E1BB3F5B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TextBox 10">
            <a:extLst>
              <a:ext uri="{FF2B5EF4-FFF2-40B4-BE49-F238E27FC236}">
                <a16:creationId xmlns:a16="http://schemas.microsoft.com/office/drawing/2014/main" id="{09E1D989-A85C-1516-36D4-4BA51748BA4D}"/>
              </a:ext>
            </a:extLst>
          </p:cNvPr>
          <p:cNvSpPr txBox="1"/>
          <p:nvPr/>
        </p:nvSpPr>
        <p:spPr>
          <a:xfrm>
            <a:off x="676835" y="228600"/>
            <a:ext cx="5266765"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CONCLUSIONES</a:t>
            </a:r>
          </a:p>
        </p:txBody>
      </p:sp>
      <p:sp>
        <p:nvSpPr>
          <p:cNvPr id="5" name="TextBox 31">
            <a:extLst>
              <a:ext uri="{FF2B5EF4-FFF2-40B4-BE49-F238E27FC236}">
                <a16:creationId xmlns:a16="http://schemas.microsoft.com/office/drawing/2014/main" id="{845032C9-86B4-A5D1-A877-02B8B9C1E690}"/>
              </a:ext>
            </a:extLst>
          </p:cNvPr>
          <p:cNvSpPr txBox="1"/>
          <p:nvPr/>
        </p:nvSpPr>
        <p:spPr>
          <a:xfrm>
            <a:off x="676835" y="1905001"/>
            <a:ext cx="3252436" cy="984885"/>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Century Gothic" panose="020B0502020202020204" pitchFamily="34" charset="0"/>
              </a:rPr>
              <a:t>La pandemia ha acelerado procesos de transformación digital en progresos e inició otros.</a:t>
            </a:r>
          </a:p>
        </p:txBody>
      </p:sp>
      <p:sp>
        <p:nvSpPr>
          <p:cNvPr id="6" name="TextBox 31">
            <a:extLst>
              <a:ext uri="{FF2B5EF4-FFF2-40B4-BE49-F238E27FC236}">
                <a16:creationId xmlns:a16="http://schemas.microsoft.com/office/drawing/2014/main" id="{4B37E6D4-BF88-6DAF-3CF5-D25C9F6F3F3F}"/>
              </a:ext>
            </a:extLst>
          </p:cNvPr>
          <p:cNvSpPr txBox="1"/>
          <p:nvPr/>
        </p:nvSpPr>
        <p:spPr>
          <a:xfrm>
            <a:off x="4469782" y="1905001"/>
            <a:ext cx="3252436" cy="738664"/>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Century Gothic" panose="020B0502020202020204" pitchFamily="34" charset="0"/>
              </a:rPr>
              <a:t>Es crucial mantener un balance entre el contacto humano con los clientes y la digitalización.</a:t>
            </a:r>
          </a:p>
        </p:txBody>
      </p:sp>
      <p:sp>
        <p:nvSpPr>
          <p:cNvPr id="7" name="TextBox 31">
            <a:extLst>
              <a:ext uri="{FF2B5EF4-FFF2-40B4-BE49-F238E27FC236}">
                <a16:creationId xmlns:a16="http://schemas.microsoft.com/office/drawing/2014/main" id="{3028DB02-9271-01C1-9C9B-FD25FFAACEBD}"/>
              </a:ext>
            </a:extLst>
          </p:cNvPr>
          <p:cNvSpPr txBox="1"/>
          <p:nvPr/>
        </p:nvSpPr>
        <p:spPr>
          <a:xfrm>
            <a:off x="8262729" y="1905000"/>
            <a:ext cx="3252436" cy="984885"/>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Century Gothic" panose="020B0502020202020204" pitchFamily="34" charset="0"/>
              </a:rPr>
              <a:t>Realizar un diagnostico y plan de acción es importante para tener un punto de partida bien definido.</a:t>
            </a:r>
          </a:p>
        </p:txBody>
      </p:sp>
      <p:sp>
        <p:nvSpPr>
          <p:cNvPr id="8" name="TextBox 31">
            <a:extLst>
              <a:ext uri="{FF2B5EF4-FFF2-40B4-BE49-F238E27FC236}">
                <a16:creationId xmlns:a16="http://schemas.microsoft.com/office/drawing/2014/main" id="{F2F1DBD1-8777-593E-552F-1B2FA8103705}"/>
              </a:ext>
            </a:extLst>
          </p:cNvPr>
          <p:cNvSpPr txBox="1"/>
          <p:nvPr/>
        </p:nvSpPr>
        <p:spPr>
          <a:xfrm>
            <a:off x="676835" y="3454401"/>
            <a:ext cx="3252436" cy="738664"/>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Century Gothic" panose="020B0502020202020204" pitchFamily="34" charset="0"/>
              </a:rPr>
              <a:t>Instituciones recurren cada vez mas a alianzas con proveedores externos para su digitalización.</a:t>
            </a:r>
          </a:p>
        </p:txBody>
      </p:sp>
      <p:sp>
        <p:nvSpPr>
          <p:cNvPr id="9" name="TextBox 31">
            <a:extLst>
              <a:ext uri="{FF2B5EF4-FFF2-40B4-BE49-F238E27FC236}">
                <a16:creationId xmlns:a16="http://schemas.microsoft.com/office/drawing/2014/main" id="{A8D76659-54BB-9764-3886-ABCF71548293}"/>
              </a:ext>
            </a:extLst>
          </p:cNvPr>
          <p:cNvSpPr txBox="1"/>
          <p:nvPr/>
        </p:nvSpPr>
        <p:spPr>
          <a:xfrm>
            <a:off x="4469782" y="3458607"/>
            <a:ext cx="3252436" cy="738664"/>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Century Gothic" panose="020B0502020202020204" pitchFamily="34" charset="0"/>
              </a:rPr>
              <a:t>Las alianzas con proveedores de tecnología están migrando de modelos de licencia a SaaS.</a:t>
            </a:r>
          </a:p>
        </p:txBody>
      </p:sp>
      <p:sp>
        <p:nvSpPr>
          <p:cNvPr id="10" name="TextBox 31">
            <a:extLst>
              <a:ext uri="{FF2B5EF4-FFF2-40B4-BE49-F238E27FC236}">
                <a16:creationId xmlns:a16="http://schemas.microsoft.com/office/drawing/2014/main" id="{6CD6AF5C-3230-D5FC-5728-C8712A21594D}"/>
              </a:ext>
            </a:extLst>
          </p:cNvPr>
          <p:cNvSpPr txBox="1"/>
          <p:nvPr/>
        </p:nvSpPr>
        <p:spPr>
          <a:xfrm>
            <a:off x="8262729" y="3442719"/>
            <a:ext cx="3252436" cy="984885"/>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Century Gothic" panose="020B0502020202020204" pitchFamily="34" charset="0"/>
              </a:rPr>
              <a:t>Es importante el apoyo del Directorio y adopción cultural de innovación a nivel organizacional .</a:t>
            </a:r>
          </a:p>
        </p:txBody>
      </p:sp>
      <p:sp>
        <p:nvSpPr>
          <p:cNvPr id="11" name="TextBox 31">
            <a:extLst>
              <a:ext uri="{FF2B5EF4-FFF2-40B4-BE49-F238E27FC236}">
                <a16:creationId xmlns:a16="http://schemas.microsoft.com/office/drawing/2014/main" id="{12E1FB7A-5D96-DAD4-305C-A35084FE4186}"/>
              </a:ext>
            </a:extLst>
          </p:cNvPr>
          <p:cNvSpPr txBox="1"/>
          <p:nvPr/>
        </p:nvSpPr>
        <p:spPr>
          <a:xfrm>
            <a:off x="676835" y="5003801"/>
            <a:ext cx="3252436" cy="738664"/>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Century Gothic" panose="020B0502020202020204" pitchFamily="34" charset="0"/>
              </a:rPr>
              <a:t>La regulación juega un papel relevante en la protección y uso de datos de los clientes. </a:t>
            </a:r>
          </a:p>
        </p:txBody>
      </p:sp>
      <p:sp>
        <p:nvSpPr>
          <p:cNvPr id="12" name="TextBox 31">
            <a:extLst>
              <a:ext uri="{FF2B5EF4-FFF2-40B4-BE49-F238E27FC236}">
                <a16:creationId xmlns:a16="http://schemas.microsoft.com/office/drawing/2014/main" id="{F6F9CD8C-BA93-7E82-5531-248629B4A827}"/>
              </a:ext>
            </a:extLst>
          </p:cNvPr>
          <p:cNvSpPr txBox="1"/>
          <p:nvPr/>
        </p:nvSpPr>
        <p:spPr>
          <a:xfrm>
            <a:off x="4469782" y="5000625"/>
            <a:ext cx="3252436" cy="984885"/>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Century Gothic" panose="020B0502020202020204" pitchFamily="34" charset="0"/>
              </a:rPr>
              <a:t>La estructura del </a:t>
            </a:r>
            <a:r>
              <a:rPr lang="es-ES" sz="1600" dirty="0" err="1">
                <a:solidFill>
                  <a:schemeClr val="tx1">
                    <a:lumMod val="65000"/>
                    <a:lumOff val="35000"/>
                  </a:schemeClr>
                </a:solidFill>
                <a:latin typeface="Century Gothic" panose="020B0502020202020204" pitchFamily="34" charset="0"/>
              </a:rPr>
              <a:t>core</a:t>
            </a:r>
            <a:r>
              <a:rPr lang="es-ES" sz="1600" dirty="0">
                <a:solidFill>
                  <a:schemeClr val="tx1">
                    <a:lumMod val="65000"/>
                    <a:lumOff val="35000"/>
                  </a:schemeClr>
                </a:solidFill>
                <a:latin typeface="Century Gothic" panose="020B0502020202020204" pitchFamily="34" charset="0"/>
              </a:rPr>
              <a:t> bancario de las IMF es un elemento clave para la integración de soluciones.</a:t>
            </a:r>
          </a:p>
        </p:txBody>
      </p:sp>
      <p:sp>
        <p:nvSpPr>
          <p:cNvPr id="13" name="TextBox 5">
            <a:extLst>
              <a:ext uri="{FF2B5EF4-FFF2-40B4-BE49-F238E27FC236}">
                <a16:creationId xmlns:a16="http://schemas.microsoft.com/office/drawing/2014/main" id="{1F73BD7F-1D2F-9970-E9A8-E72B2268D873}"/>
              </a:ext>
            </a:extLst>
          </p:cNvPr>
          <p:cNvSpPr txBox="1"/>
          <p:nvPr/>
        </p:nvSpPr>
        <p:spPr>
          <a:xfrm>
            <a:off x="4267200" y="1268694"/>
            <a:ext cx="711200" cy="609141"/>
          </a:xfrm>
          <a:prstGeom prst="rect">
            <a:avLst/>
          </a:prstGeom>
        </p:spPr>
        <p:txBody>
          <a:bodyPr lIns="0" tIns="0" rIns="0" bIns="0" rtlCol="0" anchor="t">
            <a:spAutoFit/>
          </a:bodyPr>
          <a:lstStyle/>
          <a:p>
            <a:pPr algn="ctr">
              <a:lnSpc>
                <a:spcPts val="5226"/>
              </a:lnSpc>
            </a:pPr>
            <a:r>
              <a:rPr lang="en-US" sz="3733" dirty="0">
                <a:solidFill>
                  <a:srgbClr val="26A9E1"/>
                </a:solidFill>
                <a:latin typeface="Century Gothic" panose="020B0502020202020204" pitchFamily="34" charset="0"/>
              </a:rPr>
              <a:t>2</a:t>
            </a:r>
          </a:p>
        </p:txBody>
      </p:sp>
      <p:sp>
        <p:nvSpPr>
          <p:cNvPr id="14" name="TextBox 5">
            <a:extLst>
              <a:ext uri="{FF2B5EF4-FFF2-40B4-BE49-F238E27FC236}">
                <a16:creationId xmlns:a16="http://schemas.microsoft.com/office/drawing/2014/main" id="{A00409B7-C56C-4209-BB9F-3DE1A4AAB4F9}"/>
              </a:ext>
            </a:extLst>
          </p:cNvPr>
          <p:cNvSpPr txBox="1"/>
          <p:nvPr/>
        </p:nvSpPr>
        <p:spPr>
          <a:xfrm>
            <a:off x="508000" y="1268694"/>
            <a:ext cx="711200" cy="609141"/>
          </a:xfrm>
          <a:prstGeom prst="rect">
            <a:avLst/>
          </a:prstGeom>
        </p:spPr>
        <p:txBody>
          <a:bodyPr lIns="0" tIns="0" rIns="0" bIns="0" rtlCol="0" anchor="t">
            <a:spAutoFit/>
          </a:bodyPr>
          <a:lstStyle/>
          <a:p>
            <a:pPr algn="ctr">
              <a:lnSpc>
                <a:spcPts val="5226"/>
              </a:lnSpc>
            </a:pPr>
            <a:r>
              <a:rPr lang="en-US" sz="3733" dirty="0">
                <a:solidFill>
                  <a:schemeClr val="tx1">
                    <a:lumMod val="50000"/>
                    <a:lumOff val="50000"/>
                  </a:schemeClr>
                </a:solidFill>
                <a:latin typeface="Century Gothic" panose="020B0502020202020204" pitchFamily="34" charset="0"/>
              </a:rPr>
              <a:t>1</a:t>
            </a:r>
          </a:p>
        </p:txBody>
      </p:sp>
      <p:sp>
        <p:nvSpPr>
          <p:cNvPr id="15" name="TextBox 5">
            <a:extLst>
              <a:ext uri="{FF2B5EF4-FFF2-40B4-BE49-F238E27FC236}">
                <a16:creationId xmlns:a16="http://schemas.microsoft.com/office/drawing/2014/main" id="{C1A3FC7B-906F-1237-C63E-F488D83F8B3C}"/>
              </a:ext>
            </a:extLst>
          </p:cNvPr>
          <p:cNvSpPr txBox="1"/>
          <p:nvPr/>
        </p:nvSpPr>
        <p:spPr>
          <a:xfrm>
            <a:off x="8026400" y="1268694"/>
            <a:ext cx="711200" cy="609141"/>
          </a:xfrm>
          <a:prstGeom prst="rect">
            <a:avLst/>
          </a:prstGeom>
        </p:spPr>
        <p:txBody>
          <a:bodyPr lIns="0" tIns="0" rIns="0" bIns="0" rtlCol="0" anchor="t">
            <a:spAutoFit/>
          </a:bodyPr>
          <a:lstStyle/>
          <a:p>
            <a:pPr algn="ctr">
              <a:lnSpc>
                <a:spcPts val="5226"/>
              </a:lnSpc>
            </a:pPr>
            <a:r>
              <a:rPr lang="en-US" sz="3733" dirty="0">
                <a:latin typeface="Century Gothic" panose="020B0502020202020204" pitchFamily="34" charset="0"/>
              </a:rPr>
              <a:t>3</a:t>
            </a:r>
          </a:p>
        </p:txBody>
      </p:sp>
      <p:sp>
        <p:nvSpPr>
          <p:cNvPr id="16" name="TextBox 5">
            <a:extLst>
              <a:ext uri="{FF2B5EF4-FFF2-40B4-BE49-F238E27FC236}">
                <a16:creationId xmlns:a16="http://schemas.microsoft.com/office/drawing/2014/main" id="{231C7E01-801A-8671-E4E1-3BAC0C181C31}"/>
              </a:ext>
            </a:extLst>
          </p:cNvPr>
          <p:cNvSpPr txBox="1"/>
          <p:nvPr/>
        </p:nvSpPr>
        <p:spPr>
          <a:xfrm>
            <a:off x="4267200" y="2860546"/>
            <a:ext cx="711200" cy="609141"/>
          </a:xfrm>
          <a:prstGeom prst="rect">
            <a:avLst/>
          </a:prstGeom>
        </p:spPr>
        <p:txBody>
          <a:bodyPr lIns="0" tIns="0" rIns="0" bIns="0" rtlCol="0" anchor="t">
            <a:spAutoFit/>
          </a:bodyPr>
          <a:lstStyle/>
          <a:p>
            <a:pPr algn="ctr">
              <a:lnSpc>
                <a:spcPts val="5226"/>
              </a:lnSpc>
            </a:pPr>
            <a:r>
              <a:rPr lang="en-US" sz="3733" dirty="0">
                <a:solidFill>
                  <a:schemeClr val="tx1">
                    <a:lumMod val="50000"/>
                    <a:lumOff val="50000"/>
                  </a:schemeClr>
                </a:solidFill>
                <a:latin typeface="Century Gothic" panose="020B0502020202020204" pitchFamily="34" charset="0"/>
              </a:rPr>
              <a:t>5</a:t>
            </a:r>
          </a:p>
        </p:txBody>
      </p:sp>
      <p:sp>
        <p:nvSpPr>
          <p:cNvPr id="17" name="TextBox 5">
            <a:extLst>
              <a:ext uri="{FF2B5EF4-FFF2-40B4-BE49-F238E27FC236}">
                <a16:creationId xmlns:a16="http://schemas.microsoft.com/office/drawing/2014/main" id="{31EEBEC1-4A40-355D-30A2-3EFB01ECFDF8}"/>
              </a:ext>
            </a:extLst>
          </p:cNvPr>
          <p:cNvSpPr txBox="1"/>
          <p:nvPr/>
        </p:nvSpPr>
        <p:spPr>
          <a:xfrm>
            <a:off x="508000" y="2860546"/>
            <a:ext cx="711200" cy="609141"/>
          </a:xfrm>
          <a:prstGeom prst="rect">
            <a:avLst/>
          </a:prstGeom>
        </p:spPr>
        <p:txBody>
          <a:bodyPr lIns="0" tIns="0" rIns="0" bIns="0" rtlCol="0" anchor="t">
            <a:spAutoFit/>
          </a:bodyPr>
          <a:lstStyle/>
          <a:p>
            <a:pPr algn="ctr">
              <a:lnSpc>
                <a:spcPts val="5226"/>
              </a:lnSpc>
            </a:pPr>
            <a:r>
              <a:rPr lang="en-US" sz="3733" dirty="0">
                <a:latin typeface="Century Gothic" panose="020B0502020202020204" pitchFamily="34" charset="0"/>
              </a:rPr>
              <a:t>4</a:t>
            </a:r>
          </a:p>
        </p:txBody>
      </p:sp>
      <p:sp>
        <p:nvSpPr>
          <p:cNvPr id="18" name="TextBox 5">
            <a:extLst>
              <a:ext uri="{FF2B5EF4-FFF2-40B4-BE49-F238E27FC236}">
                <a16:creationId xmlns:a16="http://schemas.microsoft.com/office/drawing/2014/main" id="{9DD3AA06-B2BD-A069-78CA-029760FF8574}"/>
              </a:ext>
            </a:extLst>
          </p:cNvPr>
          <p:cNvSpPr txBox="1"/>
          <p:nvPr/>
        </p:nvSpPr>
        <p:spPr>
          <a:xfrm>
            <a:off x="8026400" y="2860546"/>
            <a:ext cx="711200" cy="609141"/>
          </a:xfrm>
          <a:prstGeom prst="rect">
            <a:avLst/>
          </a:prstGeom>
        </p:spPr>
        <p:txBody>
          <a:bodyPr lIns="0" tIns="0" rIns="0" bIns="0" rtlCol="0" anchor="t">
            <a:spAutoFit/>
          </a:bodyPr>
          <a:lstStyle/>
          <a:p>
            <a:pPr algn="ctr">
              <a:lnSpc>
                <a:spcPts val="5226"/>
              </a:lnSpc>
            </a:pPr>
            <a:r>
              <a:rPr lang="en-US" sz="3733" dirty="0">
                <a:solidFill>
                  <a:srgbClr val="26A9E1"/>
                </a:solidFill>
                <a:latin typeface="Century Gothic" panose="020B0502020202020204" pitchFamily="34" charset="0"/>
              </a:rPr>
              <a:t>6</a:t>
            </a:r>
          </a:p>
        </p:txBody>
      </p:sp>
      <p:sp>
        <p:nvSpPr>
          <p:cNvPr id="19" name="TextBox 5">
            <a:extLst>
              <a:ext uri="{FF2B5EF4-FFF2-40B4-BE49-F238E27FC236}">
                <a16:creationId xmlns:a16="http://schemas.microsoft.com/office/drawing/2014/main" id="{F8B3DB41-881C-DCA7-AD2A-8534DD883F48}"/>
              </a:ext>
            </a:extLst>
          </p:cNvPr>
          <p:cNvSpPr txBox="1"/>
          <p:nvPr/>
        </p:nvSpPr>
        <p:spPr>
          <a:xfrm>
            <a:off x="4216400" y="4387160"/>
            <a:ext cx="711200" cy="609141"/>
          </a:xfrm>
          <a:prstGeom prst="rect">
            <a:avLst/>
          </a:prstGeom>
        </p:spPr>
        <p:txBody>
          <a:bodyPr lIns="0" tIns="0" rIns="0" bIns="0" rtlCol="0" anchor="t">
            <a:spAutoFit/>
          </a:bodyPr>
          <a:lstStyle/>
          <a:p>
            <a:pPr algn="ctr">
              <a:lnSpc>
                <a:spcPts val="5226"/>
              </a:lnSpc>
            </a:pPr>
            <a:r>
              <a:rPr lang="en-US" sz="3733" dirty="0">
                <a:latin typeface="Century Gothic" panose="020B0502020202020204" pitchFamily="34" charset="0"/>
              </a:rPr>
              <a:t>8</a:t>
            </a:r>
          </a:p>
        </p:txBody>
      </p:sp>
      <p:sp>
        <p:nvSpPr>
          <p:cNvPr id="20" name="TextBox 5">
            <a:extLst>
              <a:ext uri="{FF2B5EF4-FFF2-40B4-BE49-F238E27FC236}">
                <a16:creationId xmlns:a16="http://schemas.microsoft.com/office/drawing/2014/main" id="{277A8755-D4B7-B6E3-BE4A-6A55A7BF27A3}"/>
              </a:ext>
            </a:extLst>
          </p:cNvPr>
          <p:cNvSpPr txBox="1"/>
          <p:nvPr/>
        </p:nvSpPr>
        <p:spPr>
          <a:xfrm>
            <a:off x="457200" y="4387160"/>
            <a:ext cx="711200" cy="609141"/>
          </a:xfrm>
          <a:prstGeom prst="rect">
            <a:avLst/>
          </a:prstGeom>
        </p:spPr>
        <p:txBody>
          <a:bodyPr lIns="0" tIns="0" rIns="0" bIns="0" rtlCol="0" anchor="t">
            <a:spAutoFit/>
          </a:bodyPr>
          <a:lstStyle/>
          <a:p>
            <a:pPr algn="ctr">
              <a:lnSpc>
                <a:spcPts val="5226"/>
              </a:lnSpc>
            </a:pPr>
            <a:r>
              <a:rPr lang="en-US" sz="3733" dirty="0">
                <a:solidFill>
                  <a:srgbClr val="26A9E1"/>
                </a:solidFill>
                <a:latin typeface="Century Gothic" panose="020B0502020202020204" pitchFamily="34" charset="0"/>
              </a:rPr>
              <a:t>7</a:t>
            </a:r>
          </a:p>
        </p:txBody>
      </p:sp>
    </p:spTree>
    <p:extLst>
      <p:ext uri="{BB962C8B-B14F-4D97-AF65-F5344CB8AC3E}">
        <p14:creationId xmlns:p14="http://schemas.microsoft.com/office/powerpoint/2010/main" val="11746737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1952477-3242-C94D-AA0F-06E283911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3" name="Shape 120"/>
          <p:cNvSpPr txBox="1"/>
          <p:nvPr/>
        </p:nvSpPr>
        <p:spPr>
          <a:xfrm>
            <a:off x="318654" y="543911"/>
            <a:ext cx="7505429" cy="738664"/>
          </a:xfrm>
          <a:prstGeom prst="rect">
            <a:avLst/>
          </a:prstGeom>
          <a:ln w="12700">
            <a:miter lim="400000"/>
          </a:ln>
          <a:effectLst>
            <a:outerShdw blurRad="12700" dist="15247" dir="5400000" rotWithShape="0">
              <a:srgbClr val="000000">
                <a:alpha val="22679"/>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6600">
                <a:solidFill>
                  <a:srgbClr val="F7F7F7"/>
                </a:solidFill>
                <a:latin typeface="Century Gothic"/>
                <a:ea typeface="Century Gothic"/>
                <a:cs typeface="Century Gothic"/>
                <a:sym typeface="Century Gothic"/>
              </a:defRPr>
            </a:lvl1pPr>
          </a:lstStyle>
          <a:p>
            <a:r>
              <a:rPr lang="es-MX" sz="2400" b="1" dirty="0"/>
              <a:t>“Certificación en Gobernanza, Estrategia y Aministración Cooperativa”</a:t>
            </a:r>
            <a:endParaRPr sz="2400" b="1" dirty="0"/>
          </a:p>
        </p:txBody>
      </p:sp>
      <p:sp>
        <p:nvSpPr>
          <p:cNvPr id="2" name="CuadroTexto 1"/>
          <p:cNvSpPr txBox="1"/>
          <p:nvPr/>
        </p:nvSpPr>
        <p:spPr>
          <a:xfrm>
            <a:off x="318654" y="4799182"/>
            <a:ext cx="1139305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2400" b="1" i="0" u="none" strike="noStrike" cap="none" spc="0" normalizeH="0" baseline="0" dirty="0">
                <a:ln>
                  <a:noFill/>
                </a:ln>
                <a:solidFill>
                  <a:srgbClr val="000000"/>
                </a:solidFill>
                <a:effectLst/>
                <a:uFillTx/>
                <a:latin typeface="+mj-lt"/>
                <a:ea typeface="+mj-ea"/>
                <a:cs typeface="+mj-cs"/>
                <a:sym typeface="Calibri"/>
              </a:rPr>
              <a:t>					</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p:txBody>
      </p:sp>
      <p:sp>
        <p:nvSpPr>
          <p:cNvPr id="12" name="CuadroTexto 11"/>
          <p:cNvSpPr txBox="1"/>
          <p:nvPr/>
        </p:nvSpPr>
        <p:spPr>
          <a:xfrm>
            <a:off x="318654" y="2117549"/>
            <a:ext cx="11046691"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s-ES" sz="3600" b="1" dirty="0"/>
          </a:p>
          <a:p>
            <a:pPr algn="ctr"/>
            <a:endParaRPr lang="es-ES" sz="3600" b="1" i="1" dirty="0"/>
          </a:p>
          <a:p>
            <a:pPr algn="ctr"/>
            <a:r>
              <a:rPr lang="es-ES" sz="3600" b="1" i="1" dirty="0"/>
              <a:t>Gracias</a:t>
            </a:r>
          </a:p>
          <a:p>
            <a:pPr algn="ctr"/>
            <a:endParaRPr lang="es-ES" sz="3600" b="1" dirty="0"/>
          </a:p>
        </p:txBody>
      </p:sp>
    </p:spTree>
    <p:extLst>
      <p:ext uri="{BB962C8B-B14F-4D97-AF65-F5344CB8AC3E}">
        <p14:creationId xmlns:p14="http://schemas.microsoft.com/office/powerpoint/2010/main" val="7147295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A0093A38-EF3E-81FC-30A8-387A25F2E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cxnSp>
        <p:nvCxnSpPr>
          <p:cNvPr id="3" name="Straight Connector 2">
            <a:extLst>
              <a:ext uri="{FF2B5EF4-FFF2-40B4-BE49-F238E27FC236}">
                <a16:creationId xmlns:a16="http://schemas.microsoft.com/office/drawing/2014/main" id="{BFC532E8-3ED1-BCD9-BF90-86EB6663E8B1}"/>
              </a:ext>
            </a:extLst>
          </p:cNvPr>
          <p:cNvCxnSpPr>
            <a:cxnSpLocks/>
            <a:stCxn id="5" idx="4"/>
          </p:cNvCxnSpPr>
          <p:nvPr/>
        </p:nvCxnSpPr>
        <p:spPr>
          <a:xfrm>
            <a:off x="3352435" y="2199850"/>
            <a:ext cx="1" cy="4648959"/>
          </a:xfrm>
          <a:prstGeom prst="line">
            <a:avLst/>
          </a:prstGeom>
          <a:ln w="19050" cmpd="sng">
            <a:solidFill>
              <a:srgbClr val="26A9E1"/>
            </a:solidFill>
          </a:ln>
          <a:effectLst/>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EC338D3F-39BC-22D6-B31C-2C1AD5E5B4F2}"/>
              </a:ext>
            </a:extLst>
          </p:cNvPr>
          <p:cNvSpPr/>
          <p:nvPr/>
        </p:nvSpPr>
        <p:spPr>
          <a:xfrm>
            <a:off x="3258018" y="2011016"/>
            <a:ext cx="188833" cy="188833"/>
          </a:xfrm>
          <a:prstGeom prst="ellipse">
            <a:avLst/>
          </a:prstGeom>
          <a:solidFill>
            <a:srgbClr val="26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srgbClr val="26A9E1"/>
              </a:solidFill>
              <a:latin typeface="Century Gothic" panose="020B0502020202020204" pitchFamily="34" charset="0"/>
            </a:endParaRPr>
          </a:p>
        </p:txBody>
      </p:sp>
      <p:sp>
        <p:nvSpPr>
          <p:cNvPr id="6" name="Oval 5">
            <a:extLst>
              <a:ext uri="{FF2B5EF4-FFF2-40B4-BE49-F238E27FC236}">
                <a16:creationId xmlns:a16="http://schemas.microsoft.com/office/drawing/2014/main" id="{DD4EBBCB-548C-3ECC-6D50-ADD2C1EBEADE}"/>
              </a:ext>
            </a:extLst>
          </p:cNvPr>
          <p:cNvSpPr/>
          <p:nvPr/>
        </p:nvSpPr>
        <p:spPr>
          <a:xfrm>
            <a:off x="3258018" y="3179045"/>
            <a:ext cx="188833" cy="188833"/>
          </a:xfrm>
          <a:prstGeom prst="ellipse">
            <a:avLst/>
          </a:prstGeom>
          <a:solidFill>
            <a:srgbClr val="26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srgbClr val="26A9E1"/>
              </a:solidFill>
              <a:latin typeface="Century Gothic" panose="020B0502020202020204" pitchFamily="34" charset="0"/>
            </a:endParaRPr>
          </a:p>
        </p:txBody>
      </p:sp>
      <p:sp>
        <p:nvSpPr>
          <p:cNvPr id="7" name="Oval 6">
            <a:extLst>
              <a:ext uri="{FF2B5EF4-FFF2-40B4-BE49-F238E27FC236}">
                <a16:creationId xmlns:a16="http://schemas.microsoft.com/office/drawing/2014/main" id="{B46C1493-0737-8CC2-620B-DE26B7A64111}"/>
              </a:ext>
            </a:extLst>
          </p:cNvPr>
          <p:cNvSpPr/>
          <p:nvPr/>
        </p:nvSpPr>
        <p:spPr>
          <a:xfrm>
            <a:off x="3258018" y="5475378"/>
            <a:ext cx="188833" cy="188833"/>
          </a:xfrm>
          <a:prstGeom prst="ellipse">
            <a:avLst/>
          </a:prstGeom>
          <a:solidFill>
            <a:srgbClr val="26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srgbClr val="26A9E1"/>
              </a:solidFill>
              <a:latin typeface="Century Gothic" panose="020B0502020202020204" pitchFamily="34" charset="0"/>
            </a:endParaRPr>
          </a:p>
        </p:txBody>
      </p:sp>
      <p:sp>
        <p:nvSpPr>
          <p:cNvPr id="8" name="TextBox 7">
            <a:extLst>
              <a:ext uri="{FF2B5EF4-FFF2-40B4-BE49-F238E27FC236}">
                <a16:creationId xmlns:a16="http://schemas.microsoft.com/office/drawing/2014/main" id="{ACC7CDAB-9AE8-3B13-EC61-0E36F797176A}"/>
              </a:ext>
            </a:extLst>
          </p:cNvPr>
          <p:cNvSpPr txBox="1"/>
          <p:nvPr/>
        </p:nvSpPr>
        <p:spPr>
          <a:xfrm>
            <a:off x="2572000" y="2924960"/>
            <a:ext cx="450764" cy="666786"/>
          </a:xfrm>
          <a:prstGeom prst="rect">
            <a:avLst/>
          </a:prstGeom>
          <a:noFill/>
        </p:spPr>
        <p:txBody>
          <a:bodyPr wrap="none" rtlCol="0">
            <a:spAutoFit/>
          </a:bodyPr>
          <a:lstStyle/>
          <a:p>
            <a:pPr algn="ctr" defTabSz="914446">
              <a:defRPr/>
            </a:pPr>
            <a:r>
              <a:rPr lang="en-US" sz="3733" dirty="0">
                <a:solidFill>
                  <a:prstClr val="black">
                    <a:lumMod val="95000"/>
                    <a:lumOff val="5000"/>
                  </a:prstClr>
                </a:solidFill>
                <a:latin typeface="Century Gothic" panose="020B0502020202020204" pitchFamily="34" charset="0"/>
              </a:rPr>
              <a:t>2</a:t>
            </a:r>
            <a:endParaRPr lang="es-BO" sz="4400" dirty="0">
              <a:solidFill>
                <a:srgbClr val="31313C"/>
              </a:solidFill>
              <a:latin typeface="Century Gothic" panose="020B0502020202020204" pitchFamily="34" charset="0"/>
            </a:endParaRPr>
          </a:p>
        </p:txBody>
      </p:sp>
      <p:sp>
        <p:nvSpPr>
          <p:cNvPr id="9" name="TextBox 5">
            <a:extLst>
              <a:ext uri="{FF2B5EF4-FFF2-40B4-BE49-F238E27FC236}">
                <a16:creationId xmlns:a16="http://schemas.microsoft.com/office/drawing/2014/main" id="{9C6058AF-353E-E329-E331-34FE8E0CFAF5}"/>
              </a:ext>
            </a:extLst>
          </p:cNvPr>
          <p:cNvSpPr txBox="1"/>
          <p:nvPr/>
        </p:nvSpPr>
        <p:spPr>
          <a:xfrm>
            <a:off x="2441781" y="1822981"/>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1</a:t>
            </a:r>
          </a:p>
        </p:txBody>
      </p:sp>
      <p:sp>
        <p:nvSpPr>
          <p:cNvPr id="10" name="TextBox 31">
            <a:extLst>
              <a:ext uri="{FF2B5EF4-FFF2-40B4-BE49-F238E27FC236}">
                <a16:creationId xmlns:a16="http://schemas.microsoft.com/office/drawing/2014/main" id="{D11AA054-7D39-2FE3-0B8B-B4A9DC54534D}"/>
              </a:ext>
            </a:extLst>
          </p:cNvPr>
          <p:cNvSpPr txBox="1"/>
          <p:nvPr/>
        </p:nvSpPr>
        <p:spPr>
          <a:xfrm>
            <a:off x="3646305" y="1892411"/>
            <a:ext cx="5200507" cy="462563"/>
          </a:xfrm>
          <a:prstGeom prst="rect">
            <a:avLst/>
          </a:prstGeom>
        </p:spPr>
        <p:txBody>
          <a:bodyPr wrap="square" lIns="0" tIns="0" rIns="0" bIns="0" rtlCol="0" anchor="t">
            <a:spAutoFit/>
          </a:bodyPr>
          <a:lstStyle/>
          <a:p>
            <a:pPr>
              <a:lnSpc>
                <a:spcPts val="3920"/>
              </a:lnSpc>
            </a:pPr>
            <a:r>
              <a:rPr lang="es-AR" sz="2800" dirty="0">
                <a:solidFill>
                  <a:schemeClr val="tx1">
                    <a:lumMod val="65000"/>
                    <a:lumOff val="35000"/>
                  </a:schemeClr>
                </a:solidFill>
                <a:latin typeface="Century Gothic" panose="020B0502020202020204" pitchFamily="34" charset="0"/>
              </a:rPr>
              <a:t>¿Qué está pasando en LAC?</a:t>
            </a:r>
          </a:p>
        </p:txBody>
      </p:sp>
      <p:sp>
        <p:nvSpPr>
          <p:cNvPr id="11" name="TextBox 31">
            <a:extLst>
              <a:ext uri="{FF2B5EF4-FFF2-40B4-BE49-F238E27FC236}">
                <a16:creationId xmlns:a16="http://schemas.microsoft.com/office/drawing/2014/main" id="{03B8A097-2738-790A-3EEC-A7036FBEED3C}"/>
              </a:ext>
            </a:extLst>
          </p:cNvPr>
          <p:cNvSpPr txBox="1"/>
          <p:nvPr/>
        </p:nvSpPr>
        <p:spPr>
          <a:xfrm>
            <a:off x="3692028" y="4188743"/>
            <a:ext cx="4494385" cy="462563"/>
          </a:xfrm>
          <a:prstGeom prst="rect">
            <a:avLst/>
          </a:prstGeom>
        </p:spPr>
        <p:txBody>
          <a:bodyPr wrap="square" lIns="0" tIns="0" rIns="0" bIns="0" rtlCol="0" anchor="t">
            <a:spAutoFit/>
          </a:bodyPr>
          <a:lstStyle/>
          <a:p>
            <a:pPr>
              <a:lnSpc>
                <a:spcPts val="3920"/>
              </a:lnSpc>
            </a:pPr>
            <a:r>
              <a:rPr lang="es-AR" sz="2800" dirty="0">
                <a:solidFill>
                  <a:schemeClr val="tx1">
                    <a:lumMod val="65000"/>
                    <a:lumOff val="35000"/>
                  </a:schemeClr>
                </a:solidFill>
                <a:latin typeface="Century Gothic" panose="020B0502020202020204" pitchFamily="34" charset="0"/>
              </a:rPr>
              <a:t>El ecosistema Fintech</a:t>
            </a:r>
          </a:p>
        </p:txBody>
      </p:sp>
      <p:sp>
        <p:nvSpPr>
          <p:cNvPr id="12" name="TextBox 31">
            <a:extLst>
              <a:ext uri="{FF2B5EF4-FFF2-40B4-BE49-F238E27FC236}">
                <a16:creationId xmlns:a16="http://schemas.microsoft.com/office/drawing/2014/main" id="{54FCC635-81FF-E756-ED95-754521B10BC2}"/>
              </a:ext>
            </a:extLst>
          </p:cNvPr>
          <p:cNvSpPr txBox="1"/>
          <p:nvPr/>
        </p:nvSpPr>
        <p:spPr>
          <a:xfrm>
            <a:off x="3692028" y="5336910"/>
            <a:ext cx="5200505" cy="462563"/>
          </a:xfrm>
          <a:prstGeom prst="rect">
            <a:avLst/>
          </a:prstGeom>
        </p:spPr>
        <p:txBody>
          <a:bodyPr wrap="square" lIns="0" tIns="0" rIns="0" bIns="0" rtlCol="0" anchor="t">
            <a:spAutoFit/>
          </a:bodyPr>
          <a:lstStyle/>
          <a:p>
            <a:pPr>
              <a:lnSpc>
                <a:spcPts val="3920"/>
              </a:lnSpc>
            </a:pPr>
            <a:r>
              <a:rPr lang="es-AR" sz="2800" dirty="0">
                <a:solidFill>
                  <a:schemeClr val="tx1">
                    <a:lumMod val="65000"/>
                    <a:lumOff val="35000"/>
                  </a:schemeClr>
                </a:solidFill>
                <a:latin typeface="Century Gothic" panose="020B0502020202020204" pitchFamily="34" charset="0"/>
              </a:rPr>
              <a:t>Banca abierta</a:t>
            </a:r>
          </a:p>
        </p:txBody>
      </p:sp>
      <p:sp>
        <p:nvSpPr>
          <p:cNvPr id="13" name="TextBox 10">
            <a:extLst>
              <a:ext uri="{FF2B5EF4-FFF2-40B4-BE49-F238E27FC236}">
                <a16:creationId xmlns:a16="http://schemas.microsoft.com/office/drawing/2014/main" id="{8F7E5FFC-1C9E-69CB-E33C-3BFE92E6162E}"/>
              </a:ext>
            </a:extLst>
          </p:cNvPr>
          <p:cNvSpPr txBox="1"/>
          <p:nvPr/>
        </p:nvSpPr>
        <p:spPr>
          <a:xfrm>
            <a:off x="676835" y="188576"/>
            <a:ext cx="9097480"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TEMAS CLAVE</a:t>
            </a:r>
          </a:p>
        </p:txBody>
      </p:sp>
      <p:sp>
        <p:nvSpPr>
          <p:cNvPr id="14" name="TextBox 31">
            <a:extLst>
              <a:ext uri="{FF2B5EF4-FFF2-40B4-BE49-F238E27FC236}">
                <a16:creationId xmlns:a16="http://schemas.microsoft.com/office/drawing/2014/main" id="{AFBA65BD-079F-26DD-82F6-18A4C60258A5}"/>
              </a:ext>
            </a:extLst>
          </p:cNvPr>
          <p:cNvSpPr txBox="1"/>
          <p:nvPr/>
        </p:nvSpPr>
        <p:spPr>
          <a:xfrm>
            <a:off x="3692028" y="3040577"/>
            <a:ext cx="5408784" cy="462563"/>
          </a:xfrm>
          <a:prstGeom prst="rect">
            <a:avLst/>
          </a:prstGeom>
        </p:spPr>
        <p:txBody>
          <a:bodyPr wrap="square" lIns="0" tIns="0" rIns="0" bIns="0" rtlCol="0" anchor="t">
            <a:spAutoFit/>
          </a:bodyPr>
          <a:lstStyle/>
          <a:p>
            <a:pPr>
              <a:lnSpc>
                <a:spcPts val="3920"/>
              </a:lnSpc>
            </a:pPr>
            <a:r>
              <a:rPr lang="es-AR" sz="2800" dirty="0">
                <a:solidFill>
                  <a:schemeClr val="tx1">
                    <a:lumMod val="65000"/>
                    <a:lumOff val="35000"/>
                  </a:schemeClr>
                </a:solidFill>
                <a:latin typeface="Century Gothic" panose="020B0502020202020204" pitchFamily="34" charset="0"/>
              </a:rPr>
              <a:t>Nuevas formas de digitalizarse</a:t>
            </a:r>
          </a:p>
        </p:txBody>
      </p:sp>
      <p:sp>
        <p:nvSpPr>
          <p:cNvPr id="15" name="Oval 14">
            <a:extLst>
              <a:ext uri="{FF2B5EF4-FFF2-40B4-BE49-F238E27FC236}">
                <a16:creationId xmlns:a16="http://schemas.microsoft.com/office/drawing/2014/main" id="{471A7A08-B735-7B03-B5AB-8D645D7CE8D0}"/>
              </a:ext>
            </a:extLst>
          </p:cNvPr>
          <p:cNvSpPr/>
          <p:nvPr/>
        </p:nvSpPr>
        <p:spPr>
          <a:xfrm>
            <a:off x="3238983" y="4327212"/>
            <a:ext cx="188833" cy="188833"/>
          </a:xfrm>
          <a:prstGeom prst="ellipse">
            <a:avLst/>
          </a:prstGeom>
          <a:solidFill>
            <a:srgbClr val="26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srgbClr val="26A9E1"/>
              </a:solidFill>
              <a:latin typeface="Century Gothic" panose="020B0502020202020204" pitchFamily="34" charset="0"/>
            </a:endParaRPr>
          </a:p>
        </p:txBody>
      </p:sp>
      <p:sp>
        <p:nvSpPr>
          <p:cNvPr id="16" name="TextBox 15">
            <a:extLst>
              <a:ext uri="{FF2B5EF4-FFF2-40B4-BE49-F238E27FC236}">
                <a16:creationId xmlns:a16="http://schemas.microsoft.com/office/drawing/2014/main" id="{5F5D5C5A-00AC-140E-F35E-76FB89AC8D33}"/>
              </a:ext>
            </a:extLst>
          </p:cNvPr>
          <p:cNvSpPr txBox="1"/>
          <p:nvPr/>
        </p:nvSpPr>
        <p:spPr>
          <a:xfrm>
            <a:off x="2572000" y="4084584"/>
            <a:ext cx="450764" cy="666786"/>
          </a:xfrm>
          <a:prstGeom prst="rect">
            <a:avLst/>
          </a:prstGeom>
          <a:noFill/>
        </p:spPr>
        <p:txBody>
          <a:bodyPr wrap="none" rtlCol="0">
            <a:spAutoFit/>
          </a:bodyPr>
          <a:lstStyle/>
          <a:p>
            <a:pPr algn="ctr" defTabSz="914446">
              <a:defRPr/>
            </a:pPr>
            <a:r>
              <a:rPr lang="en-US" sz="3733" dirty="0">
                <a:solidFill>
                  <a:prstClr val="black">
                    <a:lumMod val="95000"/>
                    <a:lumOff val="5000"/>
                  </a:prstClr>
                </a:solidFill>
                <a:latin typeface="Century Gothic" panose="020B0502020202020204" pitchFamily="34" charset="0"/>
              </a:rPr>
              <a:t>3</a:t>
            </a:r>
            <a:endParaRPr lang="es-BO" sz="4400" dirty="0">
              <a:solidFill>
                <a:srgbClr val="31313C"/>
              </a:solidFill>
              <a:latin typeface="Century Gothic" panose="020B0502020202020204" pitchFamily="34" charset="0"/>
            </a:endParaRPr>
          </a:p>
        </p:txBody>
      </p:sp>
      <p:sp>
        <p:nvSpPr>
          <p:cNvPr id="17" name="TextBox 16">
            <a:extLst>
              <a:ext uri="{FF2B5EF4-FFF2-40B4-BE49-F238E27FC236}">
                <a16:creationId xmlns:a16="http://schemas.microsoft.com/office/drawing/2014/main" id="{D7B76796-0779-C2DD-494F-AAA94163D3FD}"/>
              </a:ext>
            </a:extLst>
          </p:cNvPr>
          <p:cNvSpPr txBox="1"/>
          <p:nvPr/>
        </p:nvSpPr>
        <p:spPr>
          <a:xfrm>
            <a:off x="2572000" y="5244207"/>
            <a:ext cx="450764" cy="666786"/>
          </a:xfrm>
          <a:prstGeom prst="rect">
            <a:avLst/>
          </a:prstGeom>
          <a:noFill/>
        </p:spPr>
        <p:txBody>
          <a:bodyPr wrap="none" rtlCol="0">
            <a:spAutoFit/>
          </a:bodyPr>
          <a:lstStyle/>
          <a:p>
            <a:pPr algn="ctr" defTabSz="914446">
              <a:defRPr/>
            </a:pPr>
            <a:r>
              <a:rPr lang="en-US" sz="3733" dirty="0">
                <a:solidFill>
                  <a:prstClr val="black">
                    <a:lumMod val="95000"/>
                    <a:lumOff val="5000"/>
                  </a:prstClr>
                </a:solidFill>
                <a:latin typeface="Century Gothic" panose="020B0502020202020204" pitchFamily="34" charset="0"/>
              </a:rPr>
              <a:t>4</a:t>
            </a:r>
            <a:endParaRPr lang="es-BO" sz="4400" dirty="0">
              <a:solidFill>
                <a:srgbClr val="31313C"/>
              </a:solidFill>
              <a:latin typeface="Century Gothic" panose="020B0502020202020204" pitchFamily="34" charset="0"/>
            </a:endParaRPr>
          </a:p>
        </p:txBody>
      </p:sp>
    </p:spTree>
    <p:extLst>
      <p:ext uri="{BB962C8B-B14F-4D97-AF65-F5344CB8AC3E}">
        <p14:creationId xmlns:p14="http://schemas.microsoft.com/office/powerpoint/2010/main" val="30322480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706B804D-C71B-9818-3354-3D4844BFFA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pic>
        <p:nvPicPr>
          <p:cNvPr id="3" name="Picture 2">
            <a:extLst>
              <a:ext uri="{FF2B5EF4-FFF2-40B4-BE49-F238E27FC236}">
                <a16:creationId xmlns:a16="http://schemas.microsoft.com/office/drawing/2014/main" id="{D1D72AD6-DEBA-9A13-3913-31DA010F237E}"/>
              </a:ext>
            </a:extLst>
          </p:cNvPr>
          <p:cNvPicPr>
            <a:picLocks noChangeAspect="1"/>
          </p:cNvPicPr>
          <p:nvPr/>
        </p:nvPicPr>
        <p:blipFill>
          <a:blip r:embed="rId3"/>
          <a:stretch>
            <a:fillRect/>
          </a:stretch>
        </p:blipFill>
        <p:spPr>
          <a:xfrm>
            <a:off x="9499600" y="-30132"/>
            <a:ext cx="1953292" cy="2594096"/>
          </a:xfrm>
          <a:prstGeom prst="rect">
            <a:avLst/>
          </a:prstGeom>
        </p:spPr>
      </p:pic>
      <p:pic>
        <p:nvPicPr>
          <p:cNvPr id="5" name="Picture 2">
            <a:extLst>
              <a:ext uri="{FF2B5EF4-FFF2-40B4-BE49-F238E27FC236}">
                <a16:creationId xmlns:a16="http://schemas.microsoft.com/office/drawing/2014/main" id="{5CB7D7F7-14CD-7619-4D20-604303B352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73" r="17475"/>
          <a:stretch/>
        </p:blipFill>
        <p:spPr bwMode="auto">
          <a:xfrm>
            <a:off x="1801014" y="2772923"/>
            <a:ext cx="3027889" cy="23973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4ED4C2C-06D2-D93C-E93B-1F4BBFC5AA3E}"/>
              </a:ext>
            </a:extLst>
          </p:cNvPr>
          <p:cNvSpPr/>
          <p:nvPr/>
        </p:nvSpPr>
        <p:spPr>
          <a:xfrm>
            <a:off x="5398897" y="2538349"/>
            <a:ext cx="426720" cy="304800"/>
          </a:xfrm>
          <a:prstGeom prst="rect">
            <a:avLst/>
          </a:prstGeom>
          <a:solidFill>
            <a:srgbClr val="FF3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7" name="Rectangle 6">
            <a:extLst>
              <a:ext uri="{FF2B5EF4-FFF2-40B4-BE49-F238E27FC236}">
                <a16:creationId xmlns:a16="http://schemas.microsoft.com/office/drawing/2014/main" id="{B80EA30E-AED4-2220-D3B6-910B3C881955}"/>
              </a:ext>
            </a:extLst>
          </p:cNvPr>
          <p:cNvSpPr/>
          <p:nvPr/>
        </p:nvSpPr>
        <p:spPr>
          <a:xfrm>
            <a:off x="5398897" y="3425247"/>
            <a:ext cx="426720" cy="304800"/>
          </a:xfrm>
          <a:prstGeom prst="rect">
            <a:avLst/>
          </a:prstGeom>
          <a:solidFill>
            <a:srgbClr val="FCD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8" name="Rectangle 7">
            <a:extLst>
              <a:ext uri="{FF2B5EF4-FFF2-40B4-BE49-F238E27FC236}">
                <a16:creationId xmlns:a16="http://schemas.microsoft.com/office/drawing/2014/main" id="{C4B414EF-7F6D-8E37-3752-CE0A692549CD}"/>
              </a:ext>
            </a:extLst>
          </p:cNvPr>
          <p:cNvSpPr/>
          <p:nvPr/>
        </p:nvSpPr>
        <p:spPr>
          <a:xfrm>
            <a:off x="5398897" y="4312145"/>
            <a:ext cx="426720" cy="304800"/>
          </a:xfrm>
          <a:prstGeom prst="rect">
            <a:avLst/>
          </a:prstGeom>
          <a:solidFill>
            <a:srgbClr val="3FE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9" name="Rectangle 8">
            <a:extLst>
              <a:ext uri="{FF2B5EF4-FFF2-40B4-BE49-F238E27FC236}">
                <a16:creationId xmlns:a16="http://schemas.microsoft.com/office/drawing/2014/main" id="{7AC11B3A-1FFD-D651-F0A3-6AA38A223450}"/>
              </a:ext>
            </a:extLst>
          </p:cNvPr>
          <p:cNvSpPr/>
          <p:nvPr/>
        </p:nvSpPr>
        <p:spPr>
          <a:xfrm>
            <a:off x="5398897" y="5199043"/>
            <a:ext cx="426720" cy="304800"/>
          </a:xfrm>
          <a:prstGeom prst="rect">
            <a:avLst/>
          </a:prstGeom>
          <a:solidFill>
            <a:srgbClr val="08D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10" name="TextBox 31">
            <a:extLst>
              <a:ext uri="{FF2B5EF4-FFF2-40B4-BE49-F238E27FC236}">
                <a16:creationId xmlns:a16="http://schemas.microsoft.com/office/drawing/2014/main" id="{34F441C6-8212-92BC-4414-37FFFB01E6F4}"/>
              </a:ext>
            </a:extLst>
          </p:cNvPr>
          <p:cNvSpPr txBox="1"/>
          <p:nvPr/>
        </p:nvSpPr>
        <p:spPr>
          <a:xfrm>
            <a:off x="5974963" y="2392962"/>
            <a:ext cx="5200507" cy="425053"/>
          </a:xfrm>
          <a:prstGeom prst="rect">
            <a:avLst/>
          </a:prstGeom>
        </p:spPr>
        <p:txBody>
          <a:bodyPr wrap="square" lIns="0" tIns="0" rIns="0" bIns="0" rtlCol="0" anchor="t">
            <a:spAutoFit/>
          </a:bodyPr>
          <a:lstStyle/>
          <a:p>
            <a:pPr>
              <a:lnSpc>
                <a:spcPts val="3920"/>
              </a:lnSpc>
            </a:pPr>
            <a:r>
              <a:rPr lang="es-AR" sz="1600" dirty="0">
                <a:latin typeface="Century Gothic" panose="020B0502020202020204" pitchFamily="34" charset="0"/>
              </a:rPr>
              <a:t>Principiante</a:t>
            </a:r>
          </a:p>
        </p:txBody>
      </p:sp>
      <p:sp>
        <p:nvSpPr>
          <p:cNvPr id="11" name="TextBox 31">
            <a:extLst>
              <a:ext uri="{FF2B5EF4-FFF2-40B4-BE49-F238E27FC236}">
                <a16:creationId xmlns:a16="http://schemas.microsoft.com/office/drawing/2014/main" id="{489B30CB-EB32-2C14-D350-987BAD77CB6C}"/>
              </a:ext>
            </a:extLst>
          </p:cNvPr>
          <p:cNvSpPr txBox="1"/>
          <p:nvPr/>
        </p:nvSpPr>
        <p:spPr>
          <a:xfrm>
            <a:off x="5974961" y="5013269"/>
            <a:ext cx="5200507" cy="425053"/>
          </a:xfrm>
          <a:prstGeom prst="rect">
            <a:avLst/>
          </a:prstGeom>
        </p:spPr>
        <p:txBody>
          <a:bodyPr wrap="square" lIns="0" tIns="0" rIns="0" bIns="0" rtlCol="0" anchor="t">
            <a:spAutoFit/>
          </a:bodyPr>
          <a:lstStyle/>
          <a:p>
            <a:pPr>
              <a:lnSpc>
                <a:spcPts val="3920"/>
              </a:lnSpc>
            </a:pPr>
            <a:r>
              <a:rPr lang="es-AR" sz="1600" dirty="0">
                <a:latin typeface="Century Gothic" panose="020B0502020202020204" pitchFamily="34" charset="0"/>
              </a:rPr>
              <a:t>Nativo digital</a:t>
            </a:r>
          </a:p>
        </p:txBody>
      </p:sp>
      <p:sp>
        <p:nvSpPr>
          <p:cNvPr id="12" name="TextBox 31">
            <a:extLst>
              <a:ext uri="{FF2B5EF4-FFF2-40B4-BE49-F238E27FC236}">
                <a16:creationId xmlns:a16="http://schemas.microsoft.com/office/drawing/2014/main" id="{46251993-2FEE-67FE-6C6B-92B3CADDDD40}"/>
              </a:ext>
            </a:extLst>
          </p:cNvPr>
          <p:cNvSpPr txBox="1"/>
          <p:nvPr/>
        </p:nvSpPr>
        <p:spPr>
          <a:xfrm>
            <a:off x="5974962" y="3265496"/>
            <a:ext cx="5200507" cy="425053"/>
          </a:xfrm>
          <a:prstGeom prst="rect">
            <a:avLst/>
          </a:prstGeom>
        </p:spPr>
        <p:txBody>
          <a:bodyPr wrap="square" lIns="0" tIns="0" rIns="0" bIns="0" rtlCol="0" anchor="t">
            <a:spAutoFit/>
          </a:bodyPr>
          <a:lstStyle/>
          <a:p>
            <a:pPr>
              <a:lnSpc>
                <a:spcPts val="3920"/>
              </a:lnSpc>
            </a:pPr>
            <a:r>
              <a:rPr lang="es-AR" sz="1600" dirty="0">
                <a:latin typeface="Century Gothic" panose="020B0502020202020204" pitchFamily="34" charset="0"/>
              </a:rPr>
              <a:t>Explorador</a:t>
            </a:r>
          </a:p>
        </p:txBody>
      </p:sp>
      <p:sp>
        <p:nvSpPr>
          <p:cNvPr id="13" name="TextBox 31">
            <a:extLst>
              <a:ext uri="{FF2B5EF4-FFF2-40B4-BE49-F238E27FC236}">
                <a16:creationId xmlns:a16="http://schemas.microsoft.com/office/drawing/2014/main" id="{7FA4C8B6-01A5-C28A-E3B7-24A112EB451F}"/>
              </a:ext>
            </a:extLst>
          </p:cNvPr>
          <p:cNvSpPr txBox="1"/>
          <p:nvPr/>
        </p:nvSpPr>
        <p:spPr>
          <a:xfrm>
            <a:off x="5974962" y="4119442"/>
            <a:ext cx="5200507" cy="420628"/>
          </a:xfrm>
          <a:prstGeom prst="rect">
            <a:avLst/>
          </a:prstGeom>
        </p:spPr>
        <p:txBody>
          <a:bodyPr wrap="square" lIns="0" tIns="0" rIns="0" bIns="0" rtlCol="0" anchor="t">
            <a:spAutoFit/>
          </a:bodyPr>
          <a:lstStyle/>
          <a:p>
            <a:pPr>
              <a:lnSpc>
                <a:spcPts val="3920"/>
              </a:lnSpc>
            </a:pPr>
            <a:r>
              <a:rPr lang="es-AR" sz="1600" dirty="0">
                <a:latin typeface="Century Gothic" panose="020B0502020202020204" pitchFamily="34" charset="0"/>
              </a:rPr>
              <a:t>Experto</a:t>
            </a:r>
          </a:p>
        </p:txBody>
      </p:sp>
      <p:sp>
        <p:nvSpPr>
          <p:cNvPr id="14" name="TextBox 31">
            <a:extLst>
              <a:ext uri="{FF2B5EF4-FFF2-40B4-BE49-F238E27FC236}">
                <a16:creationId xmlns:a16="http://schemas.microsoft.com/office/drawing/2014/main" id="{ED1A136D-58DB-EE6B-2EFC-0B1AD9C1CCEC}"/>
              </a:ext>
            </a:extLst>
          </p:cNvPr>
          <p:cNvSpPr txBox="1"/>
          <p:nvPr/>
        </p:nvSpPr>
        <p:spPr>
          <a:xfrm>
            <a:off x="5974961" y="5503843"/>
            <a:ext cx="6503636" cy="246221"/>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Libre Franklin Light" pitchFamily="2" charset="0"/>
              </a:rPr>
              <a:t>La digitalización es parte integral y prioritaria de la estrategia.</a:t>
            </a:r>
          </a:p>
        </p:txBody>
      </p:sp>
      <p:sp>
        <p:nvSpPr>
          <p:cNvPr id="15" name="TextBox 10">
            <a:extLst>
              <a:ext uri="{FF2B5EF4-FFF2-40B4-BE49-F238E27FC236}">
                <a16:creationId xmlns:a16="http://schemas.microsoft.com/office/drawing/2014/main" id="{3FAB99D8-7E1C-DC21-E90C-F6BC210C3713}"/>
              </a:ext>
            </a:extLst>
          </p:cNvPr>
          <p:cNvSpPr txBox="1"/>
          <p:nvPr/>
        </p:nvSpPr>
        <p:spPr>
          <a:xfrm>
            <a:off x="676835" y="188576"/>
            <a:ext cx="9097480"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DIAGNÓSTICO LATINOAMÉRICA Y EL CARIBE </a:t>
            </a:r>
          </a:p>
        </p:txBody>
      </p:sp>
      <p:sp>
        <p:nvSpPr>
          <p:cNvPr id="16" name="TextBox 31">
            <a:extLst>
              <a:ext uri="{FF2B5EF4-FFF2-40B4-BE49-F238E27FC236}">
                <a16:creationId xmlns:a16="http://schemas.microsoft.com/office/drawing/2014/main" id="{CACC2662-99A5-04F8-941D-0753C5A27A19}"/>
              </a:ext>
            </a:extLst>
          </p:cNvPr>
          <p:cNvSpPr txBox="1"/>
          <p:nvPr/>
        </p:nvSpPr>
        <p:spPr>
          <a:xfrm>
            <a:off x="676835" y="1724155"/>
            <a:ext cx="6231965" cy="462563"/>
          </a:xfrm>
          <a:prstGeom prst="rect">
            <a:avLst/>
          </a:prstGeom>
        </p:spPr>
        <p:txBody>
          <a:bodyPr wrap="square" lIns="0" tIns="0" rIns="0" bIns="0" rtlCol="0" anchor="t">
            <a:spAutoFit/>
          </a:bodyPr>
          <a:lstStyle/>
          <a:p>
            <a:pPr>
              <a:lnSpc>
                <a:spcPts val="3920"/>
              </a:lnSpc>
            </a:pPr>
            <a:r>
              <a:rPr lang="es-AR" sz="2800" dirty="0">
                <a:solidFill>
                  <a:schemeClr val="tx1">
                    <a:lumMod val="65000"/>
                    <a:lumOff val="35000"/>
                  </a:schemeClr>
                </a:solidFill>
                <a:latin typeface="Century Gothic" panose="020B0502020202020204" pitchFamily="34" charset="0"/>
              </a:rPr>
              <a:t>Resultado global: </a:t>
            </a:r>
            <a:r>
              <a:rPr lang="es-AR" sz="2800" b="1" dirty="0">
                <a:solidFill>
                  <a:srgbClr val="26A9E1"/>
                </a:solidFill>
                <a:latin typeface="Century Gothic" panose="020B0502020202020204" pitchFamily="34" charset="0"/>
              </a:rPr>
              <a:t>10.7 </a:t>
            </a:r>
            <a:r>
              <a:rPr lang="es-AR" sz="2800" dirty="0">
                <a:solidFill>
                  <a:srgbClr val="26A9E1"/>
                </a:solidFill>
                <a:latin typeface="Century Gothic" panose="020B0502020202020204" pitchFamily="34" charset="0"/>
              </a:rPr>
              <a:t>(Explorador)</a:t>
            </a:r>
            <a:endParaRPr lang="es-AR" sz="2800" b="1" dirty="0">
              <a:solidFill>
                <a:srgbClr val="26A9E1"/>
              </a:solidFill>
              <a:latin typeface="Century Gothic" panose="020B0502020202020204" pitchFamily="34" charset="0"/>
            </a:endParaRPr>
          </a:p>
        </p:txBody>
      </p:sp>
      <p:sp>
        <p:nvSpPr>
          <p:cNvPr id="17" name="TextBox 31">
            <a:extLst>
              <a:ext uri="{FF2B5EF4-FFF2-40B4-BE49-F238E27FC236}">
                <a16:creationId xmlns:a16="http://schemas.microsoft.com/office/drawing/2014/main" id="{1FFD1AE7-9D53-2621-3E0E-CBF0903ACF5D}"/>
              </a:ext>
            </a:extLst>
          </p:cNvPr>
          <p:cNvSpPr txBox="1"/>
          <p:nvPr/>
        </p:nvSpPr>
        <p:spPr>
          <a:xfrm>
            <a:off x="5974961" y="4611177"/>
            <a:ext cx="6503636" cy="246221"/>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Libre Franklin Light" pitchFamily="2" charset="0"/>
              </a:rPr>
              <a:t>Existe una estrategia coordinada de digitalización.</a:t>
            </a:r>
          </a:p>
        </p:txBody>
      </p:sp>
      <p:sp>
        <p:nvSpPr>
          <p:cNvPr id="18" name="TextBox 31">
            <a:extLst>
              <a:ext uri="{FF2B5EF4-FFF2-40B4-BE49-F238E27FC236}">
                <a16:creationId xmlns:a16="http://schemas.microsoft.com/office/drawing/2014/main" id="{E64865A5-7CD4-BFAA-36D8-5F6F11251AEC}"/>
              </a:ext>
            </a:extLst>
          </p:cNvPr>
          <p:cNvSpPr txBox="1"/>
          <p:nvPr/>
        </p:nvSpPr>
        <p:spPr>
          <a:xfrm>
            <a:off x="5936654" y="3726174"/>
            <a:ext cx="6503636" cy="246221"/>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Libre Franklin Light" pitchFamily="2" charset="0"/>
              </a:rPr>
              <a:t>La digitalización aplica a algunas partes de la institución.</a:t>
            </a:r>
          </a:p>
        </p:txBody>
      </p:sp>
      <p:sp>
        <p:nvSpPr>
          <p:cNvPr id="19" name="TextBox 31">
            <a:extLst>
              <a:ext uri="{FF2B5EF4-FFF2-40B4-BE49-F238E27FC236}">
                <a16:creationId xmlns:a16="http://schemas.microsoft.com/office/drawing/2014/main" id="{E7963D38-9DF3-6F17-4E76-344C0D77FB26}"/>
              </a:ext>
            </a:extLst>
          </p:cNvPr>
          <p:cNvSpPr txBox="1"/>
          <p:nvPr/>
        </p:nvSpPr>
        <p:spPr>
          <a:xfrm>
            <a:off x="5936654" y="2867881"/>
            <a:ext cx="6503636" cy="246221"/>
          </a:xfrm>
          <a:prstGeom prst="rect">
            <a:avLst/>
          </a:prstGeom>
        </p:spPr>
        <p:txBody>
          <a:bodyPr wrap="square" lIns="0" tIns="0" rIns="0" bIns="0" rtlCol="0" anchor="t">
            <a:spAutoFit/>
          </a:bodyPr>
          <a:lstStyle/>
          <a:p>
            <a:pPr algn="just"/>
            <a:r>
              <a:rPr lang="es-ES" sz="1600" dirty="0">
                <a:solidFill>
                  <a:schemeClr val="tx1">
                    <a:lumMod val="65000"/>
                    <a:lumOff val="35000"/>
                  </a:schemeClr>
                </a:solidFill>
                <a:latin typeface="Libre Franklin Light" pitchFamily="2" charset="0"/>
              </a:rPr>
              <a:t>La digitalización es incipiente o no es prioritaria.</a:t>
            </a:r>
          </a:p>
        </p:txBody>
      </p:sp>
    </p:spTree>
    <p:extLst>
      <p:ext uri="{BB962C8B-B14F-4D97-AF65-F5344CB8AC3E}">
        <p14:creationId xmlns:p14="http://schemas.microsoft.com/office/powerpoint/2010/main" val="13216744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B7C1D334-D9E6-AED7-4494-8EB3A834E4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3" name="TextBox 31">
            <a:extLst>
              <a:ext uri="{FF2B5EF4-FFF2-40B4-BE49-F238E27FC236}">
                <a16:creationId xmlns:a16="http://schemas.microsoft.com/office/drawing/2014/main" id="{E5EBB280-8877-CF31-B672-54341F03BBD7}"/>
              </a:ext>
            </a:extLst>
          </p:cNvPr>
          <p:cNvSpPr txBox="1"/>
          <p:nvPr/>
        </p:nvSpPr>
        <p:spPr>
          <a:xfrm>
            <a:off x="676835" y="1764179"/>
            <a:ext cx="6662116" cy="454483"/>
          </a:xfrm>
          <a:prstGeom prst="rect">
            <a:avLst/>
          </a:prstGeom>
        </p:spPr>
        <p:txBody>
          <a:bodyPr wrap="square" lIns="0" tIns="0" rIns="0" bIns="0" rtlCol="0" anchor="t">
            <a:spAutoFit/>
          </a:bodyPr>
          <a:lstStyle/>
          <a:p>
            <a:pPr>
              <a:lnSpc>
                <a:spcPts val="3920"/>
              </a:lnSpc>
            </a:pPr>
            <a:r>
              <a:rPr lang="es-AR" sz="2800" dirty="0">
                <a:solidFill>
                  <a:schemeClr val="tx1">
                    <a:lumMod val="65000"/>
                    <a:lumOff val="35000"/>
                  </a:schemeClr>
                </a:solidFill>
                <a:latin typeface="Century Gothic" panose="020B0502020202020204" pitchFamily="34" charset="0"/>
              </a:rPr>
              <a:t>Resultado global: </a:t>
            </a:r>
            <a:r>
              <a:rPr lang="es-AR" sz="2800" b="1" dirty="0">
                <a:solidFill>
                  <a:srgbClr val="26A9E1"/>
                </a:solidFill>
                <a:latin typeface="Century Gothic" panose="020B0502020202020204" pitchFamily="34" charset="0"/>
              </a:rPr>
              <a:t>10.7 </a:t>
            </a:r>
            <a:r>
              <a:rPr lang="es-AR" sz="2800" dirty="0">
                <a:solidFill>
                  <a:srgbClr val="26A9E1"/>
                </a:solidFill>
                <a:latin typeface="Century Gothic" panose="020B0502020202020204" pitchFamily="34" charset="0"/>
              </a:rPr>
              <a:t>(Explorador)</a:t>
            </a:r>
            <a:endParaRPr lang="es-AR" sz="2800" b="1" dirty="0">
              <a:solidFill>
                <a:srgbClr val="26A9E1"/>
              </a:solidFill>
              <a:latin typeface="Century Gothic" panose="020B0502020202020204" pitchFamily="34" charset="0"/>
            </a:endParaRPr>
          </a:p>
        </p:txBody>
      </p:sp>
      <p:pic>
        <p:nvPicPr>
          <p:cNvPr id="5" name="Imagen 8">
            <a:extLst>
              <a:ext uri="{FF2B5EF4-FFF2-40B4-BE49-F238E27FC236}">
                <a16:creationId xmlns:a16="http://schemas.microsoft.com/office/drawing/2014/main" id="{A32A0059-3468-72B3-7576-5D090A793CA6}"/>
              </a:ext>
            </a:extLst>
          </p:cNvPr>
          <p:cNvPicPr>
            <a:picLocks noChangeAspect="1"/>
          </p:cNvPicPr>
          <p:nvPr/>
        </p:nvPicPr>
        <p:blipFill>
          <a:blip r:embed="rId3"/>
          <a:stretch>
            <a:fillRect/>
          </a:stretch>
        </p:blipFill>
        <p:spPr>
          <a:xfrm>
            <a:off x="3217137" y="2229947"/>
            <a:ext cx="5757726" cy="3913259"/>
          </a:xfrm>
          <a:prstGeom prst="rect">
            <a:avLst/>
          </a:prstGeom>
        </p:spPr>
      </p:pic>
      <p:sp>
        <p:nvSpPr>
          <p:cNvPr id="6" name="TextBox 5">
            <a:extLst>
              <a:ext uri="{FF2B5EF4-FFF2-40B4-BE49-F238E27FC236}">
                <a16:creationId xmlns:a16="http://schemas.microsoft.com/office/drawing/2014/main" id="{9AEBEC9D-450B-C91B-35BC-A9DEE47B03AD}"/>
              </a:ext>
            </a:extLst>
          </p:cNvPr>
          <p:cNvSpPr txBox="1"/>
          <p:nvPr/>
        </p:nvSpPr>
        <p:spPr>
          <a:xfrm>
            <a:off x="6400800" y="2413000"/>
            <a:ext cx="711200" cy="609141"/>
          </a:xfrm>
          <a:prstGeom prst="rect">
            <a:avLst/>
          </a:prstGeom>
        </p:spPr>
        <p:txBody>
          <a:bodyPr lIns="0" tIns="0" rIns="0" bIns="0" rtlCol="0" anchor="t">
            <a:spAutoFit/>
          </a:bodyPr>
          <a:lstStyle/>
          <a:p>
            <a:pPr algn="ctr">
              <a:lnSpc>
                <a:spcPts val="5226"/>
              </a:lnSpc>
            </a:pPr>
            <a:r>
              <a:rPr lang="en-US" sz="3733" dirty="0">
                <a:solidFill>
                  <a:schemeClr val="tx1">
                    <a:lumMod val="65000"/>
                    <a:lumOff val="35000"/>
                  </a:schemeClr>
                </a:solidFill>
                <a:latin typeface="Code Pro"/>
              </a:rPr>
              <a:t>3</a:t>
            </a:r>
          </a:p>
        </p:txBody>
      </p:sp>
      <p:sp>
        <p:nvSpPr>
          <p:cNvPr id="7" name="TextBox 5">
            <a:extLst>
              <a:ext uri="{FF2B5EF4-FFF2-40B4-BE49-F238E27FC236}">
                <a16:creationId xmlns:a16="http://schemas.microsoft.com/office/drawing/2014/main" id="{F6A46701-6B89-DD5A-34BF-27E50C240F58}"/>
              </a:ext>
            </a:extLst>
          </p:cNvPr>
          <p:cNvSpPr txBox="1"/>
          <p:nvPr/>
        </p:nvSpPr>
        <p:spPr>
          <a:xfrm>
            <a:off x="8737600" y="3932231"/>
            <a:ext cx="711200" cy="609141"/>
          </a:xfrm>
          <a:prstGeom prst="rect">
            <a:avLst/>
          </a:prstGeom>
        </p:spPr>
        <p:txBody>
          <a:bodyPr lIns="0" tIns="0" rIns="0" bIns="0" rtlCol="0" anchor="t">
            <a:spAutoFit/>
          </a:bodyPr>
          <a:lstStyle/>
          <a:p>
            <a:pPr algn="ctr">
              <a:lnSpc>
                <a:spcPts val="5226"/>
              </a:lnSpc>
            </a:pPr>
            <a:r>
              <a:rPr lang="en-US" sz="3733" dirty="0">
                <a:solidFill>
                  <a:schemeClr val="tx1">
                    <a:lumMod val="65000"/>
                    <a:lumOff val="35000"/>
                  </a:schemeClr>
                </a:solidFill>
                <a:latin typeface="Code Pro"/>
              </a:rPr>
              <a:t>2</a:t>
            </a:r>
          </a:p>
        </p:txBody>
      </p:sp>
      <p:sp>
        <p:nvSpPr>
          <p:cNvPr id="8" name="TextBox 5">
            <a:extLst>
              <a:ext uri="{FF2B5EF4-FFF2-40B4-BE49-F238E27FC236}">
                <a16:creationId xmlns:a16="http://schemas.microsoft.com/office/drawing/2014/main" id="{2BD01B04-2B65-E73C-9877-65C49939691A}"/>
              </a:ext>
            </a:extLst>
          </p:cNvPr>
          <p:cNvSpPr txBox="1"/>
          <p:nvPr/>
        </p:nvSpPr>
        <p:spPr>
          <a:xfrm>
            <a:off x="6400800" y="5603172"/>
            <a:ext cx="711200" cy="609141"/>
          </a:xfrm>
          <a:prstGeom prst="rect">
            <a:avLst/>
          </a:prstGeom>
        </p:spPr>
        <p:txBody>
          <a:bodyPr lIns="0" tIns="0" rIns="0" bIns="0" rtlCol="0" anchor="t">
            <a:spAutoFit/>
          </a:bodyPr>
          <a:lstStyle/>
          <a:p>
            <a:pPr algn="ctr">
              <a:lnSpc>
                <a:spcPts val="5226"/>
              </a:lnSpc>
            </a:pPr>
            <a:r>
              <a:rPr lang="en-US" sz="3733" dirty="0">
                <a:solidFill>
                  <a:schemeClr val="tx1">
                    <a:lumMod val="65000"/>
                    <a:lumOff val="35000"/>
                  </a:schemeClr>
                </a:solidFill>
                <a:latin typeface="Code Pro"/>
              </a:rPr>
              <a:t>3</a:t>
            </a:r>
          </a:p>
        </p:txBody>
      </p:sp>
      <p:sp>
        <p:nvSpPr>
          <p:cNvPr id="9" name="TextBox 5">
            <a:extLst>
              <a:ext uri="{FF2B5EF4-FFF2-40B4-BE49-F238E27FC236}">
                <a16:creationId xmlns:a16="http://schemas.microsoft.com/office/drawing/2014/main" id="{88050BE8-184D-7FCC-68A8-7B6AEAEF5BF0}"/>
              </a:ext>
            </a:extLst>
          </p:cNvPr>
          <p:cNvSpPr txBox="1"/>
          <p:nvPr/>
        </p:nvSpPr>
        <p:spPr>
          <a:xfrm>
            <a:off x="2641600" y="3932231"/>
            <a:ext cx="711200" cy="609141"/>
          </a:xfrm>
          <a:prstGeom prst="rect">
            <a:avLst/>
          </a:prstGeom>
        </p:spPr>
        <p:txBody>
          <a:bodyPr lIns="0" tIns="0" rIns="0" bIns="0" rtlCol="0" anchor="t">
            <a:spAutoFit/>
          </a:bodyPr>
          <a:lstStyle/>
          <a:p>
            <a:pPr algn="ctr">
              <a:lnSpc>
                <a:spcPts val="5226"/>
              </a:lnSpc>
            </a:pPr>
            <a:r>
              <a:rPr lang="en-US" sz="3733" dirty="0">
                <a:solidFill>
                  <a:schemeClr val="tx1">
                    <a:lumMod val="65000"/>
                    <a:lumOff val="35000"/>
                  </a:schemeClr>
                </a:solidFill>
                <a:latin typeface="Code Pro"/>
              </a:rPr>
              <a:t>2</a:t>
            </a:r>
          </a:p>
        </p:txBody>
      </p:sp>
      <p:pic>
        <p:nvPicPr>
          <p:cNvPr id="10" name="Picture 9">
            <a:extLst>
              <a:ext uri="{FF2B5EF4-FFF2-40B4-BE49-F238E27FC236}">
                <a16:creationId xmlns:a16="http://schemas.microsoft.com/office/drawing/2014/main" id="{59EC7890-70F7-908C-21E9-E41CA1901049}"/>
              </a:ext>
            </a:extLst>
          </p:cNvPr>
          <p:cNvPicPr>
            <a:picLocks noChangeAspect="1"/>
          </p:cNvPicPr>
          <p:nvPr/>
        </p:nvPicPr>
        <p:blipFill>
          <a:blip r:embed="rId4"/>
          <a:stretch>
            <a:fillRect/>
          </a:stretch>
        </p:blipFill>
        <p:spPr>
          <a:xfrm>
            <a:off x="9499600" y="-30132"/>
            <a:ext cx="1953292" cy="2594096"/>
          </a:xfrm>
          <a:prstGeom prst="rect">
            <a:avLst/>
          </a:prstGeom>
        </p:spPr>
      </p:pic>
      <p:sp>
        <p:nvSpPr>
          <p:cNvPr id="11" name="TextBox 10">
            <a:extLst>
              <a:ext uri="{FF2B5EF4-FFF2-40B4-BE49-F238E27FC236}">
                <a16:creationId xmlns:a16="http://schemas.microsoft.com/office/drawing/2014/main" id="{2D618D18-9554-48B7-B23E-C577F168C12F}"/>
              </a:ext>
            </a:extLst>
          </p:cNvPr>
          <p:cNvSpPr txBox="1"/>
          <p:nvPr/>
        </p:nvSpPr>
        <p:spPr>
          <a:xfrm>
            <a:off x="676835" y="188576"/>
            <a:ext cx="9097480"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DIAGNÓSTICO LATINOAMÉRICA Y EL CARIBE </a:t>
            </a:r>
          </a:p>
        </p:txBody>
      </p:sp>
    </p:spTree>
    <p:extLst>
      <p:ext uri="{BB962C8B-B14F-4D97-AF65-F5344CB8AC3E}">
        <p14:creationId xmlns:p14="http://schemas.microsoft.com/office/powerpoint/2010/main" val="30026530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9717B1C-F0E0-734B-AE39-3778D5B3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extBox 31">
            <a:extLst>
              <a:ext uri="{FF2B5EF4-FFF2-40B4-BE49-F238E27FC236}">
                <a16:creationId xmlns:a16="http://schemas.microsoft.com/office/drawing/2014/main" id="{F4CD070A-0D9F-0CA8-0E7E-53C7556B4ED9}"/>
              </a:ext>
            </a:extLst>
          </p:cNvPr>
          <p:cNvSpPr txBox="1"/>
          <p:nvPr/>
        </p:nvSpPr>
        <p:spPr>
          <a:xfrm>
            <a:off x="2438400" y="1640604"/>
            <a:ext cx="6231965" cy="462563"/>
          </a:xfrm>
          <a:prstGeom prst="rect">
            <a:avLst/>
          </a:prstGeom>
        </p:spPr>
        <p:txBody>
          <a:bodyPr wrap="square" lIns="0" tIns="0" rIns="0" bIns="0" rtlCol="0" anchor="t">
            <a:spAutoFit/>
          </a:bodyPr>
          <a:lstStyle/>
          <a:p>
            <a:pPr>
              <a:lnSpc>
                <a:spcPts val="3920"/>
              </a:lnSpc>
            </a:pPr>
            <a:r>
              <a:rPr lang="es-AR" sz="2800" dirty="0">
                <a:latin typeface="Century Gothic" panose="020B0502020202020204" pitchFamily="34" charset="0"/>
              </a:rPr>
              <a:t>Comentarios generales</a:t>
            </a:r>
            <a:endParaRPr lang="es-AR" sz="2800" b="1" dirty="0">
              <a:latin typeface="Century Gothic" panose="020B0502020202020204" pitchFamily="34" charset="0"/>
            </a:endParaRPr>
          </a:p>
        </p:txBody>
      </p:sp>
      <p:sp>
        <p:nvSpPr>
          <p:cNvPr id="4" name="TextBox 31">
            <a:extLst>
              <a:ext uri="{FF2B5EF4-FFF2-40B4-BE49-F238E27FC236}">
                <a16:creationId xmlns:a16="http://schemas.microsoft.com/office/drawing/2014/main" id="{C943F786-2D0B-A71A-9BA9-49B1B023D602}"/>
              </a:ext>
            </a:extLst>
          </p:cNvPr>
          <p:cNvSpPr txBox="1"/>
          <p:nvPr/>
        </p:nvSpPr>
        <p:spPr>
          <a:xfrm>
            <a:off x="2438400" y="2177160"/>
            <a:ext cx="7556461" cy="3662541"/>
          </a:xfrm>
          <a:prstGeom prst="rect">
            <a:avLst/>
          </a:prstGeom>
        </p:spPr>
        <p:txBody>
          <a:bodyPr wrap="square" lIns="0" tIns="0" rIns="0" bIns="0" rtlCol="0" anchor="t">
            <a:spAutoFit/>
          </a:bodyPr>
          <a:lstStyle/>
          <a:p>
            <a:pPr marL="228611" indent="-228611" algn="just">
              <a:buClr>
                <a:srgbClr val="00C607"/>
              </a:buClr>
              <a:buFont typeface="Arial" panose="020B0604020202020204" pitchFamily="34" charset="0"/>
              <a:buChar char="•"/>
            </a:pPr>
            <a:r>
              <a:rPr lang="es-ES" sz="1400" dirty="0">
                <a:solidFill>
                  <a:schemeClr val="tx1">
                    <a:lumMod val="65000"/>
                    <a:lumOff val="35000"/>
                  </a:schemeClr>
                </a:solidFill>
                <a:latin typeface="Century Gothic" panose="020B0502020202020204" pitchFamily="34" charset="0"/>
              </a:rPr>
              <a:t>Un total de 25 de las 52 IMF se sitúan en el nivel denominado “Explorador”.</a:t>
            </a:r>
          </a:p>
          <a:p>
            <a:pPr marL="228611" indent="-228611" algn="just">
              <a:buClr>
                <a:srgbClr val="00C607"/>
              </a:buClr>
              <a:buFont typeface="Arial" panose="020B0604020202020204" pitchFamily="34" charset="0"/>
              <a:buChar char="•"/>
            </a:pPr>
            <a:endParaRPr lang="es-ES" sz="1400" dirty="0">
              <a:solidFill>
                <a:schemeClr val="tx1">
                  <a:lumMod val="65000"/>
                  <a:lumOff val="35000"/>
                </a:schemeClr>
              </a:solidFill>
              <a:latin typeface="Century Gothic" panose="020B0502020202020204" pitchFamily="34" charset="0"/>
            </a:endParaRPr>
          </a:p>
          <a:p>
            <a:pPr marL="228611" indent="-228611" algn="just">
              <a:buClr>
                <a:srgbClr val="00C607"/>
              </a:buClr>
              <a:buFont typeface="Arial" panose="020B0604020202020204" pitchFamily="34" charset="0"/>
              <a:buChar char="•"/>
            </a:pPr>
            <a:r>
              <a:rPr lang="es-ES" sz="1400" dirty="0">
                <a:solidFill>
                  <a:schemeClr val="tx1">
                    <a:lumMod val="65000"/>
                    <a:lumOff val="35000"/>
                  </a:schemeClr>
                </a:solidFill>
                <a:latin typeface="Century Gothic" panose="020B0502020202020204" pitchFamily="34" charset="0"/>
              </a:rPr>
              <a:t>40% de las IMF no cuentan con un responsable de transformación digital, aunque la mayor parte considera que la tecnología es clave para escalar el modelo y que existe una mayor demanda por parte de los clientes.</a:t>
            </a:r>
          </a:p>
          <a:p>
            <a:pPr algn="just">
              <a:buClr>
                <a:srgbClr val="00C607"/>
              </a:buClr>
            </a:pPr>
            <a:endParaRPr lang="es-ES" sz="1400" dirty="0">
              <a:solidFill>
                <a:schemeClr val="tx1">
                  <a:lumMod val="65000"/>
                  <a:lumOff val="35000"/>
                </a:schemeClr>
              </a:solidFill>
              <a:latin typeface="Century Gothic" panose="020B0502020202020204" pitchFamily="34" charset="0"/>
            </a:endParaRPr>
          </a:p>
          <a:p>
            <a:pPr marL="228611" indent="-228611" algn="just">
              <a:buClr>
                <a:srgbClr val="00C607"/>
              </a:buClr>
              <a:buFont typeface="Arial" panose="020B0604020202020204" pitchFamily="34" charset="0"/>
              <a:buChar char="•"/>
            </a:pPr>
            <a:r>
              <a:rPr lang="es-ES" sz="1400" dirty="0">
                <a:solidFill>
                  <a:schemeClr val="tx1">
                    <a:lumMod val="65000"/>
                    <a:lumOff val="35000"/>
                  </a:schemeClr>
                </a:solidFill>
                <a:latin typeface="Century Gothic" panose="020B0502020202020204" pitchFamily="34" charset="0"/>
              </a:rPr>
              <a:t>No parece que la regulación sea un obstáculo extremadamente relevante, aunque la respuesta varía en función de los países.</a:t>
            </a:r>
          </a:p>
          <a:p>
            <a:pPr algn="just">
              <a:buClr>
                <a:srgbClr val="00C607"/>
              </a:buClr>
            </a:pPr>
            <a:endParaRPr lang="es-ES" sz="1400" dirty="0">
              <a:solidFill>
                <a:schemeClr val="tx1">
                  <a:lumMod val="65000"/>
                  <a:lumOff val="35000"/>
                </a:schemeClr>
              </a:solidFill>
              <a:latin typeface="Century Gothic" panose="020B0502020202020204" pitchFamily="34" charset="0"/>
            </a:endParaRPr>
          </a:p>
          <a:p>
            <a:pPr marL="228611" indent="-228611" algn="just">
              <a:buClr>
                <a:srgbClr val="00C607"/>
              </a:buClr>
              <a:buFont typeface="Arial" panose="020B0604020202020204" pitchFamily="34" charset="0"/>
              <a:buChar char="•"/>
            </a:pPr>
            <a:r>
              <a:rPr lang="es-ES" sz="1400" dirty="0">
                <a:solidFill>
                  <a:schemeClr val="tx1">
                    <a:lumMod val="65000"/>
                    <a:lumOff val="35000"/>
                  </a:schemeClr>
                </a:solidFill>
                <a:latin typeface="Century Gothic" panose="020B0502020202020204" pitchFamily="34" charset="0"/>
              </a:rPr>
              <a:t>Para muchas IMF, el COVID-19 aceleró planes de transformación digital que ya estaban en marcha, priorizando en todo caso unos desarrollos frente a otros.</a:t>
            </a:r>
          </a:p>
          <a:p>
            <a:pPr algn="just">
              <a:buClr>
                <a:srgbClr val="00C607"/>
              </a:buClr>
            </a:pPr>
            <a:endParaRPr lang="es-ES" sz="1400" dirty="0">
              <a:solidFill>
                <a:schemeClr val="tx1">
                  <a:lumMod val="65000"/>
                  <a:lumOff val="35000"/>
                </a:schemeClr>
              </a:solidFill>
              <a:latin typeface="Century Gothic" panose="020B0502020202020204" pitchFamily="34" charset="0"/>
            </a:endParaRPr>
          </a:p>
          <a:p>
            <a:pPr marL="228611" indent="-228611" algn="just">
              <a:buClr>
                <a:srgbClr val="00C607"/>
              </a:buClr>
              <a:buFont typeface="Arial" panose="020B0604020202020204" pitchFamily="34" charset="0"/>
              <a:buChar char="•"/>
            </a:pPr>
            <a:r>
              <a:rPr lang="es-ES" sz="1400" dirty="0">
                <a:solidFill>
                  <a:schemeClr val="tx1">
                    <a:lumMod val="65000"/>
                    <a:lumOff val="35000"/>
                  </a:schemeClr>
                </a:solidFill>
                <a:latin typeface="Century Gothic" panose="020B0502020202020204" pitchFamily="34" charset="0"/>
              </a:rPr>
              <a:t>25% perciben una brecha de género en el uso de las herramientas digitales por parte de sus clientes, pero no entre sus empleados.</a:t>
            </a:r>
          </a:p>
          <a:p>
            <a:pPr algn="just">
              <a:buClr>
                <a:srgbClr val="00C607"/>
              </a:buClr>
            </a:pPr>
            <a:endParaRPr lang="es-ES" sz="1400" dirty="0">
              <a:solidFill>
                <a:schemeClr val="tx1">
                  <a:lumMod val="65000"/>
                  <a:lumOff val="35000"/>
                </a:schemeClr>
              </a:solidFill>
              <a:latin typeface="Century Gothic" panose="020B0502020202020204" pitchFamily="34" charset="0"/>
            </a:endParaRPr>
          </a:p>
          <a:p>
            <a:pPr marL="228611" indent="-228611" algn="just">
              <a:buClr>
                <a:srgbClr val="00C607"/>
              </a:buClr>
              <a:buFont typeface="Arial" panose="020B0604020202020204" pitchFamily="34" charset="0"/>
              <a:buChar char="•"/>
            </a:pPr>
            <a:r>
              <a:rPr lang="es-ES" sz="1400" dirty="0">
                <a:solidFill>
                  <a:schemeClr val="tx1">
                    <a:lumMod val="65000"/>
                    <a:lumOff val="35000"/>
                  </a:schemeClr>
                </a:solidFill>
                <a:latin typeface="Century Gothic" panose="020B0502020202020204" pitchFamily="34" charset="0"/>
              </a:rPr>
              <a:t>Tan sólo un 27% de las IMF encuestadas cuentan con productos o servicios específicos para la mujer en un formato digital.</a:t>
            </a:r>
          </a:p>
        </p:txBody>
      </p:sp>
      <p:cxnSp>
        <p:nvCxnSpPr>
          <p:cNvPr id="5" name="Straight Connector 4">
            <a:extLst>
              <a:ext uri="{FF2B5EF4-FFF2-40B4-BE49-F238E27FC236}">
                <a16:creationId xmlns:a16="http://schemas.microsoft.com/office/drawing/2014/main" id="{8B6129DC-4F26-2F36-1622-85A387C3B804}"/>
              </a:ext>
            </a:extLst>
          </p:cNvPr>
          <p:cNvCxnSpPr>
            <a:cxnSpLocks/>
          </p:cNvCxnSpPr>
          <p:nvPr/>
        </p:nvCxnSpPr>
        <p:spPr>
          <a:xfrm>
            <a:off x="2438399" y="2309316"/>
            <a:ext cx="0" cy="3699598"/>
          </a:xfrm>
          <a:prstGeom prst="line">
            <a:avLst/>
          </a:prstGeom>
          <a:ln w="19050" cmpd="sng">
            <a:solidFill>
              <a:srgbClr val="26A9E1"/>
            </a:solidFill>
          </a:ln>
          <a:effectLst/>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075E659F-63F7-98FD-18C9-2D653734FCAC}"/>
              </a:ext>
            </a:extLst>
          </p:cNvPr>
          <p:cNvSpPr/>
          <p:nvPr/>
        </p:nvSpPr>
        <p:spPr>
          <a:xfrm>
            <a:off x="2343983" y="2228922"/>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7" name="Oval 6">
            <a:extLst>
              <a:ext uri="{FF2B5EF4-FFF2-40B4-BE49-F238E27FC236}">
                <a16:creationId xmlns:a16="http://schemas.microsoft.com/office/drawing/2014/main" id="{0EA47E4E-CF75-4B8B-27FD-21F0A049F4ED}"/>
              </a:ext>
            </a:extLst>
          </p:cNvPr>
          <p:cNvSpPr/>
          <p:nvPr/>
        </p:nvSpPr>
        <p:spPr>
          <a:xfrm>
            <a:off x="2341023" y="2629340"/>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8" name="Oval 7">
            <a:extLst>
              <a:ext uri="{FF2B5EF4-FFF2-40B4-BE49-F238E27FC236}">
                <a16:creationId xmlns:a16="http://schemas.microsoft.com/office/drawing/2014/main" id="{CF868253-010D-F1C8-FF64-0495C9762F71}"/>
              </a:ext>
            </a:extLst>
          </p:cNvPr>
          <p:cNvSpPr/>
          <p:nvPr/>
        </p:nvSpPr>
        <p:spPr>
          <a:xfrm>
            <a:off x="2348912" y="3479523"/>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9" name="Oval 8">
            <a:extLst>
              <a:ext uri="{FF2B5EF4-FFF2-40B4-BE49-F238E27FC236}">
                <a16:creationId xmlns:a16="http://schemas.microsoft.com/office/drawing/2014/main" id="{8557F067-96BD-1EAB-0C61-E6976E4F7B6A}"/>
              </a:ext>
            </a:extLst>
          </p:cNvPr>
          <p:cNvSpPr/>
          <p:nvPr/>
        </p:nvSpPr>
        <p:spPr>
          <a:xfrm>
            <a:off x="2348912" y="4125145"/>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10" name="Oval 9">
            <a:extLst>
              <a:ext uri="{FF2B5EF4-FFF2-40B4-BE49-F238E27FC236}">
                <a16:creationId xmlns:a16="http://schemas.microsoft.com/office/drawing/2014/main" id="{D20BD459-C7EE-A535-A254-9A396895A4A3}"/>
              </a:ext>
            </a:extLst>
          </p:cNvPr>
          <p:cNvSpPr/>
          <p:nvPr/>
        </p:nvSpPr>
        <p:spPr>
          <a:xfrm>
            <a:off x="2341023" y="5398713"/>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sp>
        <p:nvSpPr>
          <p:cNvPr id="11" name="Oval 10">
            <a:extLst>
              <a:ext uri="{FF2B5EF4-FFF2-40B4-BE49-F238E27FC236}">
                <a16:creationId xmlns:a16="http://schemas.microsoft.com/office/drawing/2014/main" id="{9EBA4FB2-4578-A92E-0735-5BCCD398C7C0}"/>
              </a:ext>
            </a:extLst>
          </p:cNvPr>
          <p:cNvSpPr/>
          <p:nvPr/>
        </p:nvSpPr>
        <p:spPr>
          <a:xfrm>
            <a:off x="2349190" y="4756147"/>
            <a:ext cx="188833" cy="188833"/>
          </a:xfrm>
          <a:prstGeom prst="ellipse">
            <a:avLst/>
          </a:prstGeom>
          <a:solidFill>
            <a:srgbClr val="26A9E1"/>
          </a:solidFill>
          <a:ln>
            <a:solidFill>
              <a:srgbClr val="26A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BO">
              <a:solidFill>
                <a:prstClr val="white"/>
              </a:solidFill>
              <a:latin typeface="Nexa Book"/>
            </a:endParaRPr>
          </a:p>
        </p:txBody>
      </p:sp>
      <p:pic>
        <p:nvPicPr>
          <p:cNvPr id="12" name="Picture 11">
            <a:extLst>
              <a:ext uri="{FF2B5EF4-FFF2-40B4-BE49-F238E27FC236}">
                <a16:creationId xmlns:a16="http://schemas.microsoft.com/office/drawing/2014/main" id="{CB02178D-5061-2EFD-9A59-9227E8DDB0DD}"/>
              </a:ext>
            </a:extLst>
          </p:cNvPr>
          <p:cNvPicPr>
            <a:picLocks noChangeAspect="1"/>
          </p:cNvPicPr>
          <p:nvPr/>
        </p:nvPicPr>
        <p:blipFill>
          <a:blip r:embed="rId3"/>
          <a:stretch>
            <a:fillRect/>
          </a:stretch>
        </p:blipFill>
        <p:spPr>
          <a:xfrm>
            <a:off x="9499600" y="-30132"/>
            <a:ext cx="1953292" cy="2594096"/>
          </a:xfrm>
          <a:prstGeom prst="rect">
            <a:avLst/>
          </a:prstGeom>
        </p:spPr>
      </p:pic>
      <p:sp>
        <p:nvSpPr>
          <p:cNvPr id="13" name="TextBox 10">
            <a:extLst>
              <a:ext uri="{FF2B5EF4-FFF2-40B4-BE49-F238E27FC236}">
                <a16:creationId xmlns:a16="http://schemas.microsoft.com/office/drawing/2014/main" id="{C3C3830B-6C64-B80F-FA36-2BC0D4DD52C8}"/>
              </a:ext>
            </a:extLst>
          </p:cNvPr>
          <p:cNvSpPr txBox="1"/>
          <p:nvPr/>
        </p:nvSpPr>
        <p:spPr>
          <a:xfrm>
            <a:off x="676835" y="188576"/>
            <a:ext cx="9097480" cy="656718"/>
          </a:xfrm>
          <a:prstGeom prst="rect">
            <a:avLst/>
          </a:prstGeom>
        </p:spPr>
        <p:txBody>
          <a:bodyPr wrap="square" lIns="0" tIns="0" rIns="0" bIns="0" rtlCol="0" anchor="t">
            <a:spAutoFit/>
          </a:bodyPr>
          <a:lstStyle/>
          <a:p>
            <a:pPr>
              <a:lnSpc>
                <a:spcPts val="5973"/>
              </a:lnSpc>
            </a:pPr>
            <a:r>
              <a:rPr lang="en-US" sz="2800" dirty="0">
                <a:latin typeface="Century Gothic" panose="020B0502020202020204" pitchFamily="34" charset="0"/>
              </a:rPr>
              <a:t>DIAGNÓSTICO LATINOAMÉRICA Y EL CARIBE </a:t>
            </a:r>
          </a:p>
        </p:txBody>
      </p:sp>
    </p:spTree>
    <p:extLst>
      <p:ext uri="{BB962C8B-B14F-4D97-AF65-F5344CB8AC3E}">
        <p14:creationId xmlns:p14="http://schemas.microsoft.com/office/powerpoint/2010/main" val="717385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E338B53-88ED-1923-299E-02FE7F4A1C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pic>
        <p:nvPicPr>
          <p:cNvPr id="11" name="Picture 10">
            <a:extLst>
              <a:ext uri="{FF2B5EF4-FFF2-40B4-BE49-F238E27FC236}">
                <a16:creationId xmlns:a16="http://schemas.microsoft.com/office/drawing/2014/main" id="{20E4E480-482E-0798-01C2-0ACFA6B6916A}"/>
              </a:ext>
            </a:extLst>
          </p:cNvPr>
          <p:cNvPicPr>
            <a:picLocks noChangeAspect="1"/>
          </p:cNvPicPr>
          <p:nvPr/>
        </p:nvPicPr>
        <p:blipFill>
          <a:blip r:embed="rId3"/>
          <a:stretch>
            <a:fillRect/>
          </a:stretch>
        </p:blipFill>
        <p:spPr>
          <a:xfrm>
            <a:off x="9499600" y="-30132"/>
            <a:ext cx="1953292" cy="2594096"/>
          </a:xfrm>
          <a:prstGeom prst="rect">
            <a:avLst/>
          </a:prstGeom>
        </p:spPr>
      </p:pic>
      <p:sp>
        <p:nvSpPr>
          <p:cNvPr id="12" name="TextBox 10">
            <a:extLst>
              <a:ext uri="{FF2B5EF4-FFF2-40B4-BE49-F238E27FC236}">
                <a16:creationId xmlns:a16="http://schemas.microsoft.com/office/drawing/2014/main" id="{70BCAD61-7BA7-F00F-8623-802A3566B973}"/>
              </a:ext>
            </a:extLst>
          </p:cNvPr>
          <p:cNvSpPr txBox="1"/>
          <p:nvPr/>
        </p:nvSpPr>
        <p:spPr>
          <a:xfrm>
            <a:off x="676835" y="228600"/>
            <a:ext cx="8822765" cy="645369"/>
          </a:xfrm>
          <a:prstGeom prst="rect">
            <a:avLst/>
          </a:prstGeom>
        </p:spPr>
        <p:txBody>
          <a:bodyPr wrap="square" lIns="0" tIns="0" rIns="0" bIns="0" rtlCol="0" anchor="t">
            <a:spAutoFit/>
          </a:bodyPr>
          <a:lstStyle/>
          <a:p>
            <a:pPr>
              <a:lnSpc>
                <a:spcPts val="5973"/>
              </a:lnSpc>
            </a:pPr>
            <a:r>
              <a:rPr lang="en-US" sz="2400" dirty="0">
                <a:latin typeface="Century Gothic" panose="020B0502020202020204" pitchFamily="34" charset="0"/>
              </a:rPr>
              <a:t>EJEMPLOS DE PROYECTOS DE DIGITALIZACIÓN POR NIVEL</a:t>
            </a:r>
          </a:p>
        </p:txBody>
      </p:sp>
      <p:sp>
        <p:nvSpPr>
          <p:cNvPr id="13" name="TextBox 31">
            <a:extLst>
              <a:ext uri="{FF2B5EF4-FFF2-40B4-BE49-F238E27FC236}">
                <a16:creationId xmlns:a16="http://schemas.microsoft.com/office/drawing/2014/main" id="{DAA342F7-BD70-4913-D64F-65C5F1432E9A}"/>
              </a:ext>
            </a:extLst>
          </p:cNvPr>
          <p:cNvSpPr txBox="1"/>
          <p:nvPr/>
        </p:nvSpPr>
        <p:spPr>
          <a:xfrm>
            <a:off x="2048443" y="1702560"/>
            <a:ext cx="8093329" cy="1477328"/>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Establecer una ruta de transformación digital con los siguientes objetivos: </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Estrategia para adquirir nuevos clientes y mejorar eficiencia, adecuando la cultura interna. </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Mejorar la experiencia del cliente entender los diferentes puntos de contacto. </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Propiciar una mejora continua de los procedimientos, procesos y políticas.</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Profundizar el aprovechamiento de los datos para la toma de decisiones.</a:t>
            </a:r>
          </a:p>
        </p:txBody>
      </p:sp>
      <p:sp>
        <p:nvSpPr>
          <p:cNvPr id="14" name="TextBox 31">
            <a:extLst>
              <a:ext uri="{FF2B5EF4-FFF2-40B4-BE49-F238E27FC236}">
                <a16:creationId xmlns:a16="http://schemas.microsoft.com/office/drawing/2014/main" id="{66C1E4BA-6D6D-9DA6-DEBF-BBA92D86E935}"/>
              </a:ext>
            </a:extLst>
          </p:cNvPr>
          <p:cNvSpPr txBox="1"/>
          <p:nvPr/>
        </p:nvSpPr>
        <p:spPr>
          <a:xfrm>
            <a:off x="2048443" y="3590737"/>
            <a:ext cx="8093329" cy="1969770"/>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 Plataforma Móvil para trabajo de campo de la fuerza comercial y plataforma Web para trabajo complementario. Las mismas se realizarán en seis fases: </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Aplicación Móvil</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Plataforma Web</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Módulo Solicitud y evaluación Móvil</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Expediente Virtual</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Gestión de Expediente Virtual</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Gestión de aprobaciones Móvil</a:t>
            </a:r>
          </a:p>
        </p:txBody>
      </p:sp>
      <p:grpSp>
        <p:nvGrpSpPr>
          <p:cNvPr id="2" name="Group 1">
            <a:extLst>
              <a:ext uri="{FF2B5EF4-FFF2-40B4-BE49-F238E27FC236}">
                <a16:creationId xmlns:a16="http://schemas.microsoft.com/office/drawing/2014/main" id="{E2BDEB6D-0F28-7D1F-5328-6D69AAB56C18}"/>
              </a:ext>
            </a:extLst>
          </p:cNvPr>
          <p:cNvGrpSpPr/>
          <p:nvPr/>
        </p:nvGrpSpPr>
        <p:grpSpPr>
          <a:xfrm>
            <a:off x="2048444" y="1396062"/>
            <a:ext cx="8095111" cy="304800"/>
            <a:chOff x="2437641" y="2413000"/>
            <a:chExt cx="3455159" cy="304800"/>
          </a:xfrm>
        </p:grpSpPr>
        <p:sp>
          <p:nvSpPr>
            <p:cNvPr id="15" name="Rectangle 14">
              <a:extLst>
                <a:ext uri="{FF2B5EF4-FFF2-40B4-BE49-F238E27FC236}">
                  <a16:creationId xmlns:a16="http://schemas.microsoft.com/office/drawing/2014/main" id="{3DE30942-1D2D-D535-1AD3-C0A0209B8AD8}"/>
                </a:ext>
              </a:extLst>
            </p:cNvPr>
            <p:cNvSpPr/>
            <p:nvPr/>
          </p:nvSpPr>
          <p:spPr>
            <a:xfrm>
              <a:off x="2438401" y="2413000"/>
              <a:ext cx="3454399" cy="304800"/>
            </a:xfrm>
            <a:prstGeom prst="rect">
              <a:avLst/>
            </a:prstGeom>
            <a:solidFill>
              <a:srgbClr val="FF3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19" name="TextBox 31">
              <a:extLst>
                <a:ext uri="{FF2B5EF4-FFF2-40B4-BE49-F238E27FC236}">
                  <a16:creationId xmlns:a16="http://schemas.microsoft.com/office/drawing/2014/main" id="{5D5CA04C-5253-AF86-D3F5-9782A36FECAA}"/>
                </a:ext>
              </a:extLst>
            </p:cNvPr>
            <p:cNvSpPr txBox="1"/>
            <p:nvPr/>
          </p:nvSpPr>
          <p:spPr>
            <a:xfrm>
              <a:off x="2437641" y="2442290"/>
              <a:ext cx="3454400" cy="246221"/>
            </a:xfrm>
            <a:prstGeom prst="rect">
              <a:avLst/>
            </a:prstGeom>
          </p:spPr>
          <p:txBody>
            <a:bodyPr wrap="square" lIns="0" tIns="0" rIns="0" bIns="0" rtlCol="0" anchor="t">
              <a:spAutoFit/>
            </a:bodyPr>
            <a:lstStyle/>
            <a:p>
              <a:pPr algn="ctr">
                <a:buClr>
                  <a:srgbClr val="00C607"/>
                </a:buClr>
              </a:pPr>
              <a:r>
                <a:rPr lang="es-ES" sz="1600" dirty="0">
                  <a:latin typeface="Century Gothic" panose="020B0502020202020204" pitchFamily="34" charset="0"/>
                </a:rPr>
                <a:t>Principiante</a:t>
              </a:r>
            </a:p>
          </p:txBody>
        </p:sp>
      </p:grpSp>
      <p:grpSp>
        <p:nvGrpSpPr>
          <p:cNvPr id="21" name="Group 20">
            <a:extLst>
              <a:ext uri="{FF2B5EF4-FFF2-40B4-BE49-F238E27FC236}">
                <a16:creationId xmlns:a16="http://schemas.microsoft.com/office/drawing/2014/main" id="{80537C9F-592A-5C3D-EAE7-4760BAE628EF}"/>
              </a:ext>
            </a:extLst>
          </p:cNvPr>
          <p:cNvGrpSpPr/>
          <p:nvPr/>
        </p:nvGrpSpPr>
        <p:grpSpPr>
          <a:xfrm>
            <a:off x="2048443" y="3285112"/>
            <a:ext cx="8093330" cy="304800"/>
            <a:chOff x="6197600" y="2413000"/>
            <a:chExt cx="3454400" cy="304800"/>
          </a:xfrm>
        </p:grpSpPr>
        <p:sp>
          <p:nvSpPr>
            <p:cNvPr id="16" name="Rectangle 15">
              <a:extLst>
                <a:ext uri="{FF2B5EF4-FFF2-40B4-BE49-F238E27FC236}">
                  <a16:creationId xmlns:a16="http://schemas.microsoft.com/office/drawing/2014/main" id="{CF8BDFD6-5519-1933-C6CD-CF587F6FB113}"/>
                </a:ext>
              </a:extLst>
            </p:cNvPr>
            <p:cNvSpPr/>
            <p:nvPr/>
          </p:nvSpPr>
          <p:spPr>
            <a:xfrm>
              <a:off x="6197600" y="2413000"/>
              <a:ext cx="3454400" cy="304800"/>
            </a:xfrm>
            <a:prstGeom prst="rect">
              <a:avLst/>
            </a:prstGeom>
            <a:solidFill>
              <a:srgbClr val="FCD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20" name="TextBox 31">
              <a:extLst>
                <a:ext uri="{FF2B5EF4-FFF2-40B4-BE49-F238E27FC236}">
                  <a16:creationId xmlns:a16="http://schemas.microsoft.com/office/drawing/2014/main" id="{0D24A8E4-D568-C0E7-4571-B3FE6455E271}"/>
                </a:ext>
              </a:extLst>
            </p:cNvPr>
            <p:cNvSpPr txBox="1"/>
            <p:nvPr/>
          </p:nvSpPr>
          <p:spPr>
            <a:xfrm>
              <a:off x="6197600" y="2454470"/>
              <a:ext cx="3454400" cy="246221"/>
            </a:xfrm>
            <a:prstGeom prst="rect">
              <a:avLst/>
            </a:prstGeom>
          </p:spPr>
          <p:txBody>
            <a:bodyPr wrap="square" lIns="0" tIns="0" rIns="0" bIns="0" rtlCol="0" anchor="t">
              <a:spAutoFit/>
            </a:bodyPr>
            <a:lstStyle/>
            <a:p>
              <a:pPr algn="ctr">
                <a:buClr>
                  <a:srgbClr val="00C607"/>
                </a:buClr>
              </a:pPr>
              <a:r>
                <a:rPr lang="es-ES" sz="1600" dirty="0">
                  <a:latin typeface="Century Gothic" panose="020B0502020202020204" pitchFamily="34" charset="0"/>
                </a:rPr>
                <a:t>Explorador</a:t>
              </a:r>
            </a:p>
          </p:txBody>
        </p:sp>
      </p:grpSp>
    </p:spTree>
    <p:extLst>
      <p:ext uri="{BB962C8B-B14F-4D97-AF65-F5344CB8AC3E}">
        <p14:creationId xmlns:p14="http://schemas.microsoft.com/office/powerpoint/2010/main" val="39598763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420DFE7-BBC1-FB31-8E1D-45A2631F3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pic>
        <p:nvPicPr>
          <p:cNvPr id="11" name="Picture 10">
            <a:extLst>
              <a:ext uri="{FF2B5EF4-FFF2-40B4-BE49-F238E27FC236}">
                <a16:creationId xmlns:a16="http://schemas.microsoft.com/office/drawing/2014/main" id="{20E4E480-482E-0798-01C2-0ACFA6B6916A}"/>
              </a:ext>
            </a:extLst>
          </p:cNvPr>
          <p:cNvPicPr>
            <a:picLocks noChangeAspect="1"/>
          </p:cNvPicPr>
          <p:nvPr/>
        </p:nvPicPr>
        <p:blipFill>
          <a:blip r:embed="rId3"/>
          <a:stretch>
            <a:fillRect/>
          </a:stretch>
        </p:blipFill>
        <p:spPr>
          <a:xfrm>
            <a:off x="9499600" y="-30132"/>
            <a:ext cx="1953292" cy="2594096"/>
          </a:xfrm>
          <a:prstGeom prst="rect">
            <a:avLst/>
          </a:prstGeom>
        </p:spPr>
      </p:pic>
      <p:sp>
        <p:nvSpPr>
          <p:cNvPr id="12" name="TextBox 10">
            <a:extLst>
              <a:ext uri="{FF2B5EF4-FFF2-40B4-BE49-F238E27FC236}">
                <a16:creationId xmlns:a16="http://schemas.microsoft.com/office/drawing/2014/main" id="{70BCAD61-7BA7-F00F-8623-802A3566B973}"/>
              </a:ext>
            </a:extLst>
          </p:cNvPr>
          <p:cNvSpPr txBox="1"/>
          <p:nvPr/>
        </p:nvSpPr>
        <p:spPr>
          <a:xfrm>
            <a:off x="676835" y="228600"/>
            <a:ext cx="8822765" cy="645369"/>
          </a:xfrm>
          <a:prstGeom prst="rect">
            <a:avLst/>
          </a:prstGeom>
        </p:spPr>
        <p:txBody>
          <a:bodyPr wrap="square" lIns="0" tIns="0" rIns="0" bIns="0" rtlCol="0" anchor="t">
            <a:spAutoFit/>
          </a:bodyPr>
          <a:lstStyle/>
          <a:p>
            <a:pPr>
              <a:lnSpc>
                <a:spcPts val="5973"/>
              </a:lnSpc>
            </a:pPr>
            <a:r>
              <a:rPr lang="en-US" sz="2400" dirty="0">
                <a:latin typeface="Century Gothic" panose="020B0502020202020204" pitchFamily="34" charset="0"/>
              </a:rPr>
              <a:t>EJEMPLOS DE PROYECTOS DE DIGITALIZACIÓN POR NIVEL</a:t>
            </a:r>
          </a:p>
        </p:txBody>
      </p:sp>
      <p:sp>
        <p:nvSpPr>
          <p:cNvPr id="13" name="TextBox 31">
            <a:extLst>
              <a:ext uri="{FF2B5EF4-FFF2-40B4-BE49-F238E27FC236}">
                <a16:creationId xmlns:a16="http://schemas.microsoft.com/office/drawing/2014/main" id="{DAA342F7-BD70-4913-D64F-65C5F1432E9A}"/>
              </a:ext>
            </a:extLst>
          </p:cNvPr>
          <p:cNvSpPr txBox="1"/>
          <p:nvPr/>
        </p:nvSpPr>
        <p:spPr>
          <a:xfrm>
            <a:off x="2048443" y="1702560"/>
            <a:ext cx="8093329" cy="1477328"/>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Tras una App de Onboarding Digital, la segunda etapa se centra en:</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Incorporar nuevos productos a la herramienta digital (créditos de salud, créditos para educación y capital de inversión para su negocio).</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Contratar agencia de Growth Hacking para nuevos segmentos de clientes.</a:t>
            </a:r>
          </a:p>
          <a:p>
            <a:pPr marL="342900" indent="-342900" algn="just">
              <a:buClr>
                <a:srgbClr val="26A9E1"/>
              </a:buClr>
              <a:buFont typeface="+mj-lt"/>
              <a:buAutoNum type="arabicPeriod"/>
            </a:pPr>
            <a:r>
              <a:rPr lang="es-ES" sz="1600" dirty="0">
                <a:solidFill>
                  <a:schemeClr val="tx1">
                    <a:lumMod val="65000"/>
                    <a:lumOff val="35000"/>
                  </a:schemeClr>
                </a:solidFill>
                <a:latin typeface="Century Gothic" panose="020B0502020202020204" pitchFamily="34" charset="0"/>
              </a:rPr>
              <a:t>Programación de la robotización de la consulta a buros y la integración al aplicativo Onboarding Digital.</a:t>
            </a:r>
          </a:p>
        </p:txBody>
      </p:sp>
      <p:sp>
        <p:nvSpPr>
          <p:cNvPr id="14" name="TextBox 31">
            <a:extLst>
              <a:ext uri="{FF2B5EF4-FFF2-40B4-BE49-F238E27FC236}">
                <a16:creationId xmlns:a16="http://schemas.microsoft.com/office/drawing/2014/main" id="{66C1E4BA-6D6D-9DA6-DEBF-BBA92D86E935}"/>
              </a:ext>
            </a:extLst>
          </p:cNvPr>
          <p:cNvSpPr txBox="1"/>
          <p:nvPr/>
        </p:nvSpPr>
        <p:spPr>
          <a:xfrm>
            <a:off x="2048443" y="3590737"/>
            <a:ext cx="8093329" cy="1231106"/>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 Ubicación, extracción y almacenamiento de datos de clientes de fuentes internas y externas para la generación de información. El objetivo principal del proyecto es construir información sobre los clientes para la toma de decisiones en la gestión de Experiencia del Cliente, Mercadeo, Transformación, Innovación, entre otros, y definir procesos para su utilización.</a:t>
            </a:r>
          </a:p>
        </p:txBody>
      </p:sp>
      <p:grpSp>
        <p:nvGrpSpPr>
          <p:cNvPr id="2" name="Group 1">
            <a:extLst>
              <a:ext uri="{FF2B5EF4-FFF2-40B4-BE49-F238E27FC236}">
                <a16:creationId xmlns:a16="http://schemas.microsoft.com/office/drawing/2014/main" id="{E2BDEB6D-0F28-7D1F-5328-6D69AAB56C18}"/>
              </a:ext>
            </a:extLst>
          </p:cNvPr>
          <p:cNvGrpSpPr/>
          <p:nvPr/>
        </p:nvGrpSpPr>
        <p:grpSpPr>
          <a:xfrm>
            <a:off x="2048444" y="1396062"/>
            <a:ext cx="8095111" cy="304800"/>
            <a:chOff x="2437641" y="2413000"/>
            <a:chExt cx="3455159" cy="304800"/>
          </a:xfrm>
        </p:grpSpPr>
        <p:sp>
          <p:nvSpPr>
            <p:cNvPr id="15" name="Rectangle 14">
              <a:extLst>
                <a:ext uri="{FF2B5EF4-FFF2-40B4-BE49-F238E27FC236}">
                  <a16:creationId xmlns:a16="http://schemas.microsoft.com/office/drawing/2014/main" id="{3DE30942-1D2D-D535-1AD3-C0A0209B8AD8}"/>
                </a:ext>
              </a:extLst>
            </p:cNvPr>
            <p:cNvSpPr/>
            <p:nvPr/>
          </p:nvSpPr>
          <p:spPr>
            <a:xfrm>
              <a:off x="2438401" y="2413000"/>
              <a:ext cx="3454399" cy="304800"/>
            </a:xfrm>
            <a:prstGeom prst="rect">
              <a:avLst/>
            </a:prstGeom>
            <a:solidFill>
              <a:srgbClr val="3FE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19" name="TextBox 31">
              <a:extLst>
                <a:ext uri="{FF2B5EF4-FFF2-40B4-BE49-F238E27FC236}">
                  <a16:creationId xmlns:a16="http://schemas.microsoft.com/office/drawing/2014/main" id="{5D5CA04C-5253-AF86-D3F5-9782A36FECAA}"/>
                </a:ext>
              </a:extLst>
            </p:cNvPr>
            <p:cNvSpPr txBox="1"/>
            <p:nvPr/>
          </p:nvSpPr>
          <p:spPr>
            <a:xfrm>
              <a:off x="2437641" y="2442290"/>
              <a:ext cx="3454400" cy="246221"/>
            </a:xfrm>
            <a:prstGeom prst="rect">
              <a:avLst/>
            </a:prstGeom>
          </p:spPr>
          <p:txBody>
            <a:bodyPr wrap="square" lIns="0" tIns="0" rIns="0" bIns="0" rtlCol="0" anchor="t">
              <a:spAutoFit/>
            </a:bodyPr>
            <a:lstStyle/>
            <a:p>
              <a:pPr algn="ctr">
                <a:buClr>
                  <a:srgbClr val="00C607"/>
                </a:buClr>
              </a:pPr>
              <a:r>
                <a:rPr lang="es-ES" sz="1600" dirty="0">
                  <a:latin typeface="Century Gothic" panose="020B0502020202020204" pitchFamily="34" charset="0"/>
                </a:rPr>
                <a:t>Experto</a:t>
              </a:r>
            </a:p>
          </p:txBody>
        </p:sp>
      </p:grpSp>
      <p:grpSp>
        <p:nvGrpSpPr>
          <p:cNvPr id="21" name="Group 20">
            <a:extLst>
              <a:ext uri="{FF2B5EF4-FFF2-40B4-BE49-F238E27FC236}">
                <a16:creationId xmlns:a16="http://schemas.microsoft.com/office/drawing/2014/main" id="{80537C9F-592A-5C3D-EAE7-4760BAE628EF}"/>
              </a:ext>
            </a:extLst>
          </p:cNvPr>
          <p:cNvGrpSpPr/>
          <p:nvPr/>
        </p:nvGrpSpPr>
        <p:grpSpPr>
          <a:xfrm>
            <a:off x="2048443" y="3285112"/>
            <a:ext cx="8093330" cy="304800"/>
            <a:chOff x="6197600" y="2413000"/>
            <a:chExt cx="3454400" cy="304800"/>
          </a:xfrm>
        </p:grpSpPr>
        <p:sp>
          <p:nvSpPr>
            <p:cNvPr id="16" name="Rectangle 15">
              <a:extLst>
                <a:ext uri="{FF2B5EF4-FFF2-40B4-BE49-F238E27FC236}">
                  <a16:creationId xmlns:a16="http://schemas.microsoft.com/office/drawing/2014/main" id="{CF8BDFD6-5519-1933-C6CD-CF587F6FB113}"/>
                </a:ext>
              </a:extLst>
            </p:cNvPr>
            <p:cNvSpPr/>
            <p:nvPr/>
          </p:nvSpPr>
          <p:spPr>
            <a:xfrm>
              <a:off x="6197600" y="2413000"/>
              <a:ext cx="3454400" cy="304800"/>
            </a:xfrm>
            <a:prstGeom prst="rect">
              <a:avLst/>
            </a:prstGeom>
            <a:solidFill>
              <a:srgbClr val="08D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O" sz="1200">
                <a:latin typeface="Century Gothic" panose="020B0502020202020204" pitchFamily="34" charset="0"/>
              </a:endParaRPr>
            </a:p>
          </p:txBody>
        </p:sp>
        <p:sp>
          <p:nvSpPr>
            <p:cNvPr id="20" name="TextBox 31">
              <a:extLst>
                <a:ext uri="{FF2B5EF4-FFF2-40B4-BE49-F238E27FC236}">
                  <a16:creationId xmlns:a16="http://schemas.microsoft.com/office/drawing/2014/main" id="{0D24A8E4-D568-C0E7-4571-B3FE6455E271}"/>
                </a:ext>
              </a:extLst>
            </p:cNvPr>
            <p:cNvSpPr txBox="1"/>
            <p:nvPr/>
          </p:nvSpPr>
          <p:spPr>
            <a:xfrm>
              <a:off x="6197600" y="2454470"/>
              <a:ext cx="3454400" cy="246221"/>
            </a:xfrm>
            <a:prstGeom prst="rect">
              <a:avLst/>
            </a:prstGeom>
          </p:spPr>
          <p:txBody>
            <a:bodyPr wrap="square" lIns="0" tIns="0" rIns="0" bIns="0" rtlCol="0" anchor="t">
              <a:spAutoFit/>
            </a:bodyPr>
            <a:lstStyle/>
            <a:p>
              <a:pPr algn="ctr">
                <a:buClr>
                  <a:srgbClr val="00C607"/>
                </a:buClr>
              </a:pPr>
              <a:r>
                <a:rPr lang="es-ES" sz="1600" dirty="0">
                  <a:latin typeface="Century Gothic" panose="020B0502020202020204" pitchFamily="34" charset="0"/>
                </a:rPr>
                <a:t>Nativo digital</a:t>
              </a:r>
            </a:p>
          </p:txBody>
        </p:sp>
      </p:grpSp>
    </p:spTree>
    <p:extLst>
      <p:ext uri="{BB962C8B-B14F-4D97-AF65-F5344CB8AC3E}">
        <p14:creationId xmlns:p14="http://schemas.microsoft.com/office/powerpoint/2010/main" val="6784704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7F325DBF-244C-067E-1F07-FD5320DF0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pic>
        <p:nvPicPr>
          <p:cNvPr id="3" name="Picture 2">
            <a:extLst>
              <a:ext uri="{FF2B5EF4-FFF2-40B4-BE49-F238E27FC236}">
                <a16:creationId xmlns:a16="http://schemas.microsoft.com/office/drawing/2014/main" id="{FA7721D2-832B-12A1-9A2B-238474FDE8C2}"/>
              </a:ext>
            </a:extLst>
          </p:cNvPr>
          <p:cNvPicPr>
            <a:picLocks noChangeAspect="1"/>
          </p:cNvPicPr>
          <p:nvPr/>
        </p:nvPicPr>
        <p:blipFill>
          <a:blip r:embed="rId3"/>
          <a:stretch>
            <a:fillRect/>
          </a:stretch>
        </p:blipFill>
        <p:spPr>
          <a:xfrm>
            <a:off x="9499600" y="-30132"/>
            <a:ext cx="1953292" cy="2594096"/>
          </a:xfrm>
          <a:prstGeom prst="rect">
            <a:avLst/>
          </a:prstGeom>
        </p:spPr>
      </p:pic>
      <p:sp>
        <p:nvSpPr>
          <p:cNvPr id="5" name="TextBox 10">
            <a:extLst>
              <a:ext uri="{FF2B5EF4-FFF2-40B4-BE49-F238E27FC236}">
                <a16:creationId xmlns:a16="http://schemas.microsoft.com/office/drawing/2014/main" id="{DF4D5A5C-0CBA-0708-41B8-CA83C5DDE2F5}"/>
              </a:ext>
            </a:extLst>
          </p:cNvPr>
          <p:cNvSpPr txBox="1"/>
          <p:nvPr/>
        </p:nvSpPr>
        <p:spPr>
          <a:xfrm>
            <a:off x="676835" y="228600"/>
            <a:ext cx="8822765" cy="645369"/>
          </a:xfrm>
          <a:prstGeom prst="rect">
            <a:avLst/>
          </a:prstGeom>
        </p:spPr>
        <p:txBody>
          <a:bodyPr wrap="square" lIns="0" tIns="0" rIns="0" bIns="0" rtlCol="0" anchor="t">
            <a:spAutoFit/>
          </a:bodyPr>
          <a:lstStyle/>
          <a:p>
            <a:pPr>
              <a:lnSpc>
                <a:spcPts val="5973"/>
              </a:lnSpc>
            </a:pPr>
            <a:r>
              <a:rPr lang="en-US" sz="2400" dirty="0">
                <a:latin typeface="Century Gothic" panose="020B0502020202020204" pitchFamily="34" charset="0"/>
              </a:rPr>
              <a:t>MEDICIÓN DEL IMPACTO DE LA TRANSFORMACIÓN DIGITAL</a:t>
            </a:r>
          </a:p>
        </p:txBody>
      </p:sp>
      <p:sp>
        <p:nvSpPr>
          <p:cNvPr id="6" name="TextBox 5">
            <a:extLst>
              <a:ext uri="{FF2B5EF4-FFF2-40B4-BE49-F238E27FC236}">
                <a16:creationId xmlns:a16="http://schemas.microsoft.com/office/drawing/2014/main" id="{6FDE6899-F543-1AB0-1EBB-48F6CA486F3A}"/>
              </a:ext>
            </a:extLst>
          </p:cNvPr>
          <p:cNvSpPr txBox="1"/>
          <p:nvPr/>
        </p:nvSpPr>
        <p:spPr>
          <a:xfrm>
            <a:off x="6553200" y="2450903"/>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2</a:t>
            </a:r>
          </a:p>
        </p:txBody>
      </p:sp>
      <p:sp>
        <p:nvSpPr>
          <p:cNvPr id="7" name="TextBox 5">
            <a:extLst>
              <a:ext uri="{FF2B5EF4-FFF2-40B4-BE49-F238E27FC236}">
                <a16:creationId xmlns:a16="http://schemas.microsoft.com/office/drawing/2014/main" id="{CA0AAA55-F582-CA0C-FC1D-DA6CFF9D59D3}"/>
              </a:ext>
            </a:extLst>
          </p:cNvPr>
          <p:cNvSpPr txBox="1"/>
          <p:nvPr/>
        </p:nvSpPr>
        <p:spPr>
          <a:xfrm>
            <a:off x="2387600" y="2450903"/>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1</a:t>
            </a:r>
          </a:p>
        </p:txBody>
      </p:sp>
      <p:sp>
        <p:nvSpPr>
          <p:cNvPr id="8" name="TextBox 5">
            <a:extLst>
              <a:ext uri="{FF2B5EF4-FFF2-40B4-BE49-F238E27FC236}">
                <a16:creationId xmlns:a16="http://schemas.microsoft.com/office/drawing/2014/main" id="{F94A51E4-CB7F-08AB-2CAE-41971EE10E54}"/>
              </a:ext>
            </a:extLst>
          </p:cNvPr>
          <p:cNvSpPr txBox="1"/>
          <p:nvPr/>
        </p:nvSpPr>
        <p:spPr>
          <a:xfrm>
            <a:off x="6553200" y="3856025"/>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4</a:t>
            </a:r>
          </a:p>
        </p:txBody>
      </p:sp>
      <p:sp>
        <p:nvSpPr>
          <p:cNvPr id="9" name="TextBox 5">
            <a:extLst>
              <a:ext uri="{FF2B5EF4-FFF2-40B4-BE49-F238E27FC236}">
                <a16:creationId xmlns:a16="http://schemas.microsoft.com/office/drawing/2014/main" id="{A9413733-D701-A256-2DE0-8906B24013AB}"/>
              </a:ext>
            </a:extLst>
          </p:cNvPr>
          <p:cNvSpPr txBox="1"/>
          <p:nvPr/>
        </p:nvSpPr>
        <p:spPr>
          <a:xfrm>
            <a:off x="2387600" y="3487892"/>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3</a:t>
            </a:r>
          </a:p>
        </p:txBody>
      </p:sp>
      <p:sp>
        <p:nvSpPr>
          <p:cNvPr id="10" name="TextBox 5">
            <a:extLst>
              <a:ext uri="{FF2B5EF4-FFF2-40B4-BE49-F238E27FC236}">
                <a16:creationId xmlns:a16="http://schemas.microsoft.com/office/drawing/2014/main" id="{7053EFB9-8544-D41D-3923-ADF2AB57B1FD}"/>
              </a:ext>
            </a:extLst>
          </p:cNvPr>
          <p:cNvSpPr txBox="1"/>
          <p:nvPr/>
        </p:nvSpPr>
        <p:spPr>
          <a:xfrm>
            <a:off x="2387600" y="4524881"/>
            <a:ext cx="711200" cy="609141"/>
          </a:xfrm>
          <a:prstGeom prst="rect">
            <a:avLst/>
          </a:prstGeom>
        </p:spPr>
        <p:txBody>
          <a:bodyPr lIns="0" tIns="0" rIns="0" bIns="0" rtlCol="0" anchor="t">
            <a:spAutoFit/>
          </a:bodyPr>
          <a:lstStyle/>
          <a:p>
            <a:pPr algn="ctr">
              <a:lnSpc>
                <a:spcPts val="5226"/>
              </a:lnSpc>
            </a:pPr>
            <a:r>
              <a:rPr lang="en-US" sz="3733" dirty="0">
                <a:solidFill>
                  <a:schemeClr val="tx1">
                    <a:lumMod val="95000"/>
                    <a:lumOff val="5000"/>
                  </a:schemeClr>
                </a:solidFill>
                <a:latin typeface="Century Gothic" panose="020B0502020202020204" pitchFamily="34" charset="0"/>
              </a:rPr>
              <a:t>5</a:t>
            </a:r>
          </a:p>
        </p:txBody>
      </p:sp>
      <p:sp>
        <p:nvSpPr>
          <p:cNvPr id="11" name="TextBox 31">
            <a:extLst>
              <a:ext uri="{FF2B5EF4-FFF2-40B4-BE49-F238E27FC236}">
                <a16:creationId xmlns:a16="http://schemas.microsoft.com/office/drawing/2014/main" id="{758F638B-8F78-DC7F-9A85-BE64CA4AA6A4}"/>
              </a:ext>
            </a:extLst>
          </p:cNvPr>
          <p:cNvSpPr txBox="1"/>
          <p:nvPr/>
        </p:nvSpPr>
        <p:spPr>
          <a:xfrm>
            <a:off x="2946400" y="2392011"/>
            <a:ext cx="3251200" cy="738664"/>
          </a:xfrm>
          <a:prstGeom prst="rect">
            <a:avLst/>
          </a:prstGeom>
        </p:spPr>
        <p:txBody>
          <a:bodyPr wrap="square" lIns="0" tIns="0" rIns="0" bIns="0" rtlCol="0" anchor="t">
            <a:spAutoFit/>
          </a:bodyPr>
          <a:lstStyle/>
          <a:p>
            <a:pPr algn="just">
              <a:buClr>
                <a:srgbClr val="00C607"/>
              </a:buClr>
            </a:pPr>
            <a:r>
              <a:rPr lang="es-ES" sz="1600" dirty="0">
                <a:solidFill>
                  <a:srgbClr val="26A9E1"/>
                </a:solidFill>
                <a:latin typeface="Century Gothic" panose="020B0502020202020204" pitchFamily="34" charset="0"/>
              </a:rPr>
              <a:t>Mujeres beneficiadas </a:t>
            </a:r>
            <a:r>
              <a:rPr lang="es-ES" sz="1600" dirty="0">
                <a:solidFill>
                  <a:schemeClr val="tx1">
                    <a:lumMod val="65000"/>
                    <a:lumOff val="35000"/>
                  </a:schemeClr>
                </a:solidFill>
                <a:latin typeface="Century Gothic" panose="020B0502020202020204" pitchFamily="34" charset="0"/>
              </a:rPr>
              <a:t>con el proceso de transformación digital de la IMF.</a:t>
            </a:r>
          </a:p>
        </p:txBody>
      </p:sp>
      <p:sp>
        <p:nvSpPr>
          <p:cNvPr id="12" name="TextBox 31">
            <a:extLst>
              <a:ext uri="{FF2B5EF4-FFF2-40B4-BE49-F238E27FC236}">
                <a16:creationId xmlns:a16="http://schemas.microsoft.com/office/drawing/2014/main" id="{469999EA-A36E-122B-2F13-6652D5019FCC}"/>
              </a:ext>
            </a:extLst>
          </p:cNvPr>
          <p:cNvSpPr txBox="1"/>
          <p:nvPr/>
        </p:nvSpPr>
        <p:spPr>
          <a:xfrm>
            <a:off x="7112000" y="2396102"/>
            <a:ext cx="3251200" cy="984885"/>
          </a:xfrm>
          <a:prstGeom prst="rect">
            <a:avLst/>
          </a:prstGeom>
        </p:spPr>
        <p:txBody>
          <a:bodyPr wrap="square" lIns="0" tIns="0" rIns="0" bIns="0" rtlCol="0" anchor="t">
            <a:spAutoFit/>
          </a:bodyPr>
          <a:lstStyle/>
          <a:p>
            <a:pPr algn="just">
              <a:buClr>
                <a:srgbClr val="00C607"/>
              </a:buClr>
            </a:pPr>
            <a:r>
              <a:rPr lang="es-ES" sz="1600" dirty="0">
                <a:solidFill>
                  <a:schemeClr val="tx1">
                    <a:lumMod val="65000"/>
                    <a:lumOff val="35000"/>
                  </a:schemeClr>
                </a:solidFill>
                <a:latin typeface="Century Gothic" panose="020B0502020202020204" pitchFamily="34" charset="0"/>
              </a:rPr>
              <a:t>Soluciones digitales desarrolladas con foco en </a:t>
            </a:r>
            <a:r>
              <a:rPr lang="es-ES" sz="1600" dirty="0">
                <a:solidFill>
                  <a:srgbClr val="26A9E1"/>
                </a:solidFill>
                <a:latin typeface="Century Gothic" panose="020B0502020202020204" pitchFamily="34" charset="0"/>
              </a:rPr>
              <a:t>transaccionalidad e interacción con el cliente. </a:t>
            </a:r>
          </a:p>
        </p:txBody>
      </p:sp>
      <p:sp>
        <p:nvSpPr>
          <p:cNvPr id="13" name="TextBox 31">
            <a:extLst>
              <a:ext uri="{FF2B5EF4-FFF2-40B4-BE49-F238E27FC236}">
                <a16:creationId xmlns:a16="http://schemas.microsoft.com/office/drawing/2014/main" id="{97962567-B3C9-1AC9-984A-23CDC4E45E1A}"/>
              </a:ext>
            </a:extLst>
          </p:cNvPr>
          <p:cNvSpPr txBox="1"/>
          <p:nvPr/>
        </p:nvSpPr>
        <p:spPr>
          <a:xfrm>
            <a:off x="2946400" y="3378384"/>
            <a:ext cx="3251200" cy="738664"/>
          </a:xfrm>
          <a:prstGeom prst="rect">
            <a:avLst/>
          </a:prstGeom>
        </p:spPr>
        <p:txBody>
          <a:bodyPr wrap="square" lIns="0" tIns="0" rIns="0" bIns="0" rtlCol="0" anchor="t">
            <a:spAutoFit/>
          </a:bodyPr>
          <a:lstStyle/>
          <a:p>
            <a:pPr algn="just">
              <a:buClr>
                <a:srgbClr val="00C607"/>
              </a:buClr>
            </a:pPr>
            <a:r>
              <a:rPr lang="es-ES" sz="1600" dirty="0">
                <a:solidFill>
                  <a:srgbClr val="26A9E1"/>
                </a:solidFill>
                <a:latin typeface="Century Gothic" panose="020B0502020202020204" pitchFamily="34" charset="0"/>
              </a:rPr>
              <a:t>Número de transacciones realizadas </a:t>
            </a:r>
            <a:r>
              <a:rPr lang="es-ES" sz="1600" dirty="0">
                <a:solidFill>
                  <a:schemeClr val="tx1">
                    <a:lumMod val="65000"/>
                    <a:lumOff val="35000"/>
                  </a:schemeClr>
                </a:solidFill>
                <a:latin typeface="Century Gothic" panose="020B0502020202020204" pitchFamily="34" charset="0"/>
              </a:rPr>
              <a:t>a través de soluciones digitales.</a:t>
            </a:r>
          </a:p>
        </p:txBody>
      </p:sp>
      <p:sp>
        <p:nvSpPr>
          <p:cNvPr id="14" name="TextBox 31">
            <a:extLst>
              <a:ext uri="{FF2B5EF4-FFF2-40B4-BE49-F238E27FC236}">
                <a16:creationId xmlns:a16="http://schemas.microsoft.com/office/drawing/2014/main" id="{6AC9DB70-3514-6FD4-88CA-74E4252E6877}"/>
              </a:ext>
            </a:extLst>
          </p:cNvPr>
          <p:cNvSpPr txBox="1"/>
          <p:nvPr/>
        </p:nvSpPr>
        <p:spPr>
          <a:xfrm>
            <a:off x="2946400" y="4465988"/>
            <a:ext cx="3251200" cy="738664"/>
          </a:xfrm>
          <a:prstGeom prst="rect">
            <a:avLst/>
          </a:prstGeom>
        </p:spPr>
        <p:txBody>
          <a:bodyPr wrap="square" lIns="0" tIns="0" rIns="0" bIns="0" rtlCol="0" anchor="t">
            <a:spAutoFit/>
          </a:bodyPr>
          <a:lstStyle/>
          <a:p>
            <a:pPr algn="just">
              <a:buClr>
                <a:srgbClr val="00C607"/>
              </a:buClr>
            </a:pPr>
            <a:r>
              <a:rPr lang="es-ES" sz="1600" dirty="0">
                <a:solidFill>
                  <a:srgbClr val="26A9E1"/>
                </a:solidFill>
                <a:latin typeface="Century Gothic" panose="020B0502020202020204" pitchFamily="34" charset="0"/>
              </a:rPr>
              <a:t>Nuevos clientes incorporados </a:t>
            </a:r>
            <a:r>
              <a:rPr lang="es-ES" sz="1600" dirty="0">
                <a:solidFill>
                  <a:schemeClr val="tx1">
                    <a:lumMod val="65000"/>
                    <a:lumOff val="35000"/>
                  </a:schemeClr>
                </a:solidFill>
                <a:latin typeface="Century Gothic" panose="020B0502020202020204" pitchFamily="34" charset="0"/>
              </a:rPr>
              <a:t>a través de herramientas tecnológicas.</a:t>
            </a:r>
          </a:p>
        </p:txBody>
      </p:sp>
      <p:sp>
        <p:nvSpPr>
          <p:cNvPr id="15" name="TextBox 14">
            <a:extLst>
              <a:ext uri="{FF2B5EF4-FFF2-40B4-BE49-F238E27FC236}">
                <a16:creationId xmlns:a16="http://schemas.microsoft.com/office/drawing/2014/main" id="{82B7CD81-C712-8837-698A-8F33F7813DC7}"/>
              </a:ext>
            </a:extLst>
          </p:cNvPr>
          <p:cNvSpPr txBox="1"/>
          <p:nvPr/>
        </p:nvSpPr>
        <p:spPr>
          <a:xfrm>
            <a:off x="7112000" y="3797133"/>
            <a:ext cx="3251200" cy="738664"/>
          </a:xfrm>
          <a:prstGeom prst="rect">
            <a:avLst/>
          </a:prstGeom>
        </p:spPr>
        <p:txBody>
          <a:bodyPr wrap="square" lIns="0" tIns="0" rIns="0" bIns="0" rtlCol="0" anchor="t">
            <a:spAutoFit/>
          </a:bodyPr>
          <a:lstStyle/>
          <a:p>
            <a:pPr algn="just">
              <a:buClr>
                <a:srgbClr val="00C607"/>
              </a:buClr>
            </a:pPr>
            <a:r>
              <a:rPr lang="es-ES" sz="1600" dirty="0">
                <a:solidFill>
                  <a:srgbClr val="26A9E1"/>
                </a:solidFill>
                <a:latin typeface="Century Gothic" panose="020B0502020202020204" pitchFamily="34" charset="0"/>
              </a:rPr>
              <a:t>Procesos internos manuales que han sido automatizados </a:t>
            </a:r>
            <a:r>
              <a:rPr lang="es-ES" sz="1600" dirty="0">
                <a:solidFill>
                  <a:schemeClr val="tx1">
                    <a:lumMod val="65000"/>
                    <a:lumOff val="35000"/>
                  </a:schemeClr>
                </a:solidFill>
                <a:latin typeface="Century Gothic" panose="020B0502020202020204" pitchFamily="34" charset="0"/>
              </a:rPr>
              <a:t>a través de soluciones digitales.</a:t>
            </a:r>
          </a:p>
        </p:txBody>
      </p:sp>
    </p:spTree>
    <p:extLst>
      <p:ext uri="{BB962C8B-B14F-4D97-AF65-F5344CB8AC3E}">
        <p14:creationId xmlns:p14="http://schemas.microsoft.com/office/powerpoint/2010/main" val="234164248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7F7F7">
          <a:alpha val="43000"/>
        </a:srgbClr>
      </a:lt1>
      <a:dk2>
        <a:srgbClr val="A7A7A7"/>
      </a:dk2>
      <a:lt2>
        <a:srgbClr val="535353"/>
      </a:lt2>
      <a:accent1>
        <a:srgbClr val="707070"/>
      </a:accent1>
      <a:accent2>
        <a:srgbClr val="0C0C0C"/>
      </a:accent2>
      <a:accent3>
        <a:srgbClr val="262626"/>
      </a:accent3>
      <a:accent4>
        <a:srgbClr val="3F3F3F"/>
      </a:accent4>
      <a:accent5>
        <a:srgbClr val="595959"/>
      </a:accent5>
      <a:accent6>
        <a:srgbClr val="7F7F7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solidFill>
        <a:ln w="12700" cap="flat">
          <a:solidFill>
            <a:srgbClr val="000000"/>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07070"/>
      </a:accent1>
      <a:accent2>
        <a:srgbClr val="0C0C0C"/>
      </a:accent2>
      <a:accent3>
        <a:srgbClr val="262626"/>
      </a:accent3>
      <a:accent4>
        <a:srgbClr val="3F3F3F"/>
      </a:accent4>
      <a:accent5>
        <a:srgbClr val="595959"/>
      </a:accent5>
      <a:accent6>
        <a:srgbClr val="7F7F7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solidFill>
        <a:ln w="12700" cap="flat">
          <a:solidFill>
            <a:srgbClr val="000000"/>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616</TotalTime>
  <Words>1713</Words>
  <Application>Microsoft Macintosh PowerPoint</Application>
  <PresentationFormat>Widescreen</PresentationFormat>
  <Paragraphs>230</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Code Pro</vt:lpstr>
      <vt:lpstr>Helvetica</vt:lpstr>
      <vt:lpstr>Libre Franklin Light</vt:lpstr>
      <vt:lpstr>Nexa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Yamile</dc:creator>
  <cp:lastModifiedBy>Jorge Eguino</cp:lastModifiedBy>
  <cp:revision>17</cp:revision>
  <dcterms:modified xsi:type="dcterms:W3CDTF">2022-08-30T19:20:12Z</dcterms:modified>
</cp:coreProperties>
</file>