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8" r:id="rId2"/>
    <p:sldMasterId id="2147483693" r:id="rId3"/>
  </p:sldMasterIdLst>
  <p:notesMasterIdLst>
    <p:notesMasterId r:id="rId49"/>
  </p:notesMasterIdLst>
  <p:sldIdLst>
    <p:sldId id="256" r:id="rId4"/>
    <p:sldId id="1179" r:id="rId5"/>
    <p:sldId id="258" r:id="rId6"/>
    <p:sldId id="1181" r:id="rId7"/>
    <p:sldId id="1182" r:id="rId8"/>
    <p:sldId id="281" r:id="rId9"/>
    <p:sldId id="286" r:id="rId10"/>
    <p:sldId id="1207" r:id="rId11"/>
    <p:sldId id="290" r:id="rId12"/>
    <p:sldId id="291" r:id="rId13"/>
    <p:sldId id="289" r:id="rId14"/>
    <p:sldId id="292" r:id="rId15"/>
    <p:sldId id="294" r:id="rId16"/>
    <p:sldId id="296" r:id="rId17"/>
    <p:sldId id="285" r:id="rId18"/>
    <p:sldId id="298" r:id="rId19"/>
    <p:sldId id="288" r:id="rId20"/>
    <p:sldId id="287" r:id="rId21"/>
    <p:sldId id="1208" r:id="rId22"/>
    <p:sldId id="297" r:id="rId23"/>
    <p:sldId id="1206" r:id="rId24"/>
    <p:sldId id="1127" r:id="rId25"/>
    <p:sldId id="1199" r:id="rId26"/>
    <p:sldId id="1193" r:id="rId27"/>
    <p:sldId id="1194" r:id="rId28"/>
    <p:sldId id="1130" r:id="rId29"/>
    <p:sldId id="1195" r:id="rId30"/>
    <p:sldId id="1196" r:id="rId31"/>
    <p:sldId id="1197" r:id="rId32"/>
    <p:sldId id="293" r:id="rId33"/>
    <p:sldId id="1200" r:id="rId34"/>
    <p:sldId id="1201" r:id="rId35"/>
    <p:sldId id="1209" r:id="rId36"/>
    <p:sldId id="1198" r:id="rId37"/>
    <p:sldId id="306" r:id="rId38"/>
    <p:sldId id="267" r:id="rId39"/>
    <p:sldId id="1203" r:id="rId40"/>
    <p:sldId id="295" r:id="rId41"/>
    <p:sldId id="1183" r:id="rId42"/>
    <p:sldId id="1185" r:id="rId43"/>
    <p:sldId id="1186" r:id="rId44"/>
    <p:sldId id="1189" r:id="rId45"/>
    <p:sldId id="1187" r:id="rId46"/>
    <p:sldId id="1191" r:id="rId47"/>
    <p:sldId id="1192" r:id="rId48"/>
  </p:sldIdLst>
  <p:sldSz cx="12192000" cy="6858000"/>
  <p:notesSz cx="6858000" cy="9144000"/>
  <p:embeddedFontLst>
    <p:embeddedFont>
      <p:font typeface="Arial Narrow" panose="020B0606020202030204" pitchFamily="34" charset="0"/>
      <p:regular r:id="rId50"/>
      <p:bold r:id="rId51"/>
      <p:italic r:id="rId52"/>
      <p:boldItalic r:id="rId53"/>
    </p:embeddedFont>
    <p:embeddedFont>
      <p:font typeface="Bebas Neue" panose="020B0604020202020204" charset="0"/>
      <p:regular r:id="rId54"/>
    </p:embeddedFont>
    <p:embeddedFont>
      <p:font typeface="Calibri" panose="020F0502020204030204" pitchFamily="34" charset="0"/>
      <p:regular r:id="rId55"/>
      <p:bold r:id="rId56"/>
      <p:italic r:id="rId57"/>
      <p:boldItalic r:id="rId58"/>
    </p:embeddedFont>
    <p:embeddedFont>
      <p:font typeface="Calibri Light" panose="020F0302020204030204" pitchFamily="34" charset="0"/>
      <p:regular r:id="rId59"/>
      <p:italic r:id="rId60"/>
    </p:embeddedFont>
    <p:embeddedFont>
      <p:font typeface="Codec Pro ExtraBold" panose="020B0604020202020204" charset="0"/>
      <p:regular r:id="rId61"/>
    </p:embeddedFont>
    <p:embeddedFont>
      <p:font typeface="Georgia" panose="02040502050405020303" pitchFamily="18" charset="0"/>
      <p:regular r:id="rId62"/>
      <p:bold r:id="rId63"/>
      <p:italic r:id="rId64"/>
      <p:boldItalic r:id="rId65"/>
    </p:embeddedFont>
    <p:embeddedFont>
      <p:font typeface="Montserrat Light" panose="00000400000000000000" pitchFamily="2" charset="0"/>
      <p:regular r:id="rId66"/>
      <p:italic r:id="rId67"/>
    </p:embeddedFont>
    <p:embeddedFont>
      <p:font typeface="Montserrat SemiBold" panose="00000700000000000000" pitchFamily="2" charset="0"/>
      <p:bold r:id="rId68"/>
      <p:boldItalic r:id="rId69"/>
    </p:embeddedFont>
    <p:embeddedFont>
      <p:font typeface="Nunito Sans" pitchFamily="2" charset="0"/>
      <p:regular r:id="rId70"/>
      <p:bold r:id="rId71"/>
      <p:italic r:id="rId72"/>
      <p:boldItalic r:id="rId73"/>
    </p:embeddedFont>
    <p:embeddedFont>
      <p:font typeface="Open Sans" panose="020B0606030504020204" pitchFamily="34" charset="0"/>
      <p:regular r:id="rId74"/>
      <p:bold r:id="rId75"/>
      <p:italic r:id="rId76"/>
      <p:boldItalic r:id="rId77"/>
    </p:embeddedFont>
    <p:embeddedFont>
      <p:font typeface="Open Sauce" panose="020B0604020202020204" charset="0"/>
      <p:regular r:id="rId78"/>
    </p:embeddedFont>
    <p:embeddedFont>
      <p:font typeface="Segoe UI" panose="020B0502040204020203" pitchFamily="34" charset="0"/>
      <p:regular r:id="rId79"/>
      <p:bold r:id="rId80"/>
      <p:italic r:id="rId81"/>
      <p:boldItalic r:id="rId82"/>
    </p:embeddedFont>
    <p:embeddedFont>
      <p:font typeface="Titillium" panose="020B0604020202020204" charset="0"/>
      <p:regular r:id="rId83"/>
      <p:bold r:id="rId84"/>
    </p:embeddedFont>
    <p:embeddedFont>
      <p:font typeface="Verdana" panose="020B0604030504040204" pitchFamily="34" charset="0"/>
      <p:regular r:id="rId85"/>
      <p:bold r:id="rId86"/>
      <p:italic r:id="rId87"/>
      <p:boldItalic r:id="rId88"/>
    </p:embeddedFont>
  </p:embeddedFontLst>
  <p:defaultText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D400"/>
    <a:srgbClr val="92D400"/>
    <a:srgbClr val="BB19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3595" autoAdjust="0"/>
  </p:normalViewPr>
  <p:slideViewPr>
    <p:cSldViewPr snapToGrid="0" showGuides="1">
      <p:cViewPr varScale="1">
        <p:scale>
          <a:sx n="76" d="100"/>
          <a:sy n="76" d="100"/>
        </p:scale>
        <p:origin x="184" y="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4.fntdata"/><Relationship Id="rId68" Type="http://schemas.openxmlformats.org/officeDocument/2006/relationships/font" Target="fonts/font19.fntdata"/><Relationship Id="rId84" Type="http://schemas.openxmlformats.org/officeDocument/2006/relationships/font" Target="fonts/font35.fntdata"/><Relationship Id="rId89"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font" Target="fonts/font4.fntdata"/><Relationship Id="rId58" Type="http://schemas.openxmlformats.org/officeDocument/2006/relationships/font" Target="fonts/font9.fntdata"/><Relationship Id="rId74" Type="http://schemas.openxmlformats.org/officeDocument/2006/relationships/font" Target="fonts/font25.fntdata"/><Relationship Id="rId79" Type="http://schemas.openxmlformats.org/officeDocument/2006/relationships/font" Target="fonts/font30.fntdata"/><Relationship Id="rId5" Type="http://schemas.openxmlformats.org/officeDocument/2006/relationships/slide" Target="slides/slide2.xml"/><Relationship Id="rId90" Type="http://schemas.openxmlformats.org/officeDocument/2006/relationships/viewProps" Target="viewProp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font" Target="fonts/font28.fntdata"/><Relationship Id="rId8" Type="http://schemas.openxmlformats.org/officeDocument/2006/relationships/slide" Target="slides/slide5.xml"/><Relationship Id="rId51" Type="http://schemas.openxmlformats.org/officeDocument/2006/relationships/font" Target="fonts/font2.fntdata"/><Relationship Id="rId72" Type="http://schemas.openxmlformats.org/officeDocument/2006/relationships/font" Target="fonts/font23.fntdata"/><Relationship Id="rId80" Type="http://schemas.openxmlformats.org/officeDocument/2006/relationships/font" Target="fonts/font31.fntdata"/><Relationship Id="rId85" Type="http://schemas.openxmlformats.org/officeDocument/2006/relationships/font" Target="fonts/font3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83" Type="http://schemas.openxmlformats.org/officeDocument/2006/relationships/font" Target="fonts/font34.fntdata"/><Relationship Id="rId88" Type="http://schemas.openxmlformats.org/officeDocument/2006/relationships/font" Target="fonts/font39.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font" Target="fonts/font29.fntdata"/><Relationship Id="rId81" Type="http://schemas.openxmlformats.org/officeDocument/2006/relationships/font" Target="fonts/font32.fntdata"/><Relationship Id="rId86" Type="http://schemas.openxmlformats.org/officeDocument/2006/relationships/font" Target="fonts/font37.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font" Target="fonts/font27.fntdata"/><Relationship Id="rId7" Type="http://schemas.openxmlformats.org/officeDocument/2006/relationships/slide" Target="slides/slide4.xml"/><Relationship Id="rId71" Type="http://schemas.openxmlformats.org/officeDocument/2006/relationships/font" Target="fonts/font22.fntdata"/><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7.fntdata"/><Relationship Id="rId87" Type="http://schemas.openxmlformats.org/officeDocument/2006/relationships/font" Target="fonts/font38.fntdata"/><Relationship Id="rId61" Type="http://schemas.openxmlformats.org/officeDocument/2006/relationships/font" Target="fonts/font12.fntdata"/><Relationship Id="rId82" Type="http://schemas.openxmlformats.org/officeDocument/2006/relationships/font" Target="fonts/font33.fntdata"/><Relationship Id="rId19" Type="http://schemas.openxmlformats.org/officeDocument/2006/relationships/slide" Target="slides/slide16.xml"/></Relationships>
</file>

<file path=ppt/diagrams/_rels/data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B1F6B5-2D30-4553-AA08-85A3FB69E3CE}" type="doc">
      <dgm:prSet loTypeId="urn:microsoft.com/office/officeart/2016/7/layout/BasicLinearProcessNumbered" loCatId="process" qsTypeId="urn:microsoft.com/office/officeart/2005/8/quickstyle/simple2" qsCatId="simple" csTypeId="urn:microsoft.com/office/officeart/2005/8/colors/accent1_2" csCatId="accent1" phldr="1"/>
      <dgm:spPr/>
      <dgm:t>
        <a:bodyPr/>
        <a:lstStyle/>
        <a:p>
          <a:endParaRPr lang="en-US"/>
        </a:p>
      </dgm:t>
    </dgm:pt>
    <dgm:pt modelId="{17D69012-B397-475C-8BBA-E81DB73546A9}">
      <dgm:prSet/>
      <dgm:spPr/>
      <dgm:t>
        <a:bodyPr/>
        <a:lstStyle/>
        <a:p>
          <a:r>
            <a:rPr lang="es-ES" b="1" dirty="0"/>
            <a:t>Socios. Servicios. Transformación digital</a:t>
          </a:r>
          <a:endParaRPr lang="en-US" dirty="0"/>
        </a:p>
      </dgm:t>
    </dgm:pt>
    <dgm:pt modelId="{9E1E46C4-AAAE-4DE3-A8B6-55BEF94DA502}" type="parTrans" cxnId="{0612370D-8CB5-43F2-8AE6-9AE8EED8F09A}">
      <dgm:prSet/>
      <dgm:spPr/>
      <dgm:t>
        <a:bodyPr/>
        <a:lstStyle/>
        <a:p>
          <a:endParaRPr lang="en-US"/>
        </a:p>
      </dgm:t>
    </dgm:pt>
    <dgm:pt modelId="{84E750E4-B04F-44FD-A308-C18BE5FEBD1C}" type="sibTrans" cxnId="{0612370D-8CB5-43F2-8AE6-9AE8EED8F09A}">
      <dgm:prSet phldrT="1" phldr="0"/>
      <dgm:spPr/>
      <dgm:t>
        <a:bodyPr/>
        <a:lstStyle/>
        <a:p>
          <a:r>
            <a:rPr lang="en-US"/>
            <a:t>1</a:t>
          </a:r>
        </a:p>
      </dgm:t>
    </dgm:pt>
    <dgm:pt modelId="{11CA4CF4-028E-4217-BFF6-EBFC6BE518DE}">
      <dgm:prSet/>
      <dgm:spPr/>
      <dgm:t>
        <a:bodyPr/>
        <a:lstStyle/>
        <a:p>
          <a:r>
            <a:rPr lang="en-US" b="1" dirty="0" err="1"/>
            <a:t>Humanización</a:t>
          </a:r>
          <a:r>
            <a:rPr lang="en-US" b="1" dirty="0"/>
            <a:t> </a:t>
          </a:r>
          <a:r>
            <a:rPr lang="en-US" b="1" dirty="0" err="1"/>
            <a:t>en</a:t>
          </a:r>
          <a:r>
            <a:rPr lang="en-US" b="1" dirty="0"/>
            <a:t> la </a:t>
          </a:r>
          <a:r>
            <a:rPr lang="en-US" b="1" dirty="0" err="1"/>
            <a:t>atención</a:t>
          </a:r>
          <a:r>
            <a:rPr lang="en-US" b="1" dirty="0"/>
            <a:t> a </a:t>
          </a:r>
          <a:r>
            <a:rPr lang="en-US" b="1" dirty="0" err="1"/>
            <a:t>los</a:t>
          </a:r>
          <a:r>
            <a:rPr lang="en-US" b="1" dirty="0"/>
            <a:t> </a:t>
          </a:r>
          <a:r>
            <a:rPr lang="en-US" b="1" dirty="0" err="1"/>
            <a:t>socios</a:t>
          </a:r>
          <a:endParaRPr lang="en-US" b="1" dirty="0"/>
        </a:p>
      </dgm:t>
    </dgm:pt>
    <dgm:pt modelId="{CEC90F99-B973-4C75-B99C-37ED93838A8C}" type="parTrans" cxnId="{1EA4F735-6B15-40A5-8806-3B9C7ABDDA46}">
      <dgm:prSet/>
      <dgm:spPr/>
      <dgm:t>
        <a:bodyPr/>
        <a:lstStyle/>
        <a:p>
          <a:endParaRPr lang="en-US"/>
        </a:p>
      </dgm:t>
    </dgm:pt>
    <dgm:pt modelId="{E7EE3FBD-94EC-4CF3-A0F3-D9C67EC1821B}" type="sibTrans" cxnId="{1EA4F735-6B15-40A5-8806-3B9C7ABDDA46}">
      <dgm:prSet phldrT="2" phldr="0"/>
      <dgm:spPr/>
      <dgm:t>
        <a:bodyPr/>
        <a:lstStyle/>
        <a:p>
          <a:r>
            <a:rPr lang="en-US"/>
            <a:t>2</a:t>
          </a:r>
        </a:p>
      </dgm:t>
    </dgm:pt>
    <dgm:pt modelId="{B54CBA21-E570-4AC0-8EF2-E502F73DE210}">
      <dgm:prSet/>
      <dgm:spPr/>
      <dgm:t>
        <a:bodyPr/>
        <a:lstStyle/>
        <a:p>
          <a:r>
            <a:rPr lang="en-US" b="1" dirty="0" err="1"/>
            <a:t>Estrategias</a:t>
          </a:r>
          <a:r>
            <a:rPr lang="en-US" b="1" dirty="0"/>
            <a:t> para la </a:t>
          </a:r>
          <a:r>
            <a:rPr lang="en-US" b="1" dirty="0" err="1"/>
            <a:t>sostenibilidad</a:t>
          </a:r>
          <a:r>
            <a:rPr lang="en-US" b="1" dirty="0"/>
            <a:t> </a:t>
          </a:r>
          <a:r>
            <a:rPr lang="en-US" b="1" dirty="0" err="1"/>
            <a:t>ambiental</a:t>
          </a:r>
          <a:r>
            <a:rPr lang="en-US" b="1" dirty="0"/>
            <a:t> </a:t>
          </a:r>
          <a:r>
            <a:rPr lang="en-US" b="1" dirty="0" err="1"/>
            <a:t>en</a:t>
          </a:r>
          <a:r>
            <a:rPr lang="en-US" b="1" dirty="0"/>
            <a:t> </a:t>
          </a:r>
          <a:r>
            <a:rPr lang="en-US" b="1" dirty="0" err="1"/>
            <a:t>el</a:t>
          </a:r>
          <a:r>
            <a:rPr lang="en-US" b="1" dirty="0"/>
            <a:t> </a:t>
          </a:r>
          <a:r>
            <a:rPr lang="en-US" b="1" dirty="0" err="1"/>
            <a:t>modelo</a:t>
          </a:r>
          <a:r>
            <a:rPr lang="en-US" b="1" dirty="0"/>
            <a:t> </a:t>
          </a:r>
          <a:r>
            <a:rPr lang="en-US" b="1" dirty="0" err="1"/>
            <a:t>cooperativo</a:t>
          </a:r>
          <a:endParaRPr lang="en-US" b="1" dirty="0"/>
        </a:p>
      </dgm:t>
    </dgm:pt>
    <dgm:pt modelId="{0193356F-2822-4262-B7C6-BCD3B54A779A}" type="parTrans" cxnId="{CF3B98FB-0849-4429-9A90-29CECABF69AF}">
      <dgm:prSet/>
      <dgm:spPr/>
      <dgm:t>
        <a:bodyPr/>
        <a:lstStyle/>
        <a:p>
          <a:endParaRPr lang="en-US"/>
        </a:p>
      </dgm:t>
    </dgm:pt>
    <dgm:pt modelId="{50F1B4B2-A646-45A5-B707-67E0D3A10BFB}" type="sibTrans" cxnId="{CF3B98FB-0849-4429-9A90-29CECABF69AF}">
      <dgm:prSet phldrT="3" phldr="0"/>
      <dgm:spPr/>
      <dgm:t>
        <a:bodyPr/>
        <a:lstStyle/>
        <a:p>
          <a:r>
            <a:rPr lang="en-US"/>
            <a:t>3</a:t>
          </a:r>
        </a:p>
      </dgm:t>
    </dgm:pt>
    <dgm:pt modelId="{6420D3F1-4398-4B6B-91B4-3AFFA6C2647D}">
      <dgm:prSet/>
      <dgm:spPr/>
      <dgm:t>
        <a:bodyPr/>
        <a:lstStyle/>
        <a:p>
          <a:r>
            <a:rPr lang="en-US" b="1" dirty="0" err="1"/>
            <a:t>Construcción</a:t>
          </a:r>
          <a:r>
            <a:rPr lang="en-US" b="1" dirty="0"/>
            <a:t> de </a:t>
          </a:r>
          <a:r>
            <a:rPr lang="en-US" b="1" dirty="0" err="1"/>
            <a:t>una</a:t>
          </a:r>
          <a:r>
            <a:rPr lang="en-US" b="1" dirty="0"/>
            <a:t> hoja de </a:t>
          </a:r>
          <a:r>
            <a:rPr lang="en-US" b="1" dirty="0" err="1"/>
            <a:t>ruta</a:t>
          </a:r>
          <a:r>
            <a:rPr lang="en-US" b="1" dirty="0"/>
            <a:t> para la </a:t>
          </a:r>
          <a:r>
            <a:rPr lang="en-US" b="1" dirty="0" err="1"/>
            <a:t>transformación</a:t>
          </a:r>
          <a:r>
            <a:rPr lang="en-US" b="1" dirty="0"/>
            <a:t> digital, la </a:t>
          </a:r>
          <a:r>
            <a:rPr lang="en-US" b="1" dirty="0" err="1"/>
            <a:t>sosteniibilidad</a:t>
          </a:r>
          <a:r>
            <a:rPr lang="en-US" b="1" dirty="0"/>
            <a:t> </a:t>
          </a:r>
          <a:r>
            <a:rPr lang="en-US" b="1" dirty="0" err="1"/>
            <a:t>ambiental</a:t>
          </a:r>
          <a:r>
            <a:rPr lang="en-US" b="1" dirty="0"/>
            <a:t>, </a:t>
          </a:r>
          <a:r>
            <a:rPr lang="en-US" b="1" dirty="0" err="1"/>
            <a:t>teniendo</a:t>
          </a:r>
          <a:r>
            <a:rPr lang="en-US" b="1" dirty="0"/>
            <a:t> </a:t>
          </a:r>
          <a:r>
            <a:rPr lang="en-US" b="1" dirty="0" err="1"/>
            <a:t>como</a:t>
          </a:r>
          <a:r>
            <a:rPr lang="en-US" b="1" dirty="0"/>
            <a:t> </a:t>
          </a:r>
          <a:r>
            <a:rPr lang="en-US" b="1" dirty="0" err="1"/>
            <a:t>centro</a:t>
          </a:r>
          <a:r>
            <a:rPr lang="en-US" b="1" dirty="0"/>
            <a:t> al socio y la </a:t>
          </a:r>
          <a:r>
            <a:rPr lang="en-US" b="1" dirty="0" err="1"/>
            <a:t>comunidad</a:t>
          </a:r>
          <a:r>
            <a:rPr lang="en-US" b="1" dirty="0"/>
            <a:t>.</a:t>
          </a:r>
        </a:p>
        <a:p>
          <a:endParaRPr lang="en-US" dirty="0"/>
        </a:p>
      </dgm:t>
    </dgm:pt>
    <dgm:pt modelId="{7BB9B8EE-4162-4FDF-B53F-63081DE7E00B}" type="parTrans" cxnId="{D86E00F1-B6ED-4167-A64E-84CBD5326041}">
      <dgm:prSet/>
      <dgm:spPr/>
      <dgm:t>
        <a:bodyPr/>
        <a:lstStyle/>
        <a:p>
          <a:endParaRPr lang="en-US"/>
        </a:p>
      </dgm:t>
    </dgm:pt>
    <dgm:pt modelId="{8E89A12A-4DA2-40EC-B16D-CCBDB2261359}" type="sibTrans" cxnId="{D86E00F1-B6ED-4167-A64E-84CBD5326041}">
      <dgm:prSet phldrT="4" phldr="0"/>
      <dgm:spPr/>
      <dgm:t>
        <a:bodyPr/>
        <a:lstStyle/>
        <a:p>
          <a:r>
            <a:rPr lang="en-US"/>
            <a:t>4</a:t>
          </a:r>
        </a:p>
      </dgm:t>
    </dgm:pt>
    <dgm:pt modelId="{7FB16421-F383-4662-9895-910B52F9E907}" type="pres">
      <dgm:prSet presAssocID="{CFB1F6B5-2D30-4553-AA08-85A3FB69E3CE}" presName="Name0" presStyleCnt="0">
        <dgm:presLayoutVars>
          <dgm:animLvl val="lvl"/>
          <dgm:resizeHandles val="exact"/>
        </dgm:presLayoutVars>
      </dgm:prSet>
      <dgm:spPr/>
    </dgm:pt>
    <dgm:pt modelId="{74A7BC94-4D8E-4547-9523-198F55690F40}" type="pres">
      <dgm:prSet presAssocID="{17D69012-B397-475C-8BBA-E81DB73546A9}" presName="compositeNode" presStyleCnt="0">
        <dgm:presLayoutVars>
          <dgm:bulletEnabled val="1"/>
        </dgm:presLayoutVars>
      </dgm:prSet>
      <dgm:spPr/>
    </dgm:pt>
    <dgm:pt modelId="{83FF5C4D-BFA7-42DB-BA24-4099BC28A448}" type="pres">
      <dgm:prSet presAssocID="{17D69012-B397-475C-8BBA-E81DB73546A9}" presName="bgRect" presStyleLbl="bgAccFollowNode1" presStyleIdx="0" presStyleCnt="4"/>
      <dgm:spPr/>
    </dgm:pt>
    <dgm:pt modelId="{F362902D-8489-445A-B916-3099CB5BC58D}" type="pres">
      <dgm:prSet presAssocID="{84E750E4-B04F-44FD-A308-C18BE5FEBD1C}" presName="sibTransNodeCircle" presStyleLbl="alignNode1" presStyleIdx="0" presStyleCnt="8">
        <dgm:presLayoutVars>
          <dgm:chMax val="0"/>
          <dgm:bulletEnabled/>
        </dgm:presLayoutVars>
      </dgm:prSet>
      <dgm:spPr/>
    </dgm:pt>
    <dgm:pt modelId="{1FA1C079-ABAB-4038-9A4A-8991C77163FB}" type="pres">
      <dgm:prSet presAssocID="{17D69012-B397-475C-8BBA-E81DB73546A9}" presName="bottomLine" presStyleLbl="alignNode1" presStyleIdx="1" presStyleCnt="8">
        <dgm:presLayoutVars/>
      </dgm:prSet>
      <dgm:spPr/>
    </dgm:pt>
    <dgm:pt modelId="{3682375D-83DB-4B51-AF67-414E45CE0958}" type="pres">
      <dgm:prSet presAssocID="{17D69012-B397-475C-8BBA-E81DB73546A9}" presName="nodeText" presStyleLbl="bgAccFollowNode1" presStyleIdx="0" presStyleCnt="4">
        <dgm:presLayoutVars>
          <dgm:bulletEnabled val="1"/>
        </dgm:presLayoutVars>
      </dgm:prSet>
      <dgm:spPr/>
    </dgm:pt>
    <dgm:pt modelId="{01BF947E-85CB-49F8-92D6-22DAD9613006}" type="pres">
      <dgm:prSet presAssocID="{84E750E4-B04F-44FD-A308-C18BE5FEBD1C}" presName="sibTrans" presStyleCnt="0"/>
      <dgm:spPr/>
    </dgm:pt>
    <dgm:pt modelId="{CD15A2B5-C85A-4FED-B4E2-B94FCEAEFD78}" type="pres">
      <dgm:prSet presAssocID="{11CA4CF4-028E-4217-BFF6-EBFC6BE518DE}" presName="compositeNode" presStyleCnt="0">
        <dgm:presLayoutVars>
          <dgm:bulletEnabled val="1"/>
        </dgm:presLayoutVars>
      </dgm:prSet>
      <dgm:spPr/>
    </dgm:pt>
    <dgm:pt modelId="{D408FB74-5271-47BA-B00E-A7FD48B8B675}" type="pres">
      <dgm:prSet presAssocID="{11CA4CF4-028E-4217-BFF6-EBFC6BE518DE}" presName="bgRect" presStyleLbl="bgAccFollowNode1" presStyleIdx="1" presStyleCnt="4"/>
      <dgm:spPr/>
    </dgm:pt>
    <dgm:pt modelId="{81674451-2CD7-43F8-B5C4-A8D30B18BC3B}" type="pres">
      <dgm:prSet presAssocID="{E7EE3FBD-94EC-4CF3-A0F3-D9C67EC1821B}" presName="sibTransNodeCircle" presStyleLbl="alignNode1" presStyleIdx="2" presStyleCnt="8">
        <dgm:presLayoutVars>
          <dgm:chMax val="0"/>
          <dgm:bulletEnabled/>
        </dgm:presLayoutVars>
      </dgm:prSet>
      <dgm:spPr/>
    </dgm:pt>
    <dgm:pt modelId="{6568C877-AAB9-42CD-B986-A175AF85D2C4}" type="pres">
      <dgm:prSet presAssocID="{11CA4CF4-028E-4217-BFF6-EBFC6BE518DE}" presName="bottomLine" presStyleLbl="alignNode1" presStyleIdx="3" presStyleCnt="8">
        <dgm:presLayoutVars/>
      </dgm:prSet>
      <dgm:spPr/>
    </dgm:pt>
    <dgm:pt modelId="{4801E8BD-B8D8-431F-8FD7-9FDA214D8D69}" type="pres">
      <dgm:prSet presAssocID="{11CA4CF4-028E-4217-BFF6-EBFC6BE518DE}" presName="nodeText" presStyleLbl="bgAccFollowNode1" presStyleIdx="1" presStyleCnt="4">
        <dgm:presLayoutVars>
          <dgm:bulletEnabled val="1"/>
        </dgm:presLayoutVars>
      </dgm:prSet>
      <dgm:spPr/>
    </dgm:pt>
    <dgm:pt modelId="{1620A23E-CBA3-49F8-A5EC-1383ED9F4D25}" type="pres">
      <dgm:prSet presAssocID="{E7EE3FBD-94EC-4CF3-A0F3-D9C67EC1821B}" presName="sibTrans" presStyleCnt="0"/>
      <dgm:spPr/>
    </dgm:pt>
    <dgm:pt modelId="{0E8ED8D5-9BD9-4CDF-ABD7-82B4B2E43791}" type="pres">
      <dgm:prSet presAssocID="{B54CBA21-E570-4AC0-8EF2-E502F73DE210}" presName="compositeNode" presStyleCnt="0">
        <dgm:presLayoutVars>
          <dgm:bulletEnabled val="1"/>
        </dgm:presLayoutVars>
      </dgm:prSet>
      <dgm:spPr/>
    </dgm:pt>
    <dgm:pt modelId="{37385273-529C-413F-BF9B-39213AB368FD}" type="pres">
      <dgm:prSet presAssocID="{B54CBA21-E570-4AC0-8EF2-E502F73DE210}" presName="bgRect" presStyleLbl="bgAccFollowNode1" presStyleIdx="2" presStyleCnt="4"/>
      <dgm:spPr/>
    </dgm:pt>
    <dgm:pt modelId="{3E6AB777-12B0-48EF-86AD-C904B09A4B9B}" type="pres">
      <dgm:prSet presAssocID="{50F1B4B2-A646-45A5-B707-67E0D3A10BFB}" presName="sibTransNodeCircle" presStyleLbl="alignNode1" presStyleIdx="4" presStyleCnt="8">
        <dgm:presLayoutVars>
          <dgm:chMax val="0"/>
          <dgm:bulletEnabled/>
        </dgm:presLayoutVars>
      </dgm:prSet>
      <dgm:spPr/>
    </dgm:pt>
    <dgm:pt modelId="{0207220C-7738-4D82-B62E-0C465FC79DFC}" type="pres">
      <dgm:prSet presAssocID="{B54CBA21-E570-4AC0-8EF2-E502F73DE210}" presName="bottomLine" presStyleLbl="alignNode1" presStyleIdx="5" presStyleCnt="8">
        <dgm:presLayoutVars/>
      </dgm:prSet>
      <dgm:spPr/>
    </dgm:pt>
    <dgm:pt modelId="{4F8E5631-1B50-4D91-AE87-30D2BED976AC}" type="pres">
      <dgm:prSet presAssocID="{B54CBA21-E570-4AC0-8EF2-E502F73DE210}" presName="nodeText" presStyleLbl="bgAccFollowNode1" presStyleIdx="2" presStyleCnt="4">
        <dgm:presLayoutVars>
          <dgm:bulletEnabled val="1"/>
        </dgm:presLayoutVars>
      </dgm:prSet>
      <dgm:spPr/>
    </dgm:pt>
    <dgm:pt modelId="{03F3889B-1ABA-417B-8531-DD22F785554E}" type="pres">
      <dgm:prSet presAssocID="{50F1B4B2-A646-45A5-B707-67E0D3A10BFB}" presName="sibTrans" presStyleCnt="0"/>
      <dgm:spPr/>
    </dgm:pt>
    <dgm:pt modelId="{00549186-EC19-4B81-9192-A3C0919B1029}" type="pres">
      <dgm:prSet presAssocID="{6420D3F1-4398-4B6B-91B4-3AFFA6C2647D}" presName="compositeNode" presStyleCnt="0">
        <dgm:presLayoutVars>
          <dgm:bulletEnabled val="1"/>
        </dgm:presLayoutVars>
      </dgm:prSet>
      <dgm:spPr/>
    </dgm:pt>
    <dgm:pt modelId="{A9600CB3-D3E6-4039-9E93-480D8FEC7E89}" type="pres">
      <dgm:prSet presAssocID="{6420D3F1-4398-4B6B-91B4-3AFFA6C2647D}" presName="bgRect" presStyleLbl="bgAccFollowNode1" presStyleIdx="3" presStyleCnt="4"/>
      <dgm:spPr/>
    </dgm:pt>
    <dgm:pt modelId="{EC4C231D-D13D-4FF9-8B6A-9FD52BD37942}" type="pres">
      <dgm:prSet presAssocID="{8E89A12A-4DA2-40EC-B16D-CCBDB2261359}" presName="sibTransNodeCircle" presStyleLbl="alignNode1" presStyleIdx="6" presStyleCnt="8">
        <dgm:presLayoutVars>
          <dgm:chMax val="0"/>
          <dgm:bulletEnabled/>
        </dgm:presLayoutVars>
      </dgm:prSet>
      <dgm:spPr/>
    </dgm:pt>
    <dgm:pt modelId="{C5274D99-54CA-44F0-9EF5-5AEB44349B37}" type="pres">
      <dgm:prSet presAssocID="{6420D3F1-4398-4B6B-91B4-3AFFA6C2647D}" presName="bottomLine" presStyleLbl="alignNode1" presStyleIdx="7" presStyleCnt="8">
        <dgm:presLayoutVars/>
      </dgm:prSet>
      <dgm:spPr/>
    </dgm:pt>
    <dgm:pt modelId="{3A8CEFB9-B05E-4892-B543-27B7EEFF97F0}" type="pres">
      <dgm:prSet presAssocID="{6420D3F1-4398-4B6B-91B4-3AFFA6C2647D}" presName="nodeText" presStyleLbl="bgAccFollowNode1" presStyleIdx="3" presStyleCnt="4">
        <dgm:presLayoutVars>
          <dgm:bulletEnabled val="1"/>
        </dgm:presLayoutVars>
      </dgm:prSet>
      <dgm:spPr/>
    </dgm:pt>
  </dgm:ptLst>
  <dgm:cxnLst>
    <dgm:cxn modelId="{E87ACF01-6235-4E24-A11B-B9ACAE27721C}" type="presOf" srcId="{E7EE3FBD-94EC-4CF3-A0F3-D9C67EC1821B}" destId="{81674451-2CD7-43F8-B5C4-A8D30B18BC3B}" srcOrd="0" destOrd="0" presId="urn:microsoft.com/office/officeart/2016/7/layout/BasicLinearProcessNumbered"/>
    <dgm:cxn modelId="{0612370D-8CB5-43F2-8AE6-9AE8EED8F09A}" srcId="{CFB1F6B5-2D30-4553-AA08-85A3FB69E3CE}" destId="{17D69012-B397-475C-8BBA-E81DB73546A9}" srcOrd="0" destOrd="0" parTransId="{9E1E46C4-AAAE-4DE3-A8B6-55BEF94DA502}" sibTransId="{84E750E4-B04F-44FD-A308-C18BE5FEBD1C}"/>
    <dgm:cxn modelId="{1EA4F735-6B15-40A5-8806-3B9C7ABDDA46}" srcId="{CFB1F6B5-2D30-4553-AA08-85A3FB69E3CE}" destId="{11CA4CF4-028E-4217-BFF6-EBFC6BE518DE}" srcOrd="1" destOrd="0" parTransId="{CEC90F99-B973-4C75-B99C-37ED93838A8C}" sibTransId="{E7EE3FBD-94EC-4CF3-A0F3-D9C67EC1821B}"/>
    <dgm:cxn modelId="{9E45876B-44E6-42EC-9225-A60AE5FCBB0E}" type="presOf" srcId="{50F1B4B2-A646-45A5-B707-67E0D3A10BFB}" destId="{3E6AB777-12B0-48EF-86AD-C904B09A4B9B}" srcOrd="0" destOrd="0" presId="urn:microsoft.com/office/officeart/2016/7/layout/BasicLinearProcessNumbered"/>
    <dgm:cxn modelId="{42CFB551-6718-4DBD-98E5-02AACD0CE775}" type="presOf" srcId="{B54CBA21-E570-4AC0-8EF2-E502F73DE210}" destId="{37385273-529C-413F-BF9B-39213AB368FD}" srcOrd="0" destOrd="0" presId="urn:microsoft.com/office/officeart/2016/7/layout/BasicLinearProcessNumbered"/>
    <dgm:cxn modelId="{73006673-7229-4D92-ADC8-5864A66E4F93}" type="presOf" srcId="{17D69012-B397-475C-8BBA-E81DB73546A9}" destId="{83FF5C4D-BFA7-42DB-BA24-4099BC28A448}" srcOrd="0" destOrd="0" presId="urn:microsoft.com/office/officeart/2016/7/layout/BasicLinearProcessNumbered"/>
    <dgm:cxn modelId="{A5C8E254-E7FF-4336-911B-1F73B1E7C0EA}" type="presOf" srcId="{6420D3F1-4398-4B6B-91B4-3AFFA6C2647D}" destId="{3A8CEFB9-B05E-4892-B543-27B7EEFF97F0}" srcOrd="1" destOrd="0" presId="urn:microsoft.com/office/officeart/2016/7/layout/BasicLinearProcessNumbered"/>
    <dgm:cxn modelId="{333FDB7B-0A21-4CEE-A2F6-861BF3CA711F}" type="presOf" srcId="{11CA4CF4-028E-4217-BFF6-EBFC6BE518DE}" destId="{4801E8BD-B8D8-431F-8FD7-9FDA214D8D69}" srcOrd="1" destOrd="0" presId="urn:microsoft.com/office/officeart/2016/7/layout/BasicLinearProcessNumbered"/>
    <dgm:cxn modelId="{10F8F786-7069-4352-B63A-78F881C6DD1D}" type="presOf" srcId="{6420D3F1-4398-4B6B-91B4-3AFFA6C2647D}" destId="{A9600CB3-D3E6-4039-9E93-480D8FEC7E89}" srcOrd="0" destOrd="0" presId="urn:microsoft.com/office/officeart/2016/7/layout/BasicLinearProcessNumbered"/>
    <dgm:cxn modelId="{26696E8D-1BE7-4EAF-831A-AED2A924E73C}" type="presOf" srcId="{11CA4CF4-028E-4217-BFF6-EBFC6BE518DE}" destId="{D408FB74-5271-47BA-B00E-A7FD48B8B675}" srcOrd="0" destOrd="0" presId="urn:microsoft.com/office/officeart/2016/7/layout/BasicLinearProcessNumbered"/>
    <dgm:cxn modelId="{97201D9E-E2E7-47F7-B0FE-FD94AE0A38DC}" type="presOf" srcId="{8E89A12A-4DA2-40EC-B16D-CCBDB2261359}" destId="{EC4C231D-D13D-4FF9-8B6A-9FD52BD37942}" srcOrd="0" destOrd="0" presId="urn:microsoft.com/office/officeart/2016/7/layout/BasicLinearProcessNumbered"/>
    <dgm:cxn modelId="{372EC7C1-E8D9-4FB7-95E1-9ECFC2D8CF8C}" type="presOf" srcId="{84E750E4-B04F-44FD-A308-C18BE5FEBD1C}" destId="{F362902D-8489-445A-B916-3099CB5BC58D}" srcOrd="0" destOrd="0" presId="urn:microsoft.com/office/officeart/2016/7/layout/BasicLinearProcessNumbered"/>
    <dgm:cxn modelId="{5CD4A0C3-440A-4635-B773-F4E403BDCB9F}" type="presOf" srcId="{B54CBA21-E570-4AC0-8EF2-E502F73DE210}" destId="{4F8E5631-1B50-4D91-AE87-30D2BED976AC}" srcOrd="1" destOrd="0" presId="urn:microsoft.com/office/officeart/2016/7/layout/BasicLinearProcessNumbered"/>
    <dgm:cxn modelId="{9274B2DC-53FF-4704-B005-71CDF0F2A8C2}" type="presOf" srcId="{CFB1F6B5-2D30-4553-AA08-85A3FB69E3CE}" destId="{7FB16421-F383-4662-9895-910B52F9E907}" srcOrd="0" destOrd="0" presId="urn:microsoft.com/office/officeart/2016/7/layout/BasicLinearProcessNumbered"/>
    <dgm:cxn modelId="{D86E00F1-B6ED-4167-A64E-84CBD5326041}" srcId="{CFB1F6B5-2D30-4553-AA08-85A3FB69E3CE}" destId="{6420D3F1-4398-4B6B-91B4-3AFFA6C2647D}" srcOrd="3" destOrd="0" parTransId="{7BB9B8EE-4162-4FDF-B53F-63081DE7E00B}" sibTransId="{8E89A12A-4DA2-40EC-B16D-CCBDB2261359}"/>
    <dgm:cxn modelId="{CF3B98FB-0849-4429-9A90-29CECABF69AF}" srcId="{CFB1F6B5-2D30-4553-AA08-85A3FB69E3CE}" destId="{B54CBA21-E570-4AC0-8EF2-E502F73DE210}" srcOrd="2" destOrd="0" parTransId="{0193356F-2822-4262-B7C6-BCD3B54A779A}" sibTransId="{50F1B4B2-A646-45A5-B707-67E0D3A10BFB}"/>
    <dgm:cxn modelId="{0DB311FF-0EE2-4AEA-8C7D-80F25813AA7C}" type="presOf" srcId="{17D69012-B397-475C-8BBA-E81DB73546A9}" destId="{3682375D-83DB-4B51-AF67-414E45CE0958}" srcOrd="1" destOrd="0" presId="urn:microsoft.com/office/officeart/2016/7/layout/BasicLinearProcessNumbered"/>
    <dgm:cxn modelId="{327F9132-1FBB-45C6-8AF0-B50CFB402C91}" type="presParOf" srcId="{7FB16421-F383-4662-9895-910B52F9E907}" destId="{74A7BC94-4D8E-4547-9523-198F55690F40}" srcOrd="0" destOrd="0" presId="urn:microsoft.com/office/officeart/2016/7/layout/BasicLinearProcessNumbered"/>
    <dgm:cxn modelId="{5256A2D3-3892-4F8C-871F-47D8448509E6}" type="presParOf" srcId="{74A7BC94-4D8E-4547-9523-198F55690F40}" destId="{83FF5C4D-BFA7-42DB-BA24-4099BC28A448}" srcOrd="0" destOrd="0" presId="urn:microsoft.com/office/officeart/2016/7/layout/BasicLinearProcessNumbered"/>
    <dgm:cxn modelId="{1CF3F31D-3F8F-44D3-816C-1DD8BA6AC3D1}" type="presParOf" srcId="{74A7BC94-4D8E-4547-9523-198F55690F40}" destId="{F362902D-8489-445A-B916-3099CB5BC58D}" srcOrd="1" destOrd="0" presId="urn:microsoft.com/office/officeart/2016/7/layout/BasicLinearProcessNumbered"/>
    <dgm:cxn modelId="{46BAA93D-9350-48C7-8339-61658BF400E4}" type="presParOf" srcId="{74A7BC94-4D8E-4547-9523-198F55690F40}" destId="{1FA1C079-ABAB-4038-9A4A-8991C77163FB}" srcOrd="2" destOrd="0" presId="urn:microsoft.com/office/officeart/2016/7/layout/BasicLinearProcessNumbered"/>
    <dgm:cxn modelId="{255812BC-C422-41F2-BC81-09B1F4A44B74}" type="presParOf" srcId="{74A7BC94-4D8E-4547-9523-198F55690F40}" destId="{3682375D-83DB-4B51-AF67-414E45CE0958}" srcOrd="3" destOrd="0" presId="urn:microsoft.com/office/officeart/2016/7/layout/BasicLinearProcessNumbered"/>
    <dgm:cxn modelId="{DE4EE682-7493-4BFC-8A6B-136C9CAC310C}" type="presParOf" srcId="{7FB16421-F383-4662-9895-910B52F9E907}" destId="{01BF947E-85CB-49F8-92D6-22DAD9613006}" srcOrd="1" destOrd="0" presId="urn:microsoft.com/office/officeart/2016/7/layout/BasicLinearProcessNumbered"/>
    <dgm:cxn modelId="{0A98274D-2686-4C66-B1DF-1956EC39B269}" type="presParOf" srcId="{7FB16421-F383-4662-9895-910B52F9E907}" destId="{CD15A2B5-C85A-4FED-B4E2-B94FCEAEFD78}" srcOrd="2" destOrd="0" presId="urn:microsoft.com/office/officeart/2016/7/layout/BasicLinearProcessNumbered"/>
    <dgm:cxn modelId="{8A00EBD8-C98F-42C4-AE61-6C2697BED51D}" type="presParOf" srcId="{CD15A2B5-C85A-4FED-B4E2-B94FCEAEFD78}" destId="{D408FB74-5271-47BA-B00E-A7FD48B8B675}" srcOrd="0" destOrd="0" presId="urn:microsoft.com/office/officeart/2016/7/layout/BasicLinearProcessNumbered"/>
    <dgm:cxn modelId="{D200D07D-AED9-461D-8ED9-549CF253EA6D}" type="presParOf" srcId="{CD15A2B5-C85A-4FED-B4E2-B94FCEAEFD78}" destId="{81674451-2CD7-43F8-B5C4-A8D30B18BC3B}" srcOrd="1" destOrd="0" presId="urn:microsoft.com/office/officeart/2016/7/layout/BasicLinearProcessNumbered"/>
    <dgm:cxn modelId="{734F6678-AD0E-4EB4-ACB5-F75D0FBA6B7A}" type="presParOf" srcId="{CD15A2B5-C85A-4FED-B4E2-B94FCEAEFD78}" destId="{6568C877-AAB9-42CD-B986-A175AF85D2C4}" srcOrd="2" destOrd="0" presId="urn:microsoft.com/office/officeart/2016/7/layout/BasicLinearProcessNumbered"/>
    <dgm:cxn modelId="{4B4FABCC-1DE2-43C8-A50B-3A45F36CC413}" type="presParOf" srcId="{CD15A2B5-C85A-4FED-B4E2-B94FCEAEFD78}" destId="{4801E8BD-B8D8-431F-8FD7-9FDA214D8D69}" srcOrd="3" destOrd="0" presId="urn:microsoft.com/office/officeart/2016/7/layout/BasicLinearProcessNumbered"/>
    <dgm:cxn modelId="{CC0C60E8-74F0-4CA0-996D-9C073E0BAB2C}" type="presParOf" srcId="{7FB16421-F383-4662-9895-910B52F9E907}" destId="{1620A23E-CBA3-49F8-A5EC-1383ED9F4D25}" srcOrd="3" destOrd="0" presId="urn:microsoft.com/office/officeart/2016/7/layout/BasicLinearProcessNumbered"/>
    <dgm:cxn modelId="{43D10952-B613-4ACA-98AF-D20B1D844B7C}" type="presParOf" srcId="{7FB16421-F383-4662-9895-910B52F9E907}" destId="{0E8ED8D5-9BD9-4CDF-ABD7-82B4B2E43791}" srcOrd="4" destOrd="0" presId="urn:microsoft.com/office/officeart/2016/7/layout/BasicLinearProcessNumbered"/>
    <dgm:cxn modelId="{EF1C0B62-FBE8-436F-8185-EBB451707F3C}" type="presParOf" srcId="{0E8ED8D5-9BD9-4CDF-ABD7-82B4B2E43791}" destId="{37385273-529C-413F-BF9B-39213AB368FD}" srcOrd="0" destOrd="0" presId="urn:microsoft.com/office/officeart/2016/7/layout/BasicLinearProcessNumbered"/>
    <dgm:cxn modelId="{B612DDA2-2191-4384-B83B-7DB31CB51B5C}" type="presParOf" srcId="{0E8ED8D5-9BD9-4CDF-ABD7-82B4B2E43791}" destId="{3E6AB777-12B0-48EF-86AD-C904B09A4B9B}" srcOrd="1" destOrd="0" presId="urn:microsoft.com/office/officeart/2016/7/layout/BasicLinearProcessNumbered"/>
    <dgm:cxn modelId="{9E78EC80-6F1A-40F5-ADEF-C671657A5E92}" type="presParOf" srcId="{0E8ED8D5-9BD9-4CDF-ABD7-82B4B2E43791}" destId="{0207220C-7738-4D82-B62E-0C465FC79DFC}" srcOrd="2" destOrd="0" presId="urn:microsoft.com/office/officeart/2016/7/layout/BasicLinearProcessNumbered"/>
    <dgm:cxn modelId="{0A3A84AE-C599-4A08-98EC-3103D2313D4C}" type="presParOf" srcId="{0E8ED8D5-9BD9-4CDF-ABD7-82B4B2E43791}" destId="{4F8E5631-1B50-4D91-AE87-30D2BED976AC}" srcOrd="3" destOrd="0" presId="urn:microsoft.com/office/officeart/2016/7/layout/BasicLinearProcessNumbered"/>
    <dgm:cxn modelId="{9B5ADE0B-AEC8-4D1A-B53F-DE6709B5325F}" type="presParOf" srcId="{7FB16421-F383-4662-9895-910B52F9E907}" destId="{03F3889B-1ABA-417B-8531-DD22F785554E}" srcOrd="5" destOrd="0" presId="urn:microsoft.com/office/officeart/2016/7/layout/BasicLinearProcessNumbered"/>
    <dgm:cxn modelId="{91831047-3FFD-4779-9526-F07EC951BDBB}" type="presParOf" srcId="{7FB16421-F383-4662-9895-910B52F9E907}" destId="{00549186-EC19-4B81-9192-A3C0919B1029}" srcOrd="6" destOrd="0" presId="urn:microsoft.com/office/officeart/2016/7/layout/BasicLinearProcessNumbered"/>
    <dgm:cxn modelId="{92932687-EFB9-44C1-A906-078ECC2B82DD}" type="presParOf" srcId="{00549186-EC19-4B81-9192-A3C0919B1029}" destId="{A9600CB3-D3E6-4039-9E93-480D8FEC7E89}" srcOrd="0" destOrd="0" presId="urn:microsoft.com/office/officeart/2016/7/layout/BasicLinearProcessNumbered"/>
    <dgm:cxn modelId="{F277D37C-8834-4411-BC4E-8CB5DBF008D8}" type="presParOf" srcId="{00549186-EC19-4B81-9192-A3C0919B1029}" destId="{EC4C231D-D13D-4FF9-8B6A-9FD52BD37942}" srcOrd="1" destOrd="0" presId="urn:microsoft.com/office/officeart/2016/7/layout/BasicLinearProcessNumbered"/>
    <dgm:cxn modelId="{36E9120B-3C10-4D58-B296-13F70A7991EF}" type="presParOf" srcId="{00549186-EC19-4B81-9192-A3C0919B1029}" destId="{C5274D99-54CA-44F0-9EF5-5AEB44349B37}" srcOrd="2" destOrd="0" presId="urn:microsoft.com/office/officeart/2016/7/layout/BasicLinearProcessNumbered"/>
    <dgm:cxn modelId="{33674CDD-6732-44FD-A74A-E9010135ACDF}" type="presParOf" srcId="{00549186-EC19-4B81-9192-A3C0919B1029}" destId="{3A8CEFB9-B05E-4892-B543-27B7EEFF97F0}"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538F30-2469-4EED-8B47-9683EF238DF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472A647-2445-4E54-9E62-258C190DCB27}">
      <dgm:prSet/>
      <dgm:spPr/>
      <dgm:t>
        <a:bodyPr/>
        <a:lstStyle/>
        <a:p>
          <a:pPr>
            <a:lnSpc>
              <a:spcPct val="100000"/>
            </a:lnSpc>
          </a:pPr>
          <a:r>
            <a:rPr lang="es-UY" i="0" dirty="0"/>
            <a:t>Es una forma de relacionarse con el cliente, utilizando un diálogo más atento y cercano, pero sin perder la profesionalidad.</a:t>
          </a:r>
          <a:endParaRPr lang="en-US" dirty="0"/>
        </a:p>
      </dgm:t>
    </dgm:pt>
    <dgm:pt modelId="{9FE4A32E-6FFF-4663-9A1B-C5670FA0FD9E}" type="parTrans" cxnId="{5E0B4A1F-0389-455E-95F9-52AD0DCB7E1C}">
      <dgm:prSet/>
      <dgm:spPr/>
      <dgm:t>
        <a:bodyPr/>
        <a:lstStyle/>
        <a:p>
          <a:endParaRPr lang="en-US"/>
        </a:p>
      </dgm:t>
    </dgm:pt>
    <dgm:pt modelId="{4D77F077-F7EC-4D0B-AA60-39FEDCE3CBCD}" type="sibTrans" cxnId="{5E0B4A1F-0389-455E-95F9-52AD0DCB7E1C}">
      <dgm:prSet/>
      <dgm:spPr/>
      <dgm:t>
        <a:bodyPr/>
        <a:lstStyle/>
        <a:p>
          <a:endParaRPr lang="en-US"/>
        </a:p>
      </dgm:t>
    </dgm:pt>
    <dgm:pt modelId="{4B53280F-EA05-4F22-AE7A-C183AF1CB20C}">
      <dgm:prSet/>
      <dgm:spPr/>
      <dgm:t>
        <a:bodyPr/>
        <a:lstStyle/>
        <a:p>
          <a:pPr>
            <a:lnSpc>
              <a:spcPct val="100000"/>
            </a:lnSpc>
          </a:pPr>
          <a:r>
            <a:rPr lang="es-UY" i="0"/>
            <a:t>Es clave establecer una conexión con </a:t>
          </a:r>
          <a:r>
            <a:rPr lang="es-UY"/>
            <a:t>el cliente, </a:t>
          </a:r>
          <a:r>
            <a:rPr lang="es-UY" i="0"/>
            <a:t>mostrándole que estamos interesados y dispuestos a atender sus necesidades.</a:t>
          </a:r>
          <a:endParaRPr lang="en-US"/>
        </a:p>
      </dgm:t>
    </dgm:pt>
    <dgm:pt modelId="{D9A80A06-AC1D-4FE0-9034-BE1865C2E675}" type="parTrans" cxnId="{81DA2123-BCE2-4D82-AD30-37D772BFC0DD}">
      <dgm:prSet/>
      <dgm:spPr/>
      <dgm:t>
        <a:bodyPr/>
        <a:lstStyle/>
        <a:p>
          <a:endParaRPr lang="en-US"/>
        </a:p>
      </dgm:t>
    </dgm:pt>
    <dgm:pt modelId="{74A7EF38-CBEE-4637-B5C0-847FEB8A8CA8}" type="sibTrans" cxnId="{81DA2123-BCE2-4D82-AD30-37D772BFC0DD}">
      <dgm:prSet/>
      <dgm:spPr/>
      <dgm:t>
        <a:bodyPr/>
        <a:lstStyle/>
        <a:p>
          <a:endParaRPr lang="en-US"/>
        </a:p>
      </dgm:t>
    </dgm:pt>
    <dgm:pt modelId="{96D1BCF3-A64F-4BE9-987C-43223B27F4F6}">
      <dgm:prSet/>
      <dgm:spPr/>
      <dgm:t>
        <a:bodyPr/>
        <a:lstStyle/>
        <a:p>
          <a:pPr>
            <a:lnSpc>
              <a:spcPct val="100000"/>
            </a:lnSpc>
          </a:pPr>
          <a:r>
            <a:rPr lang="es-UY" i="0"/>
            <a:t>Es importante no prometer lo que no se puede cumplir, estableciendo la honestidad como parte fundamental de esta relación.</a:t>
          </a:r>
          <a:endParaRPr lang="en-US"/>
        </a:p>
      </dgm:t>
    </dgm:pt>
    <dgm:pt modelId="{53C631DC-1B70-4FD6-94E3-552AA429AEAE}" type="parTrans" cxnId="{9A06807E-76FF-4A4A-9B1C-FD402100B700}">
      <dgm:prSet/>
      <dgm:spPr/>
      <dgm:t>
        <a:bodyPr/>
        <a:lstStyle/>
        <a:p>
          <a:endParaRPr lang="en-US"/>
        </a:p>
      </dgm:t>
    </dgm:pt>
    <dgm:pt modelId="{151F3AB7-528B-48BA-8AE1-F93614EEE9B8}" type="sibTrans" cxnId="{9A06807E-76FF-4A4A-9B1C-FD402100B700}">
      <dgm:prSet/>
      <dgm:spPr/>
      <dgm:t>
        <a:bodyPr/>
        <a:lstStyle/>
        <a:p>
          <a:endParaRPr lang="en-US"/>
        </a:p>
      </dgm:t>
    </dgm:pt>
    <dgm:pt modelId="{CDF46AC0-1394-4ABB-B591-A275F75C0592}" type="pres">
      <dgm:prSet presAssocID="{3A538F30-2469-4EED-8B47-9683EF238DF6}" presName="root" presStyleCnt="0">
        <dgm:presLayoutVars>
          <dgm:dir/>
          <dgm:resizeHandles val="exact"/>
        </dgm:presLayoutVars>
      </dgm:prSet>
      <dgm:spPr/>
    </dgm:pt>
    <dgm:pt modelId="{F1B69FBE-311A-454C-8918-E1D069263540}" type="pres">
      <dgm:prSet presAssocID="{2472A647-2445-4E54-9E62-258C190DCB27}" presName="compNode" presStyleCnt="0"/>
      <dgm:spPr/>
    </dgm:pt>
    <dgm:pt modelId="{28C82E5C-0399-4A54-A96F-D1C69139B741}" type="pres">
      <dgm:prSet presAssocID="{2472A647-2445-4E54-9E62-258C190DCB27}" presName="bgRect" presStyleLbl="bgShp" presStyleIdx="0" presStyleCnt="3"/>
      <dgm:spPr/>
    </dgm:pt>
    <dgm:pt modelId="{25AE785B-AAFE-41AA-8997-EA2AFD6A9D12}" type="pres">
      <dgm:prSet presAssocID="{2472A647-2445-4E54-9E62-258C190DCB2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Bubble"/>
        </a:ext>
      </dgm:extLst>
    </dgm:pt>
    <dgm:pt modelId="{EEB45FB4-17DB-45D5-B7E2-F64EB4FFFFB3}" type="pres">
      <dgm:prSet presAssocID="{2472A647-2445-4E54-9E62-258C190DCB27}" presName="spaceRect" presStyleCnt="0"/>
      <dgm:spPr/>
    </dgm:pt>
    <dgm:pt modelId="{928FD7AE-3ACA-4B17-A04C-A6E02780B6B2}" type="pres">
      <dgm:prSet presAssocID="{2472A647-2445-4E54-9E62-258C190DCB27}" presName="parTx" presStyleLbl="revTx" presStyleIdx="0" presStyleCnt="3">
        <dgm:presLayoutVars>
          <dgm:chMax val="0"/>
          <dgm:chPref val="0"/>
        </dgm:presLayoutVars>
      </dgm:prSet>
      <dgm:spPr/>
    </dgm:pt>
    <dgm:pt modelId="{A7426596-0C94-4601-8872-2C301F5B4775}" type="pres">
      <dgm:prSet presAssocID="{4D77F077-F7EC-4D0B-AA60-39FEDCE3CBCD}" presName="sibTrans" presStyleCnt="0"/>
      <dgm:spPr/>
    </dgm:pt>
    <dgm:pt modelId="{7510D2AF-6170-4CDE-8182-2256519F2B2C}" type="pres">
      <dgm:prSet presAssocID="{4B53280F-EA05-4F22-AE7A-C183AF1CB20C}" presName="compNode" presStyleCnt="0"/>
      <dgm:spPr/>
    </dgm:pt>
    <dgm:pt modelId="{6A3F96B0-9593-45B8-A51B-ADAD59D9FFD0}" type="pres">
      <dgm:prSet presAssocID="{4B53280F-EA05-4F22-AE7A-C183AF1CB20C}" presName="bgRect" presStyleLbl="bgShp" presStyleIdx="1" presStyleCnt="3"/>
      <dgm:spPr/>
    </dgm:pt>
    <dgm:pt modelId="{A2F80BF3-8F45-4F9E-893D-C994755D7754}" type="pres">
      <dgm:prSet presAssocID="{4B53280F-EA05-4F22-AE7A-C183AF1CB20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 Network"/>
        </a:ext>
      </dgm:extLst>
    </dgm:pt>
    <dgm:pt modelId="{3BD54BD6-CC46-4CB0-9E4D-A4CDD37BA56D}" type="pres">
      <dgm:prSet presAssocID="{4B53280F-EA05-4F22-AE7A-C183AF1CB20C}" presName="spaceRect" presStyleCnt="0"/>
      <dgm:spPr/>
    </dgm:pt>
    <dgm:pt modelId="{C389622D-1FD5-4B0C-831A-990F563C4D48}" type="pres">
      <dgm:prSet presAssocID="{4B53280F-EA05-4F22-AE7A-C183AF1CB20C}" presName="parTx" presStyleLbl="revTx" presStyleIdx="1" presStyleCnt="3">
        <dgm:presLayoutVars>
          <dgm:chMax val="0"/>
          <dgm:chPref val="0"/>
        </dgm:presLayoutVars>
      </dgm:prSet>
      <dgm:spPr/>
    </dgm:pt>
    <dgm:pt modelId="{CF9D041E-BA7E-4505-81E2-361A9CB594CB}" type="pres">
      <dgm:prSet presAssocID="{74A7EF38-CBEE-4637-B5C0-847FEB8A8CA8}" presName="sibTrans" presStyleCnt="0"/>
      <dgm:spPr/>
    </dgm:pt>
    <dgm:pt modelId="{265E352B-F6FB-411A-8D35-50CCFD22A7D8}" type="pres">
      <dgm:prSet presAssocID="{96D1BCF3-A64F-4BE9-987C-43223B27F4F6}" presName="compNode" presStyleCnt="0"/>
      <dgm:spPr/>
    </dgm:pt>
    <dgm:pt modelId="{A9B09542-4F8B-4193-A5FF-F6F407D76647}" type="pres">
      <dgm:prSet presAssocID="{96D1BCF3-A64F-4BE9-987C-43223B27F4F6}" presName="bgRect" presStyleLbl="bgShp" presStyleIdx="2" presStyleCnt="3"/>
      <dgm:spPr/>
    </dgm:pt>
    <dgm:pt modelId="{BDECE35B-CB54-4E42-A4F8-D90DFC496648}" type="pres">
      <dgm:prSet presAssocID="{96D1BCF3-A64F-4BE9-987C-43223B27F4F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pretón de manos"/>
        </a:ext>
      </dgm:extLst>
    </dgm:pt>
    <dgm:pt modelId="{659D16BB-C594-4AF5-88D4-5D62E7567267}" type="pres">
      <dgm:prSet presAssocID="{96D1BCF3-A64F-4BE9-987C-43223B27F4F6}" presName="spaceRect" presStyleCnt="0"/>
      <dgm:spPr/>
    </dgm:pt>
    <dgm:pt modelId="{97D64671-DCD8-4FB0-8DC3-D452502B4E78}" type="pres">
      <dgm:prSet presAssocID="{96D1BCF3-A64F-4BE9-987C-43223B27F4F6}" presName="parTx" presStyleLbl="revTx" presStyleIdx="2" presStyleCnt="3">
        <dgm:presLayoutVars>
          <dgm:chMax val="0"/>
          <dgm:chPref val="0"/>
        </dgm:presLayoutVars>
      </dgm:prSet>
      <dgm:spPr/>
    </dgm:pt>
  </dgm:ptLst>
  <dgm:cxnLst>
    <dgm:cxn modelId="{5E0B4A1F-0389-455E-95F9-52AD0DCB7E1C}" srcId="{3A538F30-2469-4EED-8B47-9683EF238DF6}" destId="{2472A647-2445-4E54-9E62-258C190DCB27}" srcOrd="0" destOrd="0" parTransId="{9FE4A32E-6FFF-4663-9A1B-C5670FA0FD9E}" sibTransId="{4D77F077-F7EC-4D0B-AA60-39FEDCE3CBCD}"/>
    <dgm:cxn modelId="{81DA2123-BCE2-4D82-AD30-37D772BFC0DD}" srcId="{3A538F30-2469-4EED-8B47-9683EF238DF6}" destId="{4B53280F-EA05-4F22-AE7A-C183AF1CB20C}" srcOrd="1" destOrd="0" parTransId="{D9A80A06-AC1D-4FE0-9034-BE1865C2E675}" sibTransId="{74A7EF38-CBEE-4637-B5C0-847FEB8A8CA8}"/>
    <dgm:cxn modelId="{3E0FD851-20DA-4DB6-9E32-0A123B06A611}" type="presOf" srcId="{96D1BCF3-A64F-4BE9-987C-43223B27F4F6}" destId="{97D64671-DCD8-4FB0-8DC3-D452502B4E78}" srcOrd="0" destOrd="0" presId="urn:microsoft.com/office/officeart/2018/2/layout/IconVerticalSolidList"/>
    <dgm:cxn modelId="{9A06807E-76FF-4A4A-9B1C-FD402100B700}" srcId="{3A538F30-2469-4EED-8B47-9683EF238DF6}" destId="{96D1BCF3-A64F-4BE9-987C-43223B27F4F6}" srcOrd="2" destOrd="0" parTransId="{53C631DC-1B70-4FD6-94E3-552AA429AEAE}" sibTransId="{151F3AB7-528B-48BA-8AE1-F93614EEE9B8}"/>
    <dgm:cxn modelId="{0C29FA8A-7A08-42C5-8B97-017004DCAA1D}" type="presOf" srcId="{4B53280F-EA05-4F22-AE7A-C183AF1CB20C}" destId="{C389622D-1FD5-4B0C-831A-990F563C4D48}" srcOrd="0" destOrd="0" presId="urn:microsoft.com/office/officeart/2018/2/layout/IconVerticalSolidList"/>
    <dgm:cxn modelId="{B6F24091-4BCB-4FEF-8083-367B624289C3}" type="presOf" srcId="{2472A647-2445-4E54-9E62-258C190DCB27}" destId="{928FD7AE-3ACA-4B17-A04C-A6E02780B6B2}" srcOrd="0" destOrd="0" presId="urn:microsoft.com/office/officeart/2018/2/layout/IconVerticalSolidList"/>
    <dgm:cxn modelId="{6FDC1AB5-D4C2-474B-AD01-B2C6E9C9E0A0}" type="presOf" srcId="{3A538F30-2469-4EED-8B47-9683EF238DF6}" destId="{CDF46AC0-1394-4ABB-B591-A275F75C0592}" srcOrd="0" destOrd="0" presId="urn:microsoft.com/office/officeart/2018/2/layout/IconVerticalSolidList"/>
    <dgm:cxn modelId="{EA5D1B1A-3EAF-4363-A8A1-6777A64D1DA7}" type="presParOf" srcId="{CDF46AC0-1394-4ABB-B591-A275F75C0592}" destId="{F1B69FBE-311A-454C-8918-E1D069263540}" srcOrd="0" destOrd="0" presId="urn:microsoft.com/office/officeart/2018/2/layout/IconVerticalSolidList"/>
    <dgm:cxn modelId="{36DDCD82-9090-470F-A04A-89E976E4F2DD}" type="presParOf" srcId="{F1B69FBE-311A-454C-8918-E1D069263540}" destId="{28C82E5C-0399-4A54-A96F-D1C69139B741}" srcOrd="0" destOrd="0" presId="urn:microsoft.com/office/officeart/2018/2/layout/IconVerticalSolidList"/>
    <dgm:cxn modelId="{B479880C-38F1-4AC5-831E-339BEC476AB4}" type="presParOf" srcId="{F1B69FBE-311A-454C-8918-E1D069263540}" destId="{25AE785B-AAFE-41AA-8997-EA2AFD6A9D12}" srcOrd="1" destOrd="0" presId="urn:microsoft.com/office/officeart/2018/2/layout/IconVerticalSolidList"/>
    <dgm:cxn modelId="{454977D4-2D25-4921-86AE-FFE734B81896}" type="presParOf" srcId="{F1B69FBE-311A-454C-8918-E1D069263540}" destId="{EEB45FB4-17DB-45D5-B7E2-F64EB4FFFFB3}" srcOrd="2" destOrd="0" presId="urn:microsoft.com/office/officeart/2018/2/layout/IconVerticalSolidList"/>
    <dgm:cxn modelId="{BB4BCCF0-DBD8-4449-8FDD-B9D355606395}" type="presParOf" srcId="{F1B69FBE-311A-454C-8918-E1D069263540}" destId="{928FD7AE-3ACA-4B17-A04C-A6E02780B6B2}" srcOrd="3" destOrd="0" presId="urn:microsoft.com/office/officeart/2018/2/layout/IconVerticalSolidList"/>
    <dgm:cxn modelId="{06D6BBE6-E13D-42CC-B5E3-7B7533EE4214}" type="presParOf" srcId="{CDF46AC0-1394-4ABB-B591-A275F75C0592}" destId="{A7426596-0C94-4601-8872-2C301F5B4775}" srcOrd="1" destOrd="0" presId="urn:microsoft.com/office/officeart/2018/2/layout/IconVerticalSolidList"/>
    <dgm:cxn modelId="{E0B416BF-0739-4B4B-BE98-2817C46F9682}" type="presParOf" srcId="{CDF46AC0-1394-4ABB-B591-A275F75C0592}" destId="{7510D2AF-6170-4CDE-8182-2256519F2B2C}" srcOrd="2" destOrd="0" presId="urn:microsoft.com/office/officeart/2018/2/layout/IconVerticalSolidList"/>
    <dgm:cxn modelId="{123D3AE8-5532-4185-8788-706DB88F614A}" type="presParOf" srcId="{7510D2AF-6170-4CDE-8182-2256519F2B2C}" destId="{6A3F96B0-9593-45B8-A51B-ADAD59D9FFD0}" srcOrd="0" destOrd="0" presId="urn:microsoft.com/office/officeart/2018/2/layout/IconVerticalSolidList"/>
    <dgm:cxn modelId="{82F96DAD-2EEF-406B-A46B-F957A940A733}" type="presParOf" srcId="{7510D2AF-6170-4CDE-8182-2256519F2B2C}" destId="{A2F80BF3-8F45-4F9E-893D-C994755D7754}" srcOrd="1" destOrd="0" presId="urn:microsoft.com/office/officeart/2018/2/layout/IconVerticalSolidList"/>
    <dgm:cxn modelId="{846CF075-AA69-48C4-ACF8-E9F4BF1B08DD}" type="presParOf" srcId="{7510D2AF-6170-4CDE-8182-2256519F2B2C}" destId="{3BD54BD6-CC46-4CB0-9E4D-A4CDD37BA56D}" srcOrd="2" destOrd="0" presId="urn:microsoft.com/office/officeart/2018/2/layout/IconVerticalSolidList"/>
    <dgm:cxn modelId="{3C4F2A0C-B83B-4423-99DB-BE0C929181F0}" type="presParOf" srcId="{7510D2AF-6170-4CDE-8182-2256519F2B2C}" destId="{C389622D-1FD5-4B0C-831A-990F563C4D48}" srcOrd="3" destOrd="0" presId="urn:microsoft.com/office/officeart/2018/2/layout/IconVerticalSolidList"/>
    <dgm:cxn modelId="{4B7FCEED-907C-4E4F-80F9-4D5B16E9E886}" type="presParOf" srcId="{CDF46AC0-1394-4ABB-B591-A275F75C0592}" destId="{CF9D041E-BA7E-4505-81E2-361A9CB594CB}" srcOrd="3" destOrd="0" presId="urn:microsoft.com/office/officeart/2018/2/layout/IconVerticalSolidList"/>
    <dgm:cxn modelId="{9CC3F4E8-A26A-4591-9AB9-C43F0121426E}" type="presParOf" srcId="{CDF46AC0-1394-4ABB-B591-A275F75C0592}" destId="{265E352B-F6FB-411A-8D35-50CCFD22A7D8}" srcOrd="4" destOrd="0" presId="urn:microsoft.com/office/officeart/2018/2/layout/IconVerticalSolidList"/>
    <dgm:cxn modelId="{091B9BA4-64D1-44FC-AE12-157F16980C74}" type="presParOf" srcId="{265E352B-F6FB-411A-8D35-50CCFD22A7D8}" destId="{A9B09542-4F8B-4193-A5FF-F6F407D76647}" srcOrd="0" destOrd="0" presId="urn:microsoft.com/office/officeart/2018/2/layout/IconVerticalSolidList"/>
    <dgm:cxn modelId="{FF9DA5F9-FD8F-4C2A-A600-E12A7C956848}" type="presParOf" srcId="{265E352B-F6FB-411A-8D35-50CCFD22A7D8}" destId="{BDECE35B-CB54-4E42-A4F8-D90DFC496648}" srcOrd="1" destOrd="0" presId="urn:microsoft.com/office/officeart/2018/2/layout/IconVerticalSolidList"/>
    <dgm:cxn modelId="{7AD56638-79C1-4174-80CA-79F30209E228}" type="presParOf" srcId="{265E352B-F6FB-411A-8D35-50CCFD22A7D8}" destId="{659D16BB-C594-4AF5-88D4-5D62E7567267}" srcOrd="2" destOrd="0" presId="urn:microsoft.com/office/officeart/2018/2/layout/IconVerticalSolidList"/>
    <dgm:cxn modelId="{82FF255B-4C23-4042-BFB5-DABA94C3A0D5}" type="presParOf" srcId="{265E352B-F6FB-411A-8D35-50CCFD22A7D8}" destId="{97D64671-DCD8-4FB0-8DC3-D452502B4E7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76ADAF-74A5-4F56-BF8A-E9AFD766CFFF}"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F002FDF9-7614-48B8-9020-1999845823D1}">
      <dgm:prSet/>
      <dgm:spPr/>
      <dgm:t>
        <a:bodyPr/>
        <a:lstStyle/>
        <a:p>
          <a:r>
            <a:rPr lang="es-ES" b="1" dirty="0">
              <a:solidFill>
                <a:schemeClr val="tx1"/>
              </a:solidFill>
            </a:rPr>
            <a:t>Un equipo capacitado y empoderado</a:t>
          </a:r>
          <a:endParaRPr lang="en-US" b="1" dirty="0">
            <a:solidFill>
              <a:schemeClr val="tx1"/>
            </a:solidFill>
          </a:endParaRPr>
        </a:p>
      </dgm:t>
    </dgm:pt>
    <dgm:pt modelId="{7771ADE1-15A9-45E6-8011-F88D34D028A6}" type="parTrans" cxnId="{91C7B64F-E3FF-4A42-8BBE-455280664646}">
      <dgm:prSet/>
      <dgm:spPr/>
      <dgm:t>
        <a:bodyPr/>
        <a:lstStyle/>
        <a:p>
          <a:endParaRPr lang="en-US"/>
        </a:p>
      </dgm:t>
    </dgm:pt>
    <dgm:pt modelId="{552C32B7-1215-4A1C-9FD7-328F98BB3701}" type="sibTrans" cxnId="{91C7B64F-E3FF-4A42-8BBE-455280664646}">
      <dgm:prSet/>
      <dgm:spPr/>
      <dgm:t>
        <a:bodyPr/>
        <a:lstStyle/>
        <a:p>
          <a:endParaRPr lang="en-US"/>
        </a:p>
      </dgm:t>
    </dgm:pt>
    <dgm:pt modelId="{F5F2E241-C645-4380-BBAB-6F5CB07B00AE}">
      <dgm:prSet/>
      <dgm:spPr/>
      <dgm:t>
        <a:bodyPr/>
        <a:lstStyle/>
        <a:p>
          <a:r>
            <a:rPr lang="es-ES" b="1" dirty="0">
              <a:solidFill>
                <a:schemeClr val="tx1"/>
              </a:solidFill>
            </a:rPr>
            <a:t>Centrarnos en el interlocutor</a:t>
          </a:r>
          <a:endParaRPr lang="en-US" b="1" dirty="0">
            <a:solidFill>
              <a:schemeClr val="tx1"/>
            </a:solidFill>
          </a:endParaRPr>
        </a:p>
      </dgm:t>
    </dgm:pt>
    <dgm:pt modelId="{F5A4F34C-B152-40B4-A067-ACAE67FC8A7C}" type="parTrans" cxnId="{9F259BDB-53AA-4D15-9C3A-2BAB2719BC4E}">
      <dgm:prSet/>
      <dgm:spPr/>
      <dgm:t>
        <a:bodyPr/>
        <a:lstStyle/>
        <a:p>
          <a:endParaRPr lang="en-US"/>
        </a:p>
      </dgm:t>
    </dgm:pt>
    <dgm:pt modelId="{CF331FE0-4468-43E1-9F3F-3C126473A449}" type="sibTrans" cxnId="{9F259BDB-53AA-4D15-9C3A-2BAB2719BC4E}">
      <dgm:prSet/>
      <dgm:spPr/>
      <dgm:t>
        <a:bodyPr/>
        <a:lstStyle/>
        <a:p>
          <a:endParaRPr lang="en-US"/>
        </a:p>
      </dgm:t>
    </dgm:pt>
    <dgm:pt modelId="{9777A946-1870-48B5-B503-61604F4100AD}">
      <dgm:prSet custT="1"/>
      <dgm:spPr/>
      <dgm:t>
        <a:bodyPr/>
        <a:lstStyle/>
        <a:p>
          <a:pPr marL="0" lvl="0" indent="0" algn="ctr" defTabSz="666750">
            <a:lnSpc>
              <a:spcPct val="90000"/>
            </a:lnSpc>
            <a:spcBef>
              <a:spcPct val="0"/>
            </a:spcBef>
            <a:spcAft>
              <a:spcPct val="35000"/>
            </a:spcAft>
            <a:buNone/>
          </a:pPr>
          <a:r>
            <a:rPr lang="es-ES" sz="1500" b="1" kern="1200" dirty="0">
              <a:solidFill>
                <a:prstClr val="black"/>
              </a:solidFill>
              <a:latin typeface="Calibri" panose="020F0502020204030204"/>
              <a:ea typeface="+mn-ea"/>
              <a:cs typeface="+mn-cs"/>
            </a:rPr>
            <a:t>Construir una cultura de confianza </a:t>
          </a:r>
          <a:endParaRPr lang="en-US" sz="1500" b="1" kern="1200" dirty="0">
            <a:solidFill>
              <a:prstClr val="black"/>
            </a:solidFill>
            <a:latin typeface="Calibri" panose="020F0502020204030204"/>
            <a:ea typeface="+mn-ea"/>
            <a:cs typeface="+mn-cs"/>
          </a:endParaRPr>
        </a:p>
      </dgm:t>
    </dgm:pt>
    <dgm:pt modelId="{EC29143A-8EAA-4ECE-A914-A26AB4A5446A}" type="parTrans" cxnId="{A92C4295-841F-441A-9715-07F23BD8E1AF}">
      <dgm:prSet/>
      <dgm:spPr/>
      <dgm:t>
        <a:bodyPr/>
        <a:lstStyle/>
        <a:p>
          <a:endParaRPr lang="en-US"/>
        </a:p>
      </dgm:t>
    </dgm:pt>
    <dgm:pt modelId="{F471F0AB-6D6F-429A-AC14-1F82E068C3B0}" type="sibTrans" cxnId="{A92C4295-841F-441A-9715-07F23BD8E1AF}">
      <dgm:prSet/>
      <dgm:spPr/>
      <dgm:t>
        <a:bodyPr/>
        <a:lstStyle/>
        <a:p>
          <a:endParaRPr lang="en-US"/>
        </a:p>
      </dgm:t>
    </dgm:pt>
    <dgm:pt modelId="{9B0FB60B-F668-49BE-89BC-2D43C4424A24}">
      <dgm:prSet/>
      <dgm:spPr/>
      <dgm:t>
        <a:bodyPr/>
        <a:lstStyle/>
        <a:p>
          <a:r>
            <a:rPr lang="es-ES" b="1" dirty="0">
              <a:solidFill>
                <a:schemeClr val="tx1"/>
              </a:solidFill>
            </a:rPr>
            <a:t>Desarrollar nuestra capacidad empática</a:t>
          </a:r>
          <a:endParaRPr lang="en-US" b="1" dirty="0">
            <a:solidFill>
              <a:schemeClr val="tx1"/>
            </a:solidFill>
          </a:endParaRPr>
        </a:p>
      </dgm:t>
    </dgm:pt>
    <dgm:pt modelId="{FDF38A48-6C2C-4D82-B6CF-C59E0C6E387D}" type="parTrans" cxnId="{FB71F18B-9CD4-4F48-9D7F-6CD472655659}">
      <dgm:prSet/>
      <dgm:spPr/>
      <dgm:t>
        <a:bodyPr/>
        <a:lstStyle/>
        <a:p>
          <a:endParaRPr lang="en-US"/>
        </a:p>
      </dgm:t>
    </dgm:pt>
    <dgm:pt modelId="{51EDC50C-CD27-47A4-A6A9-A353BAEC98A1}" type="sibTrans" cxnId="{FB71F18B-9CD4-4F48-9D7F-6CD472655659}">
      <dgm:prSet/>
      <dgm:spPr/>
      <dgm:t>
        <a:bodyPr/>
        <a:lstStyle/>
        <a:p>
          <a:endParaRPr lang="en-US"/>
        </a:p>
      </dgm:t>
    </dgm:pt>
    <dgm:pt modelId="{05306166-D0CB-4C40-A96E-86F49DB5EE05}">
      <dgm:prSet/>
      <dgm:spPr/>
      <dgm:t>
        <a:bodyPr/>
        <a:lstStyle/>
        <a:p>
          <a:r>
            <a:rPr lang="es-ES" b="1" dirty="0">
              <a:solidFill>
                <a:schemeClr val="tx1"/>
              </a:solidFill>
            </a:rPr>
            <a:t>Ser transparente y saber disculparse</a:t>
          </a:r>
          <a:endParaRPr lang="en-US" b="1" dirty="0">
            <a:solidFill>
              <a:schemeClr val="tx1"/>
            </a:solidFill>
          </a:endParaRPr>
        </a:p>
      </dgm:t>
    </dgm:pt>
    <dgm:pt modelId="{FE9BE871-CAD5-4B89-9E50-13E9E87CB416}" type="parTrans" cxnId="{077413A3-55F4-452B-93BD-68EE72A27019}">
      <dgm:prSet/>
      <dgm:spPr/>
      <dgm:t>
        <a:bodyPr/>
        <a:lstStyle/>
        <a:p>
          <a:endParaRPr lang="en-US"/>
        </a:p>
      </dgm:t>
    </dgm:pt>
    <dgm:pt modelId="{B75850AA-0917-4904-BAF0-51FEFA55F46B}" type="sibTrans" cxnId="{077413A3-55F4-452B-93BD-68EE72A27019}">
      <dgm:prSet/>
      <dgm:spPr/>
      <dgm:t>
        <a:bodyPr/>
        <a:lstStyle/>
        <a:p>
          <a:endParaRPr lang="en-US"/>
        </a:p>
      </dgm:t>
    </dgm:pt>
    <dgm:pt modelId="{93FEC72D-99A6-4B16-8719-081659419548}">
      <dgm:prSet custT="1"/>
      <dgm:spPr/>
      <dgm:t>
        <a:bodyPr/>
        <a:lstStyle/>
        <a:p>
          <a:pPr marL="0" lvl="0" indent="0" algn="ctr" defTabSz="666750">
            <a:lnSpc>
              <a:spcPct val="90000"/>
            </a:lnSpc>
            <a:spcBef>
              <a:spcPct val="0"/>
            </a:spcBef>
            <a:spcAft>
              <a:spcPct val="35000"/>
            </a:spcAft>
            <a:buNone/>
          </a:pPr>
          <a:r>
            <a:rPr lang="es-ES" sz="1500" b="1" kern="1200" dirty="0">
              <a:solidFill>
                <a:prstClr val="black"/>
              </a:solidFill>
              <a:latin typeface="Calibri" panose="020F0502020204030204"/>
              <a:ea typeface="+mn-ea"/>
              <a:cs typeface="+mn-cs"/>
            </a:rPr>
            <a:t>Dar el tiempo que el cliente necesita, sin presionarlo en las decisiones</a:t>
          </a:r>
          <a:endParaRPr lang="en-US" sz="1500" b="1" kern="1200" dirty="0">
            <a:solidFill>
              <a:prstClr val="black"/>
            </a:solidFill>
            <a:latin typeface="Calibri" panose="020F0502020204030204"/>
            <a:ea typeface="+mn-ea"/>
            <a:cs typeface="+mn-cs"/>
          </a:endParaRPr>
        </a:p>
      </dgm:t>
    </dgm:pt>
    <dgm:pt modelId="{934ADD0F-9311-4CAE-98D3-802DBB950C17}" type="parTrans" cxnId="{9A8A7315-52BE-4C46-B1DC-850ED08C27CC}">
      <dgm:prSet/>
      <dgm:spPr/>
      <dgm:t>
        <a:bodyPr/>
        <a:lstStyle/>
        <a:p>
          <a:endParaRPr lang="en-US"/>
        </a:p>
      </dgm:t>
    </dgm:pt>
    <dgm:pt modelId="{4A0B07F9-A9E3-489C-86DF-90DB782CD3B5}" type="sibTrans" cxnId="{9A8A7315-52BE-4C46-B1DC-850ED08C27CC}">
      <dgm:prSet/>
      <dgm:spPr/>
      <dgm:t>
        <a:bodyPr/>
        <a:lstStyle/>
        <a:p>
          <a:endParaRPr lang="en-US"/>
        </a:p>
      </dgm:t>
    </dgm:pt>
    <dgm:pt modelId="{E3086F6A-20D7-4E24-8286-C9702F62C123}">
      <dgm:prSet/>
      <dgm:spPr/>
      <dgm:t>
        <a:bodyPr/>
        <a:lstStyle/>
        <a:p>
          <a:r>
            <a:rPr lang="es-ES" b="1" dirty="0">
              <a:solidFill>
                <a:schemeClr val="tx1"/>
              </a:solidFill>
            </a:rPr>
            <a:t>Hacer que nuestros clientes se sientan reconocidos</a:t>
          </a:r>
          <a:endParaRPr lang="en-US" b="1" dirty="0">
            <a:solidFill>
              <a:schemeClr val="tx1"/>
            </a:solidFill>
          </a:endParaRPr>
        </a:p>
      </dgm:t>
    </dgm:pt>
    <dgm:pt modelId="{745F929C-FD1A-40DB-B71D-08D5DF03744D}" type="parTrans" cxnId="{4E10E174-C9F8-4C52-BC79-7FA21B8A414A}">
      <dgm:prSet/>
      <dgm:spPr/>
      <dgm:t>
        <a:bodyPr/>
        <a:lstStyle/>
        <a:p>
          <a:endParaRPr lang="en-US"/>
        </a:p>
      </dgm:t>
    </dgm:pt>
    <dgm:pt modelId="{BF95907E-82C3-43B6-A53D-FC03A4BF2464}" type="sibTrans" cxnId="{4E10E174-C9F8-4C52-BC79-7FA21B8A414A}">
      <dgm:prSet/>
      <dgm:spPr/>
      <dgm:t>
        <a:bodyPr/>
        <a:lstStyle/>
        <a:p>
          <a:endParaRPr lang="en-US"/>
        </a:p>
      </dgm:t>
    </dgm:pt>
    <dgm:pt modelId="{040946D8-6BD3-44B8-86F5-F765F77E66A9}">
      <dgm:prSet/>
      <dgm:spPr/>
      <dgm:t>
        <a:bodyPr/>
        <a:lstStyle/>
        <a:p>
          <a:r>
            <a:rPr lang="es-ES" b="1" dirty="0">
              <a:solidFill>
                <a:schemeClr val="tx1"/>
              </a:solidFill>
            </a:rPr>
            <a:t>Revisar “los guiones” que automatizan nuestras respuestas y restan humanidad en la atención</a:t>
          </a:r>
          <a:endParaRPr lang="en-US" b="1" dirty="0">
            <a:solidFill>
              <a:schemeClr val="tx1"/>
            </a:solidFill>
          </a:endParaRPr>
        </a:p>
      </dgm:t>
    </dgm:pt>
    <dgm:pt modelId="{F86915E3-83BF-4CE8-939F-3AFCF0C2773A}" type="parTrans" cxnId="{1BF6793E-3418-4B8C-A905-4E588E2F0C24}">
      <dgm:prSet/>
      <dgm:spPr/>
      <dgm:t>
        <a:bodyPr/>
        <a:lstStyle/>
        <a:p>
          <a:endParaRPr lang="en-US"/>
        </a:p>
      </dgm:t>
    </dgm:pt>
    <dgm:pt modelId="{C58360CC-2B70-44F7-9B65-5D2270E05114}" type="sibTrans" cxnId="{1BF6793E-3418-4B8C-A905-4E588E2F0C24}">
      <dgm:prSet/>
      <dgm:spPr/>
      <dgm:t>
        <a:bodyPr/>
        <a:lstStyle/>
        <a:p>
          <a:endParaRPr lang="en-US"/>
        </a:p>
      </dgm:t>
    </dgm:pt>
    <dgm:pt modelId="{12F34ED1-FFAA-46D9-A754-8CEC54B5AF01}" type="pres">
      <dgm:prSet presAssocID="{0476ADAF-74A5-4F56-BF8A-E9AFD766CFFF}" presName="Name0" presStyleCnt="0">
        <dgm:presLayoutVars>
          <dgm:dir/>
          <dgm:resizeHandles val="exact"/>
        </dgm:presLayoutVars>
      </dgm:prSet>
      <dgm:spPr/>
    </dgm:pt>
    <dgm:pt modelId="{918EEDAE-38E8-4029-8320-79054CC6B3DA}" type="pres">
      <dgm:prSet presAssocID="{F002FDF9-7614-48B8-9020-1999845823D1}" presName="node" presStyleLbl="node1" presStyleIdx="0" presStyleCnt="8">
        <dgm:presLayoutVars>
          <dgm:bulletEnabled val="1"/>
        </dgm:presLayoutVars>
      </dgm:prSet>
      <dgm:spPr/>
    </dgm:pt>
    <dgm:pt modelId="{ECC245F4-8805-44D0-9AC2-A7E4D509CE9F}" type="pres">
      <dgm:prSet presAssocID="{552C32B7-1215-4A1C-9FD7-328F98BB3701}" presName="sibTrans" presStyleLbl="sibTrans1D1" presStyleIdx="0" presStyleCnt="7"/>
      <dgm:spPr/>
    </dgm:pt>
    <dgm:pt modelId="{30BAEED4-07F5-49C5-BF53-5FA4ECC9D756}" type="pres">
      <dgm:prSet presAssocID="{552C32B7-1215-4A1C-9FD7-328F98BB3701}" presName="connectorText" presStyleLbl="sibTrans1D1" presStyleIdx="0" presStyleCnt="7"/>
      <dgm:spPr/>
    </dgm:pt>
    <dgm:pt modelId="{119FD1DD-0E16-43F9-BD1C-5A9D895EA5A4}" type="pres">
      <dgm:prSet presAssocID="{F5F2E241-C645-4380-BBAB-6F5CB07B00AE}" presName="node" presStyleLbl="node1" presStyleIdx="1" presStyleCnt="8">
        <dgm:presLayoutVars>
          <dgm:bulletEnabled val="1"/>
        </dgm:presLayoutVars>
      </dgm:prSet>
      <dgm:spPr/>
    </dgm:pt>
    <dgm:pt modelId="{6D1C6741-B021-4850-9AE5-7A27803B65A7}" type="pres">
      <dgm:prSet presAssocID="{CF331FE0-4468-43E1-9F3F-3C126473A449}" presName="sibTrans" presStyleLbl="sibTrans1D1" presStyleIdx="1" presStyleCnt="7"/>
      <dgm:spPr/>
    </dgm:pt>
    <dgm:pt modelId="{83070AB5-FB69-40D4-BF09-C57F81E1560F}" type="pres">
      <dgm:prSet presAssocID="{CF331FE0-4468-43E1-9F3F-3C126473A449}" presName="connectorText" presStyleLbl="sibTrans1D1" presStyleIdx="1" presStyleCnt="7"/>
      <dgm:spPr/>
    </dgm:pt>
    <dgm:pt modelId="{6CD5A6CD-B706-427A-9157-5B3C8E10DE3E}" type="pres">
      <dgm:prSet presAssocID="{9777A946-1870-48B5-B503-61604F4100AD}" presName="node" presStyleLbl="node1" presStyleIdx="2" presStyleCnt="8">
        <dgm:presLayoutVars>
          <dgm:bulletEnabled val="1"/>
        </dgm:presLayoutVars>
      </dgm:prSet>
      <dgm:spPr/>
    </dgm:pt>
    <dgm:pt modelId="{CA5F1D4D-8659-48A0-AA29-F6DE52310095}" type="pres">
      <dgm:prSet presAssocID="{F471F0AB-6D6F-429A-AC14-1F82E068C3B0}" presName="sibTrans" presStyleLbl="sibTrans1D1" presStyleIdx="2" presStyleCnt="7"/>
      <dgm:spPr/>
    </dgm:pt>
    <dgm:pt modelId="{66553627-2A00-4CF8-A98B-955CD90C882B}" type="pres">
      <dgm:prSet presAssocID="{F471F0AB-6D6F-429A-AC14-1F82E068C3B0}" presName="connectorText" presStyleLbl="sibTrans1D1" presStyleIdx="2" presStyleCnt="7"/>
      <dgm:spPr/>
    </dgm:pt>
    <dgm:pt modelId="{A6D86CDC-F813-48D5-9FF5-6F83DD2E555C}" type="pres">
      <dgm:prSet presAssocID="{9B0FB60B-F668-49BE-89BC-2D43C4424A24}" presName="node" presStyleLbl="node1" presStyleIdx="3" presStyleCnt="8">
        <dgm:presLayoutVars>
          <dgm:bulletEnabled val="1"/>
        </dgm:presLayoutVars>
      </dgm:prSet>
      <dgm:spPr/>
    </dgm:pt>
    <dgm:pt modelId="{553D9FFA-7E9C-4AF3-811D-F5759CAD5F86}" type="pres">
      <dgm:prSet presAssocID="{51EDC50C-CD27-47A4-A6A9-A353BAEC98A1}" presName="sibTrans" presStyleLbl="sibTrans1D1" presStyleIdx="3" presStyleCnt="7"/>
      <dgm:spPr/>
    </dgm:pt>
    <dgm:pt modelId="{BBAFFEE0-9265-404E-A39C-59FD127EF2A7}" type="pres">
      <dgm:prSet presAssocID="{51EDC50C-CD27-47A4-A6A9-A353BAEC98A1}" presName="connectorText" presStyleLbl="sibTrans1D1" presStyleIdx="3" presStyleCnt="7"/>
      <dgm:spPr/>
    </dgm:pt>
    <dgm:pt modelId="{08C65799-8C2B-434A-8EC5-890081B67C07}" type="pres">
      <dgm:prSet presAssocID="{05306166-D0CB-4C40-A96E-86F49DB5EE05}" presName="node" presStyleLbl="node1" presStyleIdx="4" presStyleCnt="8">
        <dgm:presLayoutVars>
          <dgm:bulletEnabled val="1"/>
        </dgm:presLayoutVars>
      </dgm:prSet>
      <dgm:spPr/>
    </dgm:pt>
    <dgm:pt modelId="{3D1168E0-9B7F-4FCA-8EC9-776C6319E66C}" type="pres">
      <dgm:prSet presAssocID="{B75850AA-0917-4904-BAF0-51FEFA55F46B}" presName="sibTrans" presStyleLbl="sibTrans1D1" presStyleIdx="4" presStyleCnt="7"/>
      <dgm:spPr/>
    </dgm:pt>
    <dgm:pt modelId="{56B07DF9-9472-4552-A210-A0086C391BCA}" type="pres">
      <dgm:prSet presAssocID="{B75850AA-0917-4904-BAF0-51FEFA55F46B}" presName="connectorText" presStyleLbl="sibTrans1D1" presStyleIdx="4" presStyleCnt="7"/>
      <dgm:spPr/>
    </dgm:pt>
    <dgm:pt modelId="{5F1AA737-3855-41C7-A2A4-55E61B23DC5F}" type="pres">
      <dgm:prSet presAssocID="{93FEC72D-99A6-4B16-8719-081659419548}" presName="node" presStyleLbl="node1" presStyleIdx="5" presStyleCnt="8">
        <dgm:presLayoutVars>
          <dgm:bulletEnabled val="1"/>
        </dgm:presLayoutVars>
      </dgm:prSet>
      <dgm:spPr/>
    </dgm:pt>
    <dgm:pt modelId="{F9668A7B-1B75-4BAB-8B3C-1F17361565A4}" type="pres">
      <dgm:prSet presAssocID="{4A0B07F9-A9E3-489C-86DF-90DB782CD3B5}" presName="sibTrans" presStyleLbl="sibTrans1D1" presStyleIdx="5" presStyleCnt="7"/>
      <dgm:spPr/>
    </dgm:pt>
    <dgm:pt modelId="{9DA30C74-EDF0-4312-BA1C-25C5E128BA1C}" type="pres">
      <dgm:prSet presAssocID="{4A0B07F9-A9E3-489C-86DF-90DB782CD3B5}" presName="connectorText" presStyleLbl="sibTrans1D1" presStyleIdx="5" presStyleCnt="7"/>
      <dgm:spPr/>
    </dgm:pt>
    <dgm:pt modelId="{04B60226-DA1D-4DD8-A7E2-2E89E271A844}" type="pres">
      <dgm:prSet presAssocID="{E3086F6A-20D7-4E24-8286-C9702F62C123}" presName="node" presStyleLbl="node1" presStyleIdx="6" presStyleCnt="8">
        <dgm:presLayoutVars>
          <dgm:bulletEnabled val="1"/>
        </dgm:presLayoutVars>
      </dgm:prSet>
      <dgm:spPr/>
    </dgm:pt>
    <dgm:pt modelId="{9E22A491-4EDC-4471-9714-A0F8B3A18A09}" type="pres">
      <dgm:prSet presAssocID="{BF95907E-82C3-43B6-A53D-FC03A4BF2464}" presName="sibTrans" presStyleLbl="sibTrans1D1" presStyleIdx="6" presStyleCnt="7"/>
      <dgm:spPr/>
    </dgm:pt>
    <dgm:pt modelId="{44F96402-FDCC-409C-AE65-5D913C2FD84E}" type="pres">
      <dgm:prSet presAssocID="{BF95907E-82C3-43B6-A53D-FC03A4BF2464}" presName="connectorText" presStyleLbl="sibTrans1D1" presStyleIdx="6" presStyleCnt="7"/>
      <dgm:spPr/>
    </dgm:pt>
    <dgm:pt modelId="{0DE4C2E6-C773-444A-9E07-0485D7042AEF}" type="pres">
      <dgm:prSet presAssocID="{040946D8-6BD3-44B8-86F5-F765F77E66A9}" presName="node" presStyleLbl="node1" presStyleIdx="7" presStyleCnt="8">
        <dgm:presLayoutVars>
          <dgm:bulletEnabled val="1"/>
        </dgm:presLayoutVars>
      </dgm:prSet>
      <dgm:spPr/>
    </dgm:pt>
  </dgm:ptLst>
  <dgm:cxnLst>
    <dgm:cxn modelId="{8A1D2603-16CB-4A65-AD71-0B15E6C33F56}" type="presOf" srcId="{9777A946-1870-48B5-B503-61604F4100AD}" destId="{6CD5A6CD-B706-427A-9157-5B3C8E10DE3E}" srcOrd="0" destOrd="0" presId="urn:microsoft.com/office/officeart/2016/7/layout/RepeatingBendingProcessNew"/>
    <dgm:cxn modelId="{7A86FD10-1545-4AB7-B8ED-086ECC1B75F5}" type="presOf" srcId="{4A0B07F9-A9E3-489C-86DF-90DB782CD3B5}" destId="{F9668A7B-1B75-4BAB-8B3C-1F17361565A4}" srcOrd="0" destOrd="0" presId="urn:microsoft.com/office/officeart/2016/7/layout/RepeatingBendingProcessNew"/>
    <dgm:cxn modelId="{9A8A7315-52BE-4C46-B1DC-850ED08C27CC}" srcId="{0476ADAF-74A5-4F56-BF8A-E9AFD766CFFF}" destId="{93FEC72D-99A6-4B16-8719-081659419548}" srcOrd="5" destOrd="0" parTransId="{934ADD0F-9311-4CAE-98D3-802DBB950C17}" sibTransId="{4A0B07F9-A9E3-489C-86DF-90DB782CD3B5}"/>
    <dgm:cxn modelId="{0C679518-9DD9-4774-AC8E-D2C23619D292}" type="presOf" srcId="{F471F0AB-6D6F-429A-AC14-1F82E068C3B0}" destId="{CA5F1D4D-8659-48A0-AA29-F6DE52310095}" srcOrd="0" destOrd="0" presId="urn:microsoft.com/office/officeart/2016/7/layout/RepeatingBendingProcessNew"/>
    <dgm:cxn modelId="{3B415C20-5A8D-447B-B4C3-E635F9E1EF76}" type="presOf" srcId="{4A0B07F9-A9E3-489C-86DF-90DB782CD3B5}" destId="{9DA30C74-EDF0-4312-BA1C-25C5E128BA1C}" srcOrd="1" destOrd="0" presId="urn:microsoft.com/office/officeart/2016/7/layout/RepeatingBendingProcessNew"/>
    <dgm:cxn modelId="{1A2D3C22-E7B3-491E-9677-7D49CBD43B7B}" type="presOf" srcId="{51EDC50C-CD27-47A4-A6A9-A353BAEC98A1}" destId="{BBAFFEE0-9265-404E-A39C-59FD127EF2A7}" srcOrd="1" destOrd="0" presId="urn:microsoft.com/office/officeart/2016/7/layout/RepeatingBendingProcessNew"/>
    <dgm:cxn modelId="{8B6D133A-96C0-44C3-9D2E-EE26CF9AD352}" type="presOf" srcId="{552C32B7-1215-4A1C-9FD7-328F98BB3701}" destId="{ECC245F4-8805-44D0-9AC2-A7E4D509CE9F}" srcOrd="0" destOrd="0" presId="urn:microsoft.com/office/officeart/2016/7/layout/RepeatingBendingProcessNew"/>
    <dgm:cxn modelId="{1BF6793E-3418-4B8C-A905-4E588E2F0C24}" srcId="{0476ADAF-74A5-4F56-BF8A-E9AFD766CFFF}" destId="{040946D8-6BD3-44B8-86F5-F765F77E66A9}" srcOrd="7" destOrd="0" parTransId="{F86915E3-83BF-4CE8-939F-3AFCF0C2773A}" sibTransId="{C58360CC-2B70-44F7-9B65-5D2270E05114}"/>
    <dgm:cxn modelId="{883F9D3E-1A06-401E-896C-128EF002FDCD}" type="presOf" srcId="{B75850AA-0917-4904-BAF0-51FEFA55F46B}" destId="{56B07DF9-9472-4552-A210-A0086C391BCA}" srcOrd="1" destOrd="0" presId="urn:microsoft.com/office/officeart/2016/7/layout/RepeatingBendingProcessNew"/>
    <dgm:cxn modelId="{43B8215D-6B1B-4BA7-9F0F-8E5EA8516EF2}" type="presOf" srcId="{0476ADAF-74A5-4F56-BF8A-E9AFD766CFFF}" destId="{12F34ED1-FFAA-46D9-A754-8CEC54B5AF01}" srcOrd="0" destOrd="0" presId="urn:microsoft.com/office/officeart/2016/7/layout/RepeatingBendingProcessNew"/>
    <dgm:cxn modelId="{DF8C6043-5BEB-4D17-AB9B-056B84A7ABDD}" type="presOf" srcId="{51EDC50C-CD27-47A4-A6A9-A353BAEC98A1}" destId="{553D9FFA-7E9C-4AF3-811D-F5759CAD5F86}" srcOrd="0" destOrd="0" presId="urn:microsoft.com/office/officeart/2016/7/layout/RepeatingBendingProcessNew"/>
    <dgm:cxn modelId="{7570B644-C601-48A7-BE64-4F33E1D7E29D}" type="presOf" srcId="{F471F0AB-6D6F-429A-AC14-1F82E068C3B0}" destId="{66553627-2A00-4CF8-A98B-955CD90C882B}" srcOrd="1" destOrd="0" presId="urn:microsoft.com/office/officeart/2016/7/layout/RepeatingBendingProcessNew"/>
    <dgm:cxn modelId="{14E9E265-3411-4ED5-AF1F-F14F60EEA858}" type="presOf" srcId="{E3086F6A-20D7-4E24-8286-C9702F62C123}" destId="{04B60226-DA1D-4DD8-A7E2-2E89E271A844}" srcOrd="0" destOrd="0" presId="urn:microsoft.com/office/officeart/2016/7/layout/RepeatingBendingProcessNew"/>
    <dgm:cxn modelId="{C7157067-FAF3-4C01-92EA-1FC81F8622D6}" type="presOf" srcId="{CF331FE0-4468-43E1-9F3F-3C126473A449}" destId="{6D1C6741-B021-4850-9AE5-7A27803B65A7}" srcOrd="0" destOrd="0" presId="urn:microsoft.com/office/officeart/2016/7/layout/RepeatingBendingProcessNew"/>
    <dgm:cxn modelId="{F59B196A-D35A-485E-A506-6DF986A1E40B}" type="presOf" srcId="{B75850AA-0917-4904-BAF0-51FEFA55F46B}" destId="{3D1168E0-9B7F-4FCA-8EC9-776C6319E66C}" srcOrd="0" destOrd="0" presId="urn:microsoft.com/office/officeart/2016/7/layout/RepeatingBendingProcessNew"/>
    <dgm:cxn modelId="{9357316E-B330-489F-88C7-66962CBF9BF1}" type="presOf" srcId="{CF331FE0-4468-43E1-9F3F-3C126473A449}" destId="{83070AB5-FB69-40D4-BF09-C57F81E1560F}" srcOrd="1" destOrd="0" presId="urn:microsoft.com/office/officeart/2016/7/layout/RepeatingBendingProcessNew"/>
    <dgm:cxn modelId="{91C7B64F-E3FF-4A42-8BBE-455280664646}" srcId="{0476ADAF-74A5-4F56-BF8A-E9AFD766CFFF}" destId="{F002FDF9-7614-48B8-9020-1999845823D1}" srcOrd="0" destOrd="0" parTransId="{7771ADE1-15A9-45E6-8011-F88D34D028A6}" sibTransId="{552C32B7-1215-4A1C-9FD7-328F98BB3701}"/>
    <dgm:cxn modelId="{4E10E174-C9F8-4C52-BC79-7FA21B8A414A}" srcId="{0476ADAF-74A5-4F56-BF8A-E9AFD766CFFF}" destId="{E3086F6A-20D7-4E24-8286-C9702F62C123}" srcOrd="6" destOrd="0" parTransId="{745F929C-FD1A-40DB-B71D-08D5DF03744D}" sibTransId="{BF95907E-82C3-43B6-A53D-FC03A4BF2464}"/>
    <dgm:cxn modelId="{7FBE1478-F477-43AA-ADB0-D9C254175506}" type="presOf" srcId="{BF95907E-82C3-43B6-A53D-FC03A4BF2464}" destId="{44F96402-FDCC-409C-AE65-5D913C2FD84E}" srcOrd="1" destOrd="0" presId="urn:microsoft.com/office/officeart/2016/7/layout/RepeatingBendingProcessNew"/>
    <dgm:cxn modelId="{FB71F18B-9CD4-4F48-9D7F-6CD472655659}" srcId="{0476ADAF-74A5-4F56-BF8A-E9AFD766CFFF}" destId="{9B0FB60B-F668-49BE-89BC-2D43C4424A24}" srcOrd="3" destOrd="0" parTransId="{FDF38A48-6C2C-4D82-B6CF-C59E0C6E387D}" sibTransId="{51EDC50C-CD27-47A4-A6A9-A353BAEC98A1}"/>
    <dgm:cxn modelId="{EEB6008C-E148-4C75-AF8F-F5FC1D67878E}" type="presOf" srcId="{BF95907E-82C3-43B6-A53D-FC03A4BF2464}" destId="{9E22A491-4EDC-4471-9714-A0F8B3A18A09}" srcOrd="0" destOrd="0" presId="urn:microsoft.com/office/officeart/2016/7/layout/RepeatingBendingProcessNew"/>
    <dgm:cxn modelId="{A92C4295-841F-441A-9715-07F23BD8E1AF}" srcId="{0476ADAF-74A5-4F56-BF8A-E9AFD766CFFF}" destId="{9777A946-1870-48B5-B503-61604F4100AD}" srcOrd="2" destOrd="0" parTransId="{EC29143A-8EAA-4ECE-A914-A26AB4A5446A}" sibTransId="{F471F0AB-6D6F-429A-AC14-1F82E068C3B0}"/>
    <dgm:cxn modelId="{077413A3-55F4-452B-93BD-68EE72A27019}" srcId="{0476ADAF-74A5-4F56-BF8A-E9AFD766CFFF}" destId="{05306166-D0CB-4C40-A96E-86F49DB5EE05}" srcOrd="4" destOrd="0" parTransId="{FE9BE871-CAD5-4B89-9E50-13E9E87CB416}" sibTransId="{B75850AA-0917-4904-BAF0-51FEFA55F46B}"/>
    <dgm:cxn modelId="{612B9EB0-B90A-4719-8010-AD20ED4DF41C}" type="presOf" srcId="{93FEC72D-99A6-4B16-8719-081659419548}" destId="{5F1AA737-3855-41C7-A2A4-55E61B23DC5F}" srcOrd="0" destOrd="0" presId="urn:microsoft.com/office/officeart/2016/7/layout/RepeatingBendingProcessNew"/>
    <dgm:cxn modelId="{67F20DB3-BF3D-4AB2-A984-D1E070238819}" type="presOf" srcId="{F5F2E241-C645-4380-BBAB-6F5CB07B00AE}" destId="{119FD1DD-0E16-43F9-BD1C-5A9D895EA5A4}" srcOrd="0" destOrd="0" presId="urn:microsoft.com/office/officeart/2016/7/layout/RepeatingBendingProcessNew"/>
    <dgm:cxn modelId="{9772E1B6-B0BE-4DC9-800A-5D3A19E9E4F8}" type="presOf" srcId="{05306166-D0CB-4C40-A96E-86F49DB5EE05}" destId="{08C65799-8C2B-434A-8EC5-890081B67C07}" srcOrd="0" destOrd="0" presId="urn:microsoft.com/office/officeart/2016/7/layout/RepeatingBendingProcessNew"/>
    <dgm:cxn modelId="{9F259BDB-53AA-4D15-9C3A-2BAB2719BC4E}" srcId="{0476ADAF-74A5-4F56-BF8A-E9AFD766CFFF}" destId="{F5F2E241-C645-4380-BBAB-6F5CB07B00AE}" srcOrd="1" destOrd="0" parTransId="{F5A4F34C-B152-40B4-A067-ACAE67FC8A7C}" sibTransId="{CF331FE0-4468-43E1-9F3F-3C126473A449}"/>
    <dgm:cxn modelId="{072B29E7-954E-4D04-94F4-4B4A5F2536DF}" type="presOf" srcId="{552C32B7-1215-4A1C-9FD7-328F98BB3701}" destId="{30BAEED4-07F5-49C5-BF53-5FA4ECC9D756}" srcOrd="1" destOrd="0" presId="urn:microsoft.com/office/officeart/2016/7/layout/RepeatingBendingProcessNew"/>
    <dgm:cxn modelId="{2829CAE7-0847-4C0A-BB9B-9D4E6380ED66}" type="presOf" srcId="{F002FDF9-7614-48B8-9020-1999845823D1}" destId="{918EEDAE-38E8-4029-8320-79054CC6B3DA}" srcOrd="0" destOrd="0" presId="urn:microsoft.com/office/officeart/2016/7/layout/RepeatingBendingProcessNew"/>
    <dgm:cxn modelId="{992BDCF8-5B31-4741-BCC4-10372E703816}" type="presOf" srcId="{9B0FB60B-F668-49BE-89BC-2D43C4424A24}" destId="{A6D86CDC-F813-48D5-9FF5-6F83DD2E555C}" srcOrd="0" destOrd="0" presId="urn:microsoft.com/office/officeart/2016/7/layout/RepeatingBendingProcessNew"/>
    <dgm:cxn modelId="{AD18D7F9-A473-4437-A15F-506B2565C5F8}" type="presOf" srcId="{040946D8-6BD3-44B8-86F5-F765F77E66A9}" destId="{0DE4C2E6-C773-444A-9E07-0485D7042AEF}" srcOrd="0" destOrd="0" presId="urn:microsoft.com/office/officeart/2016/7/layout/RepeatingBendingProcessNew"/>
    <dgm:cxn modelId="{5E5C4470-D45B-4DC0-8613-F74E59B6ECB8}" type="presParOf" srcId="{12F34ED1-FFAA-46D9-A754-8CEC54B5AF01}" destId="{918EEDAE-38E8-4029-8320-79054CC6B3DA}" srcOrd="0" destOrd="0" presId="urn:microsoft.com/office/officeart/2016/7/layout/RepeatingBendingProcessNew"/>
    <dgm:cxn modelId="{DC26F138-A1D5-486F-B72F-D0C5FC06FC13}" type="presParOf" srcId="{12F34ED1-FFAA-46D9-A754-8CEC54B5AF01}" destId="{ECC245F4-8805-44D0-9AC2-A7E4D509CE9F}" srcOrd="1" destOrd="0" presId="urn:microsoft.com/office/officeart/2016/7/layout/RepeatingBendingProcessNew"/>
    <dgm:cxn modelId="{8AD780A6-0531-49EA-8DA5-3B4EB5CB418B}" type="presParOf" srcId="{ECC245F4-8805-44D0-9AC2-A7E4D509CE9F}" destId="{30BAEED4-07F5-49C5-BF53-5FA4ECC9D756}" srcOrd="0" destOrd="0" presId="urn:microsoft.com/office/officeart/2016/7/layout/RepeatingBendingProcessNew"/>
    <dgm:cxn modelId="{64C5601F-6820-4D66-9BC5-FE2E3E1A7E33}" type="presParOf" srcId="{12F34ED1-FFAA-46D9-A754-8CEC54B5AF01}" destId="{119FD1DD-0E16-43F9-BD1C-5A9D895EA5A4}" srcOrd="2" destOrd="0" presId="urn:microsoft.com/office/officeart/2016/7/layout/RepeatingBendingProcessNew"/>
    <dgm:cxn modelId="{93860860-10EC-41D9-AA1F-A3EF90DDD139}" type="presParOf" srcId="{12F34ED1-FFAA-46D9-A754-8CEC54B5AF01}" destId="{6D1C6741-B021-4850-9AE5-7A27803B65A7}" srcOrd="3" destOrd="0" presId="urn:microsoft.com/office/officeart/2016/7/layout/RepeatingBendingProcessNew"/>
    <dgm:cxn modelId="{08A68BE7-2C8E-4B20-969C-A8E3D4E6527E}" type="presParOf" srcId="{6D1C6741-B021-4850-9AE5-7A27803B65A7}" destId="{83070AB5-FB69-40D4-BF09-C57F81E1560F}" srcOrd="0" destOrd="0" presId="urn:microsoft.com/office/officeart/2016/7/layout/RepeatingBendingProcessNew"/>
    <dgm:cxn modelId="{4A0ABA39-9D83-46DF-AD74-4EF83531A38E}" type="presParOf" srcId="{12F34ED1-FFAA-46D9-A754-8CEC54B5AF01}" destId="{6CD5A6CD-B706-427A-9157-5B3C8E10DE3E}" srcOrd="4" destOrd="0" presId="urn:microsoft.com/office/officeart/2016/7/layout/RepeatingBendingProcessNew"/>
    <dgm:cxn modelId="{7E30F713-91EF-4661-8219-9441ADEBEC6D}" type="presParOf" srcId="{12F34ED1-FFAA-46D9-A754-8CEC54B5AF01}" destId="{CA5F1D4D-8659-48A0-AA29-F6DE52310095}" srcOrd="5" destOrd="0" presId="urn:microsoft.com/office/officeart/2016/7/layout/RepeatingBendingProcessNew"/>
    <dgm:cxn modelId="{12A0CF88-A193-42F9-A63F-37562033E0AE}" type="presParOf" srcId="{CA5F1D4D-8659-48A0-AA29-F6DE52310095}" destId="{66553627-2A00-4CF8-A98B-955CD90C882B}" srcOrd="0" destOrd="0" presId="urn:microsoft.com/office/officeart/2016/7/layout/RepeatingBendingProcessNew"/>
    <dgm:cxn modelId="{2FA857AF-4ADA-4A53-B5C3-0153E80624AC}" type="presParOf" srcId="{12F34ED1-FFAA-46D9-A754-8CEC54B5AF01}" destId="{A6D86CDC-F813-48D5-9FF5-6F83DD2E555C}" srcOrd="6" destOrd="0" presId="urn:microsoft.com/office/officeart/2016/7/layout/RepeatingBendingProcessNew"/>
    <dgm:cxn modelId="{340B9B70-4E26-434B-95C0-B0BB086D45DC}" type="presParOf" srcId="{12F34ED1-FFAA-46D9-A754-8CEC54B5AF01}" destId="{553D9FFA-7E9C-4AF3-811D-F5759CAD5F86}" srcOrd="7" destOrd="0" presId="urn:microsoft.com/office/officeart/2016/7/layout/RepeatingBendingProcessNew"/>
    <dgm:cxn modelId="{CDC5DFC2-7C69-4F8F-A594-CEDBABB71CDE}" type="presParOf" srcId="{553D9FFA-7E9C-4AF3-811D-F5759CAD5F86}" destId="{BBAFFEE0-9265-404E-A39C-59FD127EF2A7}" srcOrd="0" destOrd="0" presId="urn:microsoft.com/office/officeart/2016/7/layout/RepeatingBendingProcessNew"/>
    <dgm:cxn modelId="{D8FE30F2-F68B-44FB-930C-D054F867BFA6}" type="presParOf" srcId="{12F34ED1-FFAA-46D9-A754-8CEC54B5AF01}" destId="{08C65799-8C2B-434A-8EC5-890081B67C07}" srcOrd="8" destOrd="0" presId="urn:microsoft.com/office/officeart/2016/7/layout/RepeatingBendingProcessNew"/>
    <dgm:cxn modelId="{22068405-A7BC-4094-BD5F-0309AE636210}" type="presParOf" srcId="{12F34ED1-FFAA-46D9-A754-8CEC54B5AF01}" destId="{3D1168E0-9B7F-4FCA-8EC9-776C6319E66C}" srcOrd="9" destOrd="0" presId="urn:microsoft.com/office/officeart/2016/7/layout/RepeatingBendingProcessNew"/>
    <dgm:cxn modelId="{2DDC07DB-B9C7-43EF-AF2A-28BCF5014954}" type="presParOf" srcId="{3D1168E0-9B7F-4FCA-8EC9-776C6319E66C}" destId="{56B07DF9-9472-4552-A210-A0086C391BCA}" srcOrd="0" destOrd="0" presId="urn:microsoft.com/office/officeart/2016/7/layout/RepeatingBendingProcessNew"/>
    <dgm:cxn modelId="{D1ED9692-9C08-4A45-B368-F40CE630F8CE}" type="presParOf" srcId="{12F34ED1-FFAA-46D9-A754-8CEC54B5AF01}" destId="{5F1AA737-3855-41C7-A2A4-55E61B23DC5F}" srcOrd="10" destOrd="0" presId="urn:microsoft.com/office/officeart/2016/7/layout/RepeatingBendingProcessNew"/>
    <dgm:cxn modelId="{A3F1B438-8813-4CF5-8CD1-42A7566155FB}" type="presParOf" srcId="{12F34ED1-FFAA-46D9-A754-8CEC54B5AF01}" destId="{F9668A7B-1B75-4BAB-8B3C-1F17361565A4}" srcOrd="11" destOrd="0" presId="urn:microsoft.com/office/officeart/2016/7/layout/RepeatingBendingProcessNew"/>
    <dgm:cxn modelId="{EC445298-35C8-4AAE-A2B1-F52C24C2C5A7}" type="presParOf" srcId="{F9668A7B-1B75-4BAB-8B3C-1F17361565A4}" destId="{9DA30C74-EDF0-4312-BA1C-25C5E128BA1C}" srcOrd="0" destOrd="0" presId="urn:microsoft.com/office/officeart/2016/7/layout/RepeatingBendingProcessNew"/>
    <dgm:cxn modelId="{EB06308A-2E10-4BB4-9D78-5DD7480E2071}" type="presParOf" srcId="{12F34ED1-FFAA-46D9-A754-8CEC54B5AF01}" destId="{04B60226-DA1D-4DD8-A7E2-2E89E271A844}" srcOrd="12" destOrd="0" presId="urn:microsoft.com/office/officeart/2016/7/layout/RepeatingBendingProcessNew"/>
    <dgm:cxn modelId="{07CC50E4-5EEF-4891-8A14-8875A88E4474}" type="presParOf" srcId="{12F34ED1-FFAA-46D9-A754-8CEC54B5AF01}" destId="{9E22A491-4EDC-4471-9714-A0F8B3A18A09}" srcOrd="13" destOrd="0" presId="urn:microsoft.com/office/officeart/2016/7/layout/RepeatingBendingProcessNew"/>
    <dgm:cxn modelId="{FEF0FFD8-759B-46DD-9A90-015387D88060}" type="presParOf" srcId="{9E22A491-4EDC-4471-9714-A0F8B3A18A09}" destId="{44F96402-FDCC-409C-AE65-5D913C2FD84E}" srcOrd="0" destOrd="0" presId="urn:microsoft.com/office/officeart/2016/7/layout/RepeatingBendingProcessNew"/>
    <dgm:cxn modelId="{86B8DAFD-3D59-45AC-973C-F8CDB412A1DC}" type="presParOf" srcId="{12F34ED1-FFAA-46D9-A754-8CEC54B5AF01}" destId="{0DE4C2E6-C773-444A-9E07-0485D7042AEF}" srcOrd="1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F5C4D-BFA7-42DB-BA24-4099BC28A448}">
      <dsp:nvSpPr>
        <dsp:cNvPr id="0" name=""/>
        <dsp:cNvSpPr/>
      </dsp:nvSpPr>
      <dsp:spPr>
        <a:xfrm>
          <a:off x="3214" y="477758"/>
          <a:ext cx="2550318" cy="357044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833" tIns="330200" rIns="198833" bIns="330200" numCol="1" spcCol="1270" anchor="t" anchorCtr="0">
          <a:noAutofit/>
        </a:bodyPr>
        <a:lstStyle/>
        <a:p>
          <a:pPr marL="0" lvl="0" indent="0" algn="l" defTabSz="622300">
            <a:lnSpc>
              <a:spcPct val="90000"/>
            </a:lnSpc>
            <a:spcBef>
              <a:spcPct val="0"/>
            </a:spcBef>
            <a:spcAft>
              <a:spcPct val="35000"/>
            </a:spcAft>
            <a:buNone/>
          </a:pPr>
          <a:r>
            <a:rPr lang="es-ES" sz="1400" b="1" kern="1200" dirty="0"/>
            <a:t>Socios. Servicios. Transformación digital</a:t>
          </a:r>
          <a:endParaRPr lang="en-US" sz="1400" kern="1200" dirty="0"/>
        </a:p>
      </dsp:txBody>
      <dsp:txXfrm>
        <a:off x="3214" y="1834527"/>
        <a:ext cx="2550318" cy="2142267"/>
      </dsp:txXfrm>
    </dsp:sp>
    <dsp:sp modelId="{F362902D-8489-445A-B916-3099CB5BC58D}">
      <dsp:nvSpPr>
        <dsp:cNvPr id="0" name=""/>
        <dsp:cNvSpPr/>
      </dsp:nvSpPr>
      <dsp:spPr>
        <a:xfrm>
          <a:off x="742807" y="834803"/>
          <a:ext cx="1071133" cy="107113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3510" tIns="12700" rIns="8351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99671" y="991667"/>
        <a:ext cx="757405" cy="757405"/>
      </dsp:txXfrm>
    </dsp:sp>
    <dsp:sp modelId="{1FA1C079-ABAB-4038-9A4A-8991C77163FB}">
      <dsp:nvSpPr>
        <dsp:cNvPr id="0" name=""/>
        <dsp:cNvSpPr/>
      </dsp:nvSpPr>
      <dsp:spPr>
        <a:xfrm>
          <a:off x="3214" y="4048132"/>
          <a:ext cx="2550318"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408FB74-5271-47BA-B00E-A7FD48B8B675}">
      <dsp:nvSpPr>
        <dsp:cNvPr id="0" name=""/>
        <dsp:cNvSpPr/>
      </dsp:nvSpPr>
      <dsp:spPr>
        <a:xfrm>
          <a:off x="2808565" y="477758"/>
          <a:ext cx="2550318" cy="357044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833" tIns="330200" rIns="198833" bIns="330200" numCol="1" spcCol="1270" anchor="t" anchorCtr="0">
          <a:noAutofit/>
        </a:bodyPr>
        <a:lstStyle/>
        <a:p>
          <a:pPr marL="0" lvl="0" indent="0" algn="l" defTabSz="622300">
            <a:lnSpc>
              <a:spcPct val="90000"/>
            </a:lnSpc>
            <a:spcBef>
              <a:spcPct val="0"/>
            </a:spcBef>
            <a:spcAft>
              <a:spcPct val="35000"/>
            </a:spcAft>
            <a:buNone/>
          </a:pPr>
          <a:r>
            <a:rPr lang="en-US" sz="1400" b="1" kern="1200" dirty="0" err="1"/>
            <a:t>Humanización</a:t>
          </a:r>
          <a:r>
            <a:rPr lang="en-US" sz="1400" b="1" kern="1200" dirty="0"/>
            <a:t> </a:t>
          </a:r>
          <a:r>
            <a:rPr lang="en-US" sz="1400" b="1" kern="1200" dirty="0" err="1"/>
            <a:t>en</a:t>
          </a:r>
          <a:r>
            <a:rPr lang="en-US" sz="1400" b="1" kern="1200" dirty="0"/>
            <a:t> la </a:t>
          </a:r>
          <a:r>
            <a:rPr lang="en-US" sz="1400" b="1" kern="1200" dirty="0" err="1"/>
            <a:t>atención</a:t>
          </a:r>
          <a:r>
            <a:rPr lang="en-US" sz="1400" b="1" kern="1200" dirty="0"/>
            <a:t> a </a:t>
          </a:r>
          <a:r>
            <a:rPr lang="en-US" sz="1400" b="1" kern="1200" dirty="0" err="1"/>
            <a:t>los</a:t>
          </a:r>
          <a:r>
            <a:rPr lang="en-US" sz="1400" b="1" kern="1200" dirty="0"/>
            <a:t> </a:t>
          </a:r>
          <a:r>
            <a:rPr lang="en-US" sz="1400" b="1" kern="1200" dirty="0" err="1"/>
            <a:t>socios</a:t>
          </a:r>
          <a:endParaRPr lang="en-US" sz="1400" b="1" kern="1200" dirty="0"/>
        </a:p>
      </dsp:txBody>
      <dsp:txXfrm>
        <a:off x="2808565" y="1834527"/>
        <a:ext cx="2550318" cy="2142267"/>
      </dsp:txXfrm>
    </dsp:sp>
    <dsp:sp modelId="{81674451-2CD7-43F8-B5C4-A8D30B18BC3B}">
      <dsp:nvSpPr>
        <dsp:cNvPr id="0" name=""/>
        <dsp:cNvSpPr/>
      </dsp:nvSpPr>
      <dsp:spPr>
        <a:xfrm>
          <a:off x="3548157" y="834803"/>
          <a:ext cx="1071133" cy="107113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3510" tIns="12700" rIns="8351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705021" y="991667"/>
        <a:ext cx="757405" cy="757405"/>
      </dsp:txXfrm>
    </dsp:sp>
    <dsp:sp modelId="{6568C877-AAB9-42CD-B986-A175AF85D2C4}">
      <dsp:nvSpPr>
        <dsp:cNvPr id="0" name=""/>
        <dsp:cNvSpPr/>
      </dsp:nvSpPr>
      <dsp:spPr>
        <a:xfrm>
          <a:off x="2808565" y="4048132"/>
          <a:ext cx="2550318"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7385273-529C-413F-BF9B-39213AB368FD}">
      <dsp:nvSpPr>
        <dsp:cNvPr id="0" name=""/>
        <dsp:cNvSpPr/>
      </dsp:nvSpPr>
      <dsp:spPr>
        <a:xfrm>
          <a:off x="5613915" y="477758"/>
          <a:ext cx="2550318" cy="357044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833" tIns="330200" rIns="198833" bIns="330200" numCol="1" spcCol="1270" anchor="t" anchorCtr="0">
          <a:noAutofit/>
        </a:bodyPr>
        <a:lstStyle/>
        <a:p>
          <a:pPr marL="0" lvl="0" indent="0" algn="l" defTabSz="622300">
            <a:lnSpc>
              <a:spcPct val="90000"/>
            </a:lnSpc>
            <a:spcBef>
              <a:spcPct val="0"/>
            </a:spcBef>
            <a:spcAft>
              <a:spcPct val="35000"/>
            </a:spcAft>
            <a:buNone/>
          </a:pPr>
          <a:r>
            <a:rPr lang="en-US" sz="1400" b="1" kern="1200" dirty="0" err="1"/>
            <a:t>Estrategias</a:t>
          </a:r>
          <a:r>
            <a:rPr lang="en-US" sz="1400" b="1" kern="1200" dirty="0"/>
            <a:t> para la </a:t>
          </a:r>
          <a:r>
            <a:rPr lang="en-US" sz="1400" b="1" kern="1200" dirty="0" err="1"/>
            <a:t>sostenibilidad</a:t>
          </a:r>
          <a:r>
            <a:rPr lang="en-US" sz="1400" b="1" kern="1200" dirty="0"/>
            <a:t> </a:t>
          </a:r>
          <a:r>
            <a:rPr lang="en-US" sz="1400" b="1" kern="1200" dirty="0" err="1"/>
            <a:t>ambiental</a:t>
          </a:r>
          <a:r>
            <a:rPr lang="en-US" sz="1400" b="1" kern="1200" dirty="0"/>
            <a:t> </a:t>
          </a:r>
          <a:r>
            <a:rPr lang="en-US" sz="1400" b="1" kern="1200" dirty="0" err="1"/>
            <a:t>en</a:t>
          </a:r>
          <a:r>
            <a:rPr lang="en-US" sz="1400" b="1" kern="1200" dirty="0"/>
            <a:t> </a:t>
          </a:r>
          <a:r>
            <a:rPr lang="en-US" sz="1400" b="1" kern="1200" dirty="0" err="1"/>
            <a:t>el</a:t>
          </a:r>
          <a:r>
            <a:rPr lang="en-US" sz="1400" b="1" kern="1200" dirty="0"/>
            <a:t> </a:t>
          </a:r>
          <a:r>
            <a:rPr lang="en-US" sz="1400" b="1" kern="1200" dirty="0" err="1"/>
            <a:t>modelo</a:t>
          </a:r>
          <a:r>
            <a:rPr lang="en-US" sz="1400" b="1" kern="1200" dirty="0"/>
            <a:t> </a:t>
          </a:r>
          <a:r>
            <a:rPr lang="en-US" sz="1400" b="1" kern="1200" dirty="0" err="1"/>
            <a:t>cooperativo</a:t>
          </a:r>
          <a:endParaRPr lang="en-US" sz="1400" b="1" kern="1200" dirty="0"/>
        </a:p>
      </dsp:txBody>
      <dsp:txXfrm>
        <a:off x="5613915" y="1834527"/>
        <a:ext cx="2550318" cy="2142267"/>
      </dsp:txXfrm>
    </dsp:sp>
    <dsp:sp modelId="{3E6AB777-12B0-48EF-86AD-C904B09A4B9B}">
      <dsp:nvSpPr>
        <dsp:cNvPr id="0" name=""/>
        <dsp:cNvSpPr/>
      </dsp:nvSpPr>
      <dsp:spPr>
        <a:xfrm>
          <a:off x="6353508" y="834803"/>
          <a:ext cx="1071133" cy="107113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3510" tIns="12700" rIns="8351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510372" y="991667"/>
        <a:ext cx="757405" cy="757405"/>
      </dsp:txXfrm>
    </dsp:sp>
    <dsp:sp modelId="{0207220C-7738-4D82-B62E-0C465FC79DFC}">
      <dsp:nvSpPr>
        <dsp:cNvPr id="0" name=""/>
        <dsp:cNvSpPr/>
      </dsp:nvSpPr>
      <dsp:spPr>
        <a:xfrm>
          <a:off x="5613915" y="4048132"/>
          <a:ext cx="2550318"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9600CB3-D3E6-4039-9E93-480D8FEC7E89}">
      <dsp:nvSpPr>
        <dsp:cNvPr id="0" name=""/>
        <dsp:cNvSpPr/>
      </dsp:nvSpPr>
      <dsp:spPr>
        <a:xfrm>
          <a:off x="8419266" y="477758"/>
          <a:ext cx="2550318" cy="357044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833" tIns="330200" rIns="198833" bIns="330200" numCol="1" spcCol="1270" anchor="t" anchorCtr="0">
          <a:noAutofit/>
        </a:bodyPr>
        <a:lstStyle/>
        <a:p>
          <a:pPr marL="0" lvl="0" indent="0" algn="l" defTabSz="622300">
            <a:lnSpc>
              <a:spcPct val="90000"/>
            </a:lnSpc>
            <a:spcBef>
              <a:spcPct val="0"/>
            </a:spcBef>
            <a:spcAft>
              <a:spcPct val="35000"/>
            </a:spcAft>
            <a:buNone/>
          </a:pPr>
          <a:r>
            <a:rPr lang="en-US" sz="1400" b="1" kern="1200" dirty="0" err="1"/>
            <a:t>Construcción</a:t>
          </a:r>
          <a:r>
            <a:rPr lang="en-US" sz="1400" b="1" kern="1200" dirty="0"/>
            <a:t> de </a:t>
          </a:r>
          <a:r>
            <a:rPr lang="en-US" sz="1400" b="1" kern="1200" dirty="0" err="1"/>
            <a:t>una</a:t>
          </a:r>
          <a:r>
            <a:rPr lang="en-US" sz="1400" b="1" kern="1200" dirty="0"/>
            <a:t> hoja de </a:t>
          </a:r>
          <a:r>
            <a:rPr lang="en-US" sz="1400" b="1" kern="1200" dirty="0" err="1"/>
            <a:t>ruta</a:t>
          </a:r>
          <a:r>
            <a:rPr lang="en-US" sz="1400" b="1" kern="1200" dirty="0"/>
            <a:t> para la </a:t>
          </a:r>
          <a:r>
            <a:rPr lang="en-US" sz="1400" b="1" kern="1200" dirty="0" err="1"/>
            <a:t>transformación</a:t>
          </a:r>
          <a:r>
            <a:rPr lang="en-US" sz="1400" b="1" kern="1200" dirty="0"/>
            <a:t> digital, la </a:t>
          </a:r>
          <a:r>
            <a:rPr lang="en-US" sz="1400" b="1" kern="1200" dirty="0" err="1"/>
            <a:t>sosteniibilidad</a:t>
          </a:r>
          <a:r>
            <a:rPr lang="en-US" sz="1400" b="1" kern="1200" dirty="0"/>
            <a:t> </a:t>
          </a:r>
          <a:r>
            <a:rPr lang="en-US" sz="1400" b="1" kern="1200" dirty="0" err="1"/>
            <a:t>ambiental</a:t>
          </a:r>
          <a:r>
            <a:rPr lang="en-US" sz="1400" b="1" kern="1200" dirty="0"/>
            <a:t>, </a:t>
          </a:r>
          <a:r>
            <a:rPr lang="en-US" sz="1400" b="1" kern="1200" dirty="0" err="1"/>
            <a:t>teniendo</a:t>
          </a:r>
          <a:r>
            <a:rPr lang="en-US" sz="1400" b="1" kern="1200" dirty="0"/>
            <a:t> </a:t>
          </a:r>
          <a:r>
            <a:rPr lang="en-US" sz="1400" b="1" kern="1200" dirty="0" err="1"/>
            <a:t>como</a:t>
          </a:r>
          <a:r>
            <a:rPr lang="en-US" sz="1400" b="1" kern="1200" dirty="0"/>
            <a:t> </a:t>
          </a:r>
          <a:r>
            <a:rPr lang="en-US" sz="1400" b="1" kern="1200" dirty="0" err="1"/>
            <a:t>centro</a:t>
          </a:r>
          <a:r>
            <a:rPr lang="en-US" sz="1400" b="1" kern="1200" dirty="0"/>
            <a:t> al socio y la </a:t>
          </a:r>
          <a:r>
            <a:rPr lang="en-US" sz="1400" b="1" kern="1200" dirty="0" err="1"/>
            <a:t>comunidad</a:t>
          </a:r>
          <a:r>
            <a:rPr lang="en-US" sz="1400" b="1" kern="1200" dirty="0"/>
            <a:t>.</a:t>
          </a:r>
        </a:p>
        <a:p>
          <a:pPr marL="0" lvl="0" indent="0" algn="l" defTabSz="622300">
            <a:lnSpc>
              <a:spcPct val="90000"/>
            </a:lnSpc>
            <a:spcBef>
              <a:spcPct val="0"/>
            </a:spcBef>
            <a:spcAft>
              <a:spcPct val="35000"/>
            </a:spcAft>
            <a:buNone/>
          </a:pPr>
          <a:endParaRPr lang="en-US" sz="1400" kern="1200" dirty="0"/>
        </a:p>
      </dsp:txBody>
      <dsp:txXfrm>
        <a:off x="8419266" y="1834527"/>
        <a:ext cx="2550318" cy="2142267"/>
      </dsp:txXfrm>
    </dsp:sp>
    <dsp:sp modelId="{EC4C231D-D13D-4FF9-8B6A-9FD52BD37942}">
      <dsp:nvSpPr>
        <dsp:cNvPr id="0" name=""/>
        <dsp:cNvSpPr/>
      </dsp:nvSpPr>
      <dsp:spPr>
        <a:xfrm>
          <a:off x="9158859" y="834803"/>
          <a:ext cx="1071133" cy="107113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3510" tIns="12700" rIns="8351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9315723" y="991667"/>
        <a:ext cx="757405" cy="757405"/>
      </dsp:txXfrm>
    </dsp:sp>
    <dsp:sp modelId="{C5274D99-54CA-44F0-9EF5-5AEB44349B37}">
      <dsp:nvSpPr>
        <dsp:cNvPr id="0" name=""/>
        <dsp:cNvSpPr/>
      </dsp:nvSpPr>
      <dsp:spPr>
        <a:xfrm>
          <a:off x="8419266" y="4048132"/>
          <a:ext cx="2550318"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82E5C-0399-4A54-A96F-D1C69139B741}">
      <dsp:nvSpPr>
        <dsp:cNvPr id="0" name=""/>
        <dsp:cNvSpPr/>
      </dsp:nvSpPr>
      <dsp:spPr>
        <a:xfrm>
          <a:off x="0" y="499"/>
          <a:ext cx="10515600" cy="11691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AE785B-AAFE-41AA-8997-EA2AFD6A9D12}">
      <dsp:nvSpPr>
        <dsp:cNvPr id="0" name=""/>
        <dsp:cNvSpPr/>
      </dsp:nvSpPr>
      <dsp:spPr>
        <a:xfrm>
          <a:off x="353678" y="263565"/>
          <a:ext cx="643050" cy="6430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8FD7AE-3ACA-4B17-A04C-A6E02780B6B2}">
      <dsp:nvSpPr>
        <dsp:cNvPr id="0" name=""/>
        <dsp:cNvSpPr/>
      </dsp:nvSpPr>
      <dsp:spPr>
        <a:xfrm>
          <a:off x="1350407" y="499"/>
          <a:ext cx="9165192" cy="1169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39" tIns="123739" rIns="123739" bIns="123739" numCol="1" spcCol="1270" anchor="ctr" anchorCtr="0">
          <a:noAutofit/>
        </a:bodyPr>
        <a:lstStyle/>
        <a:p>
          <a:pPr marL="0" lvl="0" indent="0" algn="l" defTabSz="1066800">
            <a:lnSpc>
              <a:spcPct val="100000"/>
            </a:lnSpc>
            <a:spcBef>
              <a:spcPct val="0"/>
            </a:spcBef>
            <a:spcAft>
              <a:spcPct val="35000"/>
            </a:spcAft>
            <a:buNone/>
          </a:pPr>
          <a:r>
            <a:rPr lang="es-UY" sz="2400" i="0" kern="1200" dirty="0"/>
            <a:t>Es una forma de relacionarse con el cliente, utilizando un diálogo más atento y cercano, pero sin perder la profesionalidad.</a:t>
          </a:r>
          <a:endParaRPr lang="en-US" sz="2400" kern="1200" dirty="0"/>
        </a:p>
      </dsp:txBody>
      <dsp:txXfrm>
        <a:off x="1350407" y="499"/>
        <a:ext cx="9165192" cy="1169183"/>
      </dsp:txXfrm>
    </dsp:sp>
    <dsp:sp modelId="{6A3F96B0-9593-45B8-A51B-ADAD59D9FFD0}">
      <dsp:nvSpPr>
        <dsp:cNvPr id="0" name=""/>
        <dsp:cNvSpPr/>
      </dsp:nvSpPr>
      <dsp:spPr>
        <a:xfrm>
          <a:off x="0" y="1461979"/>
          <a:ext cx="10515600" cy="11691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F80BF3-8F45-4F9E-893D-C994755D7754}">
      <dsp:nvSpPr>
        <dsp:cNvPr id="0" name=""/>
        <dsp:cNvSpPr/>
      </dsp:nvSpPr>
      <dsp:spPr>
        <a:xfrm>
          <a:off x="353678" y="1725045"/>
          <a:ext cx="643050" cy="6430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89622D-1FD5-4B0C-831A-990F563C4D48}">
      <dsp:nvSpPr>
        <dsp:cNvPr id="0" name=""/>
        <dsp:cNvSpPr/>
      </dsp:nvSpPr>
      <dsp:spPr>
        <a:xfrm>
          <a:off x="1350407" y="1461979"/>
          <a:ext cx="9165192" cy="1169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39" tIns="123739" rIns="123739" bIns="123739" numCol="1" spcCol="1270" anchor="ctr" anchorCtr="0">
          <a:noAutofit/>
        </a:bodyPr>
        <a:lstStyle/>
        <a:p>
          <a:pPr marL="0" lvl="0" indent="0" algn="l" defTabSz="1066800">
            <a:lnSpc>
              <a:spcPct val="100000"/>
            </a:lnSpc>
            <a:spcBef>
              <a:spcPct val="0"/>
            </a:spcBef>
            <a:spcAft>
              <a:spcPct val="35000"/>
            </a:spcAft>
            <a:buNone/>
          </a:pPr>
          <a:r>
            <a:rPr lang="es-UY" sz="2400" i="0" kern="1200"/>
            <a:t>Es clave establecer una conexión con </a:t>
          </a:r>
          <a:r>
            <a:rPr lang="es-UY" sz="2400" kern="1200"/>
            <a:t>el cliente, </a:t>
          </a:r>
          <a:r>
            <a:rPr lang="es-UY" sz="2400" i="0" kern="1200"/>
            <a:t>mostrándole que estamos interesados y dispuestos a atender sus necesidades.</a:t>
          </a:r>
          <a:endParaRPr lang="en-US" sz="2400" kern="1200"/>
        </a:p>
      </dsp:txBody>
      <dsp:txXfrm>
        <a:off x="1350407" y="1461979"/>
        <a:ext cx="9165192" cy="1169183"/>
      </dsp:txXfrm>
    </dsp:sp>
    <dsp:sp modelId="{A9B09542-4F8B-4193-A5FF-F6F407D76647}">
      <dsp:nvSpPr>
        <dsp:cNvPr id="0" name=""/>
        <dsp:cNvSpPr/>
      </dsp:nvSpPr>
      <dsp:spPr>
        <a:xfrm>
          <a:off x="0" y="2923458"/>
          <a:ext cx="10515600" cy="11691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ECE35B-CB54-4E42-A4F8-D90DFC496648}">
      <dsp:nvSpPr>
        <dsp:cNvPr id="0" name=""/>
        <dsp:cNvSpPr/>
      </dsp:nvSpPr>
      <dsp:spPr>
        <a:xfrm>
          <a:off x="353678" y="3186525"/>
          <a:ext cx="643050" cy="6430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D64671-DCD8-4FB0-8DC3-D452502B4E78}">
      <dsp:nvSpPr>
        <dsp:cNvPr id="0" name=""/>
        <dsp:cNvSpPr/>
      </dsp:nvSpPr>
      <dsp:spPr>
        <a:xfrm>
          <a:off x="1350407" y="2923458"/>
          <a:ext cx="9165192" cy="1169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39" tIns="123739" rIns="123739" bIns="123739" numCol="1" spcCol="1270" anchor="ctr" anchorCtr="0">
          <a:noAutofit/>
        </a:bodyPr>
        <a:lstStyle/>
        <a:p>
          <a:pPr marL="0" lvl="0" indent="0" algn="l" defTabSz="1066800">
            <a:lnSpc>
              <a:spcPct val="100000"/>
            </a:lnSpc>
            <a:spcBef>
              <a:spcPct val="0"/>
            </a:spcBef>
            <a:spcAft>
              <a:spcPct val="35000"/>
            </a:spcAft>
            <a:buNone/>
          </a:pPr>
          <a:r>
            <a:rPr lang="es-UY" sz="2400" i="0" kern="1200"/>
            <a:t>Es importante no prometer lo que no se puede cumplir, estableciendo la honestidad como parte fundamental de esta relación.</a:t>
          </a:r>
          <a:endParaRPr lang="en-US" sz="2400" kern="1200"/>
        </a:p>
      </dsp:txBody>
      <dsp:txXfrm>
        <a:off x="1350407" y="2923458"/>
        <a:ext cx="9165192" cy="11691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245F4-8805-44D0-9AC2-A7E4D509CE9F}">
      <dsp:nvSpPr>
        <dsp:cNvPr id="0" name=""/>
        <dsp:cNvSpPr/>
      </dsp:nvSpPr>
      <dsp:spPr>
        <a:xfrm>
          <a:off x="2241532" y="1070736"/>
          <a:ext cx="484885" cy="91440"/>
        </a:xfrm>
        <a:custGeom>
          <a:avLst/>
          <a:gdLst/>
          <a:ahLst/>
          <a:cxnLst/>
          <a:rect l="0" t="0" r="0" b="0"/>
          <a:pathLst>
            <a:path>
              <a:moveTo>
                <a:pt x="0" y="45720"/>
              </a:moveTo>
              <a:lnTo>
                <a:pt x="48488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1113878"/>
        <a:ext cx="25774" cy="5154"/>
      </dsp:txXfrm>
    </dsp:sp>
    <dsp:sp modelId="{918EEDAE-38E8-4029-8320-79054CC6B3DA}">
      <dsp:nvSpPr>
        <dsp:cNvPr id="0" name=""/>
        <dsp:cNvSpPr/>
      </dsp:nvSpPr>
      <dsp:spPr>
        <a:xfrm>
          <a:off x="2092" y="444084"/>
          <a:ext cx="2241239" cy="13447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s-ES" sz="1500" b="1" kern="1200" dirty="0">
              <a:solidFill>
                <a:schemeClr val="tx1"/>
              </a:solidFill>
            </a:rPr>
            <a:t>Un equipo capacitado y empoderado</a:t>
          </a:r>
          <a:endParaRPr lang="en-US" sz="1500" b="1" kern="1200" dirty="0">
            <a:solidFill>
              <a:schemeClr val="tx1"/>
            </a:solidFill>
          </a:endParaRPr>
        </a:p>
      </dsp:txBody>
      <dsp:txXfrm>
        <a:off x="2092" y="444084"/>
        <a:ext cx="2241239" cy="1344743"/>
      </dsp:txXfrm>
    </dsp:sp>
    <dsp:sp modelId="{6D1C6741-B021-4850-9AE5-7A27803B65A7}">
      <dsp:nvSpPr>
        <dsp:cNvPr id="0" name=""/>
        <dsp:cNvSpPr/>
      </dsp:nvSpPr>
      <dsp:spPr>
        <a:xfrm>
          <a:off x="4998257" y="1070736"/>
          <a:ext cx="484885" cy="91440"/>
        </a:xfrm>
        <a:custGeom>
          <a:avLst/>
          <a:gdLst/>
          <a:ahLst/>
          <a:cxnLst/>
          <a:rect l="0" t="0" r="0" b="0"/>
          <a:pathLst>
            <a:path>
              <a:moveTo>
                <a:pt x="0" y="45720"/>
              </a:moveTo>
              <a:lnTo>
                <a:pt x="48488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1113878"/>
        <a:ext cx="25774" cy="5154"/>
      </dsp:txXfrm>
    </dsp:sp>
    <dsp:sp modelId="{119FD1DD-0E16-43F9-BD1C-5A9D895EA5A4}">
      <dsp:nvSpPr>
        <dsp:cNvPr id="0" name=""/>
        <dsp:cNvSpPr/>
      </dsp:nvSpPr>
      <dsp:spPr>
        <a:xfrm>
          <a:off x="2758817" y="444084"/>
          <a:ext cx="2241239" cy="13447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s-ES" sz="1500" b="1" kern="1200" dirty="0">
              <a:solidFill>
                <a:schemeClr val="tx1"/>
              </a:solidFill>
            </a:rPr>
            <a:t>Centrarnos en el interlocutor</a:t>
          </a:r>
          <a:endParaRPr lang="en-US" sz="1500" b="1" kern="1200" dirty="0">
            <a:solidFill>
              <a:schemeClr val="tx1"/>
            </a:solidFill>
          </a:endParaRPr>
        </a:p>
      </dsp:txBody>
      <dsp:txXfrm>
        <a:off x="2758817" y="444084"/>
        <a:ext cx="2241239" cy="1344743"/>
      </dsp:txXfrm>
    </dsp:sp>
    <dsp:sp modelId="{CA5F1D4D-8659-48A0-AA29-F6DE52310095}">
      <dsp:nvSpPr>
        <dsp:cNvPr id="0" name=""/>
        <dsp:cNvSpPr/>
      </dsp:nvSpPr>
      <dsp:spPr>
        <a:xfrm>
          <a:off x="7754982" y="1070736"/>
          <a:ext cx="484885" cy="91440"/>
        </a:xfrm>
        <a:custGeom>
          <a:avLst/>
          <a:gdLst/>
          <a:ahLst/>
          <a:cxnLst/>
          <a:rect l="0" t="0" r="0" b="0"/>
          <a:pathLst>
            <a:path>
              <a:moveTo>
                <a:pt x="0" y="45720"/>
              </a:moveTo>
              <a:lnTo>
                <a:pt x="48488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1113878"/>
        <a:ext cx="25774" cy="5154"/>
      </dsp:txXfrm>
    </dsp:sp>
    <dsp:sp modelId="{6CD5A6CD-B706-427A-9157-5B3C8E10DE3E}">
      <dsp:nvSpPr>
        <dsp:cNvPr id="0" name=""/>
        <dsp:cNvSpPr/>
      </dsp:nvSpPr>
      <dsp:spPr>
        <a:xfrm>
          <a:off x="5515542" y="444084"/>
          <a:ext cx="2241239" cy="13447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s-ES" sz="1500" b="1" kern="1200" dirty="0">
              <a:solidFill>
                <a:prstClr val="black"/>
              </a:solidFill>
              <a:latin typeface="Calibri" panose="020F0502020204030204"/>
              <a:ea typeface="+mn-ea"/>
              <a:cs typeface="+mn-cs"/>
            </a:rPr>
            <a:t>Construir una cultura de confianza </a:t>
          </a:r>
          <a:endParaRPr lang="en-US" sz="1500" b="1" kern="1200" dirty="0">
            <a:solidFill>
              <a:prstClr val="black"/>
            </a:solidFill>
            <a:latin typeface="Calibri" panose="020F0502020204030204"/>
            <a:ea typeface="+mn-ea"/>
            <a:cs typeface="+mn-cs"/>
          </a:endParaRPr>
        </a:p>
      </dsp:txBody>
      <dsp:txXfrm>
        <a:off x="5515542" y="444084"/>
        <a:ext cx="2241239" cy="1344743"/>
      </dsp:txXfrm>
    </dsp:sp>
    <dsp:sp modelId="{553D9FFA-7E9C-4AF3-811D-F5759CAD5F86}">
      <dsp:nvSpPr>
        <dsp:cNvPr id="0" name=""/>
        <dsp:cNvSpPr/>
      </dsp:nvSpPr>
      <dsp:spPr>
        <a:xfrm>
          <a:off x="1122712" y="1787028"/>
          <a:ext cx="8270175" cy="484885"/>
        </a:xfrm>
        <a:custGeom>
          <a:avLst/>
          <a:gdLst/>
          <a:ahLst/>
          <a:cxnLst/>
          <a:rect l="0" t="0" r="0" b="0"/>
          <a:pathLst>
            <a:path>
              <a:moveTo>
                <a:pt x="8270175" y="0"/>
              </a:moveTo>
              <a:lnTo>
                <a:pt x="8270175" y="259542"/>
              </a:lnTo>
              <a:lnTo>
                <a:pt x="0" y="259542"/>
              </a:lnTo>
              <a:lnTo>
                <a:pt x="0" y="484885"/>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50644" y="2026893"/>
        <a:ext cx="414311" cy="5154"/>
      </dsp:txXfrm>
    </dsp:sp>
    <dsp:sp modelId="{A6D86CDC-F813-48D5-9FF5-6F83DD2E555C}">
      <dsp:nvSpPr>
        <dsp:cNvPr id="0" name=""/>
        <dsp:cNvSpPr/>
      </dsp:nvSpPr>
      <dsp:spPr>
        <a:xfrm>
          <a:off x="8272267" y="444084"/>
          <a:ext cx="2241239" cy="13447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s-ES" sz="1500" b="1" kern="1200" dirty="0">
              <a:solidFill>
                <a:schemeClr val="tx1"/>
              </a:solidFill>
            </a:rPr>
            <a:t>Desarrollar nuestra capacidad empática</a:t>
          </a:r>
          <a:endParaRPr lang="en-US" sz="1500" b="1" kern="1200" dirty="0">
            <a:solidFill>
              <a:schemeClr val="tx1"/>
            </a:solidFill>
          </a:endParaRPr>
        </a:p>
      </dsp:txBody>
      <dsp:txXfrm>
        <a:off x="8272267" y="444084"/>
        <a:ext cx="2241239" cy="1344743"/>
      </dsp:txXfrm>
    </dsp:sp>
    <dsp:sp modelId="{3D1168E0-9B7F-4FCA-8EC9-776C6319E66C}">
      <dsp:nvSpPr>
        <dsp:cNvPr id="0" name=""/>
        <dsp:cNvSpPr/>
      </dsp:nvSpPr>
      <dsp:spPr>
        <a:xfrm>
          <a:off x="2241532" y="2930965"/>
          <a:ext cx="484885" cy="91440"/>
        </a:xfrm>
        <a:custGeom>
          <a:avLst/>
          <a:gdLst/>
          <a:ahLst/>
          <a:cxnLst/>
          <a:rect l="0" t="0" r="0" b="0"/>
          <a:pathLst>
            <a:path>
              <a:moveTo>
                <a:pt x="0" y="45720"/>
              </a:moveTo>
              <a:lnTo>
                <a:pt x="48488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2974108"/>
        <a:ext cx="25774" cy="5154"/>
      </dsp:txXfrm>
    </dsp:sp>
    <dsp:sp modelId="{08C65799-8C2B-434A-8EC5-890081B67C07}">
      <dsp:nvSpPr>
        <dsp:cNvPr id="0" name=""/>
        <dsp:cNvSpPr/>
      </dsp:nvSpPr>
      <dsp:spPr>
        <a:xfrm>
          <a:off x="2092" y="2304313"/>
          <a:ext cx="2241239" cy="13447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s-ES" sz="1500" b="1" kern="1200" dirty="0">
              <a:solidFill>
                <a:schemeClr val="tx1"/>
              </a:solidFill>
            </a:rPr>
            <a:t>Ser transparente y saber disculparse</a:t>
          </a:r>
          <a:endParaRPr lang="en-US" sz="1500" b="1" kern="1200" dirty="0">
            <a:solidFill>
              <a:schemeClr val="tx1"/>
            </a:solidFill>
          </a:endParaRPr>
        </a:p>
      </dsp:txBody>
      <dsp:txXfrm>
        <a:off x="2092" y="2304313"/>
        <a:ext cx="2241239" cy="1344743"/>
      </dsp:txXfrm>
    </dsp:sp>
    <dsp:sp modelId="{F9668A7B-1B75-4BAB-8B3C-1F17361565A4}">
      <dsp:nvSpPr>
        <dsp:cNvPr id="0" name=""/>
        <dsp:cNvSpPr/>
      </dsp:nvSpPr>
      <dsp:spPr>
        <a:xfrm>
          <a:off x="4998257" y="2930965"/>
          <a:ext cx="484885" cy="91440"/>
        </a:xfrm>
        <a:custGeom>
          <a:avLst/>
          <a:gdLst/>
          <a:ahLst/>
          <a:cxnLst/>
          <a:rect l="0" t="0" r="0" b="0"/>
          <a:pathLst>
            <a:path>
              <a:moveTo>
                <a:pt x="0" y="45720"/>
              </a:moveTo>
              <a:lnTo>
                <a:pt x="48488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2974108"/>
        <a:ext cx="25774" cy="5154"/>
      </dsp:txXfrm>
    </dsp:sp>
    <dsp:sp modelId="{5F1AA737-3855-41C7-A2A4-55E61B23DC5F}">
      <dsp:nvSpPr>
        <dsp:cNvPr id="0" name=""/>
        <dsp:cNvSpPr/>
      </dsp:nvSpPr>
      <dsp:spPr>
        <a:xfrm>
          <a:off x="2758817" y="2304313"/>
          <a:ext cx="2241239" cy="13447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s-ES" sz="1500" b="1" kern="1200" dirty="0">
              <a:solidFill>
                <a:prstClr val="black"/>
              </a:solidFill>
              <a:latin typeface="Calibri" panose="020F0502020204030204"/>
              <a:ea typeface="+mn-ea"/>
              <a:cs typeface="+mn-cs"/>
            </a:rPr>
            <a:t>Dar el tiempo que el cliente necesita, sin presionarlo en las decisiones</a:t>
          </a:r>
          <a:endParaRPr lang="en-US" sz="1500" b="1" kern="1200" dirty="0">
            <a:solidFill>
              <a:prstClr val="black"/>
            </a:solidFill>
            <a:latin typeface="Calibri" panose="020F0502020204030204"/>
            <a:ea typeface="+mn-ea"/>
            <a:cs typeface="+mn-cs"/>
          </a:endParaRPr>
        </a:p>
      </dsp:txBody>
      <dsp:txXfrm>
        <a:off x="2758817" y="2304313"/>
        <a:ext cx="2241239" cy="1344743"/>
      </dsp:txXfrm>
    </dsp:sp>
    <dsp:sp modelId="{9E22A491-4EDC-4471-9714-A0F8B3A18A09}">
      <dsp:nvSpPr>
        <dsp:cNvPr id="0" name=""/>
        <dsp:cNvSpPr/>
      </dsp:nvSpPr>
      <dsp:spPr>
        <a:xfrm>
          <a:off x="7754982" y="2930965"/>
          <a:ext cx="484885" cy="91440"/>
        </a:xfrm>
        <a:custGeom>
          <a:avLst/>
          <a:gdLst/>
          <a:ahLst/>
          <a:cxnLst/>
          <a:rect l="0" t="0" r="0" b="0"/>
          <a:pathLst>
            <a:path>
              <a:moveTo>
                <a:pt x="0" y="45720"/>
              </a:moveTo>
              <a:lnTo>
                <a:pt x="48488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2974108"/>
        <a:ext cx="25774" cy="5154"/>
      </dsp:txXfrm>
    </dsp:sp>
    <dsp:sp modelId="{04B60226-DA1D-4DD8-A7E2-2E89E271A844}">
      <dsp:nvSpPr>
        <dsp:cNvPr id="0" name=""/>
        <dsp:cNvSpPr/>
      </dsp:nvSpPr>
      <dsp:spPr>
        <a:xfrm>
          <a:off x="5515542" y="2304313"/>
          <a:ext cx="2241239" cy="13447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s-ES" sz="1500" b="1" kern="1200" dirty="0">
              <a:solidFill>
                <a:schemeClr val="tx1"/>
              </a:solidFill>
            </a:rPr>
            <a:t>Hacer que nuestros clientes se sientan reconocidos</a:t>
          </a:r>
          <a:endParaRPr lang="en-US" sz="1500" b="1" kern="1200" dirty="0">
            <a:solidFill>
              <a:schemeClr val="tx1"/>
            </a:solidFill>
          </a:endParaRPr>
        </a:p>
      </dsp:txBody>
      <dsp:txXfrm>
        <a:off x="5515542" y="2304313"/>
        <a:ext cx="2241239" cy="1344743"/>
      </dsp:txXfrm>
    </dsp:sp>
    <dsp:sp modelId="{0DE4C2E6-C773-444A-9E07-0485D7042AEF}">
      <dsp:nvSpPr>
        <dsp:cNvPr id="0" name=""/>
        <dsp:cNvSpPr/>
      </dsp:nvSpPr>
      <dsp:spPr>
        <a:xfrm>
          <a:off x="8272267" y="2304313"/>
          <a:ext cx="2241239" cy="13447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s-ES" sz="1500" b="1" kern="1200" dirty="0">
              <a:solidFill>
                <a:schemeClr val="tx1"/>
              </a:solidFill>
            </a:rPr>
            <a:t>Revisar “los guiones” que automatizan nuestras respuestas y restan humanidad en la atención</a:t>
          </a:r>
          <a:endParaRPr lang="en-US" sz="1500" b="1" kern="1200" dirty="0">
            <a:solidFill>
              <a:schemeClr val="tx1"/>
            </a:solidFill>
          </a:endParaRPr>
        </a:p>
      </dsp:txBody>
      <dsp:txXfrm>
        <a:off x="8272267" y="2304313"/>
        <a:ext cx="2241239" cy="1344743"/>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UY"/>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04B6B2-0D3B-4ABD-AB4E-D897476D4D68}" type="datetimeFigureOut">
              <a:rPr lang="es-UY" smtClean="0"/>
              <a:t>17/4/2024</a:t>
            </a:fld>
            <a:endParaRPr lang="es-UY"/>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UY"/>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UY"/>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F8E01D-E918-4A9A-9717-43F11C794ED5}" type="slidenum">
              <a:rPr lang="es-UY" smtClean="0"/>
              <a:t>‹Nº›</a:t>
            </a:fld>
            <a:endParaRPr lang="es-UY"/>
          </a:p>
        </p:txBody>
      </p:sp>
    </p:spTree>
    <p:extLst>
      <p:ext uri="{BB962C8B-B14F-4D97-AF65-F5344CB8AC3E}">
        <p14:creationId xmlns:p14="http://schemas.microsoft.com/office/powerpoint/2010/main" val="106355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23508B-D9B5-45BB-8F1A-1D865B05A9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940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BC0C2-AFD8-4918-8F2D-F677F7276909}" type="slidenum">
              <a:rPr kumimoji="0" lang="es-UY"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UY"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5778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BC0C2-AFD8-4918-8F2D-F677F7276909}" type="slidenum">
              <a:rPr kumimoji="0" lang="es-UY"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UY"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8346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UY" dirty="0"/>
              <a:t>Fundación VERDE: </a:t>
            </a:r>
            <a:r>
              <a:rPr lang="es-ES" sz="1200" b="0" i="0" u="none" strike="noStrike" baseline="0" dirty="0">
                <a:solidFill>
                  <a:srgbClr val="4D4D4D"/>
                </a:solidFill>
                <a:latin typeface="SegoeUI"/>
              </a:rPr>
              <a:t>Este esfuerzo ha sido reconocido con premios como los Premios Grafiti por su dedicación a la cultura nacional, por DERES como una Práctica Innovadora, y por CEMEFI-México en el área de Mejores Prácticas de Responsabilidad Social de Empresas Latinoamericanas en la categoría de Vinculación con la Comunidad.</a:t>
            </a:r>
            <a:endParaRPr lang="es-UY" dirty="0"/>
          </a:p>
        </p:txBody>
      </p:sp>
      <p:sp>
        <p:nvSpPr>
          <p:cNvPr id="4" name="Marcador de número de diapositiva 3"/>
          <p:cNvSpPr>
            <a:spLocks noGrp="1"/>
          </p:cNvSpPr>
          <p:nvPr>
            <p:ph type="sldNum" sz="quarter" idx="5"/>
          </p:nvPr>
        </p:nvSpPr>
        <p:spPr/>
        <p:txBody>
          <a:bodyPr/>
          <a:lstStyle/>
          <a:p>
            <a:fld id="{1FF8E01D-E918-4A9A-9717-43F11C794ED5}" type="slidenum">
              <a:rPr lang="es-UY" smtClean="0"/>
              <a:t>31</a:t>
            </a:fld>
            <a:endParaRPr lang="es-UY"/>
          </a:p>
        </p:txBody>
      </p:sp>
    </p:spTree>
    <p:extLst>
      <p:ext uri="{BB962C8B-B14F-4D97-AF65-F5344CB8AC3E}">
        <p14:creationId xmlns:p14="http://schemas.microsoft.com/office/powerpoint/2010/main" val="803142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CA7B7-2F14-4B1F-8803-1FB2823AE52B}" type="slidenum">
              <a:rPr kumimoji="0" lang="es-U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U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309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CA7B7-2F14-4B1F-8803-1FB2823AE52B}" type="slidenum">
              <a:rPr kumimoji="0" lang="es-U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s-U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766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F30C93-C05D-47F7-A625-0D90CCF2052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UY"/>
          </a:p>
        </p:txBody>
      </p:sp>
      <p:sp>
        <p:nvSpPr>
          <p:cNvPr id="3" name="Subtítulo 2">
            <a:extLst>
              <a:ext uri="{FF2B5EF4-FFF2-40B4-BE49-F238E27FC236}">
                <a16:creationId xmlns:a16="http://schemas.microsoft.com/office/drawing/2014/main" id="{D7534C36-DAEC-47B9-A88C-E786AB25FC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UY"/>
          </a:p>
        </p:txBody>
      </p:sp>
      <p:sp>
        <p:nvSpPr>
          <p:cNvPr id="4" name="Marcador de fecha 3">
            <a:extLst>
              <a:ext uri="{FF2B5EF4-FFF2-40B4-BE49-F238E27FC236}">
                <a16:creationId xmlns:a16="http://schemas.microsoft.com/office/drawing/2014/main" id="{484314AA-2E28-47F9-8F04-B6F471B367A8}"/>
              </a:ext>
            </a:extLst>
          </p:cNvPr>
          <p:cNvSpPr>
            <a:spLocks noGrp="1"/>
          </p:cNvSpPr>
          <p:nvPr>
            <p:ph type="dt" sz="half" idx="10"/>
          </p:nvPr>
        </p:nvSpPr>
        <p:spPr/>
        <p:txBody>
          <a:bodyPr/>
          <a:lstStyle/>
          <a:p>
            <a:fld id="{245DCF6D-5E20-40CF-8084-7AA20F2178B7}" type="datetimeFigureOut">
              <a:rPr lang="es-UY" smtClean="0"/>
              <a:t>17/4/2024</a:t>
            </a:fld>
            <a:endParaRPr lang="es-UY"/>
          </a:p>
        </p:txBody>
      </p:sp>
      <p:sp>
        <p:nvSpPr>
          <p:cNvPr id="5" name="Marcador de pie de página 4">
            <a:extLst>
              <a:ext uri="{FF2B5EF4-FFF2-40B4-BE49-F238E27FC236}">
                <a16:creationId xmlns:a16="http://schemas.microsoft.com/office/drawing/2014/main" id="{78F54711-C282-465F-BDCD-984F7D6626A7}"/>
              </a:ext>
            </a:extLst>
          </p:cNvPr>
          <p:cNvSpPr>
            <a:spLocks noGrp="1"/>
          </p:cNvSpPr>
          <p:nvPr>
            <p:ph type="ftr" sz="quarter" idx="11"/>
          </p:nvPr>
        </p:nvSpPr>
        <p:spPr/>
        <p:txBody>
          <a:bodyPr/>
          <a:lstStyle/>
          <a:p>
            <a:endParaRPr lang="es-UY"/>
          </a:p>
        </p:txBody>
      </p:sp>
      <p:sp>
        <p:nvSpPr>
          <p:cNvPr id="6" name="Marcador de número de diapositiva 5">
            <a:extLst>
              <a:ext uri="{FF2B5EF4-FFF2-40B4-BE49-F238E27FC236}">
                <a16:creationId xmlns:a16="http://schemas.microsoft.com/office/drawing/2014/main" id="{98441B3D-A8CE-4178-9AA1-6C311C8B7553}"/>
              </a:ext>
            </a:extLst>
          </p:cNvPr>
          <p:cNvSpPr>
            <a:spLocks noGrp="1"/>
          </p:cNvSpPr>
          <p:nvPr>
            <p:ph type="sldNum" sz="quarter" idx="12"/>
          </p:nvPr>
        </p:nvSpPr>
        <p:spPr/>
        <p:txBody>
          <a:bodyPr/>
          <a:lstStyle/>
          <a:p>
            <a:fld id="{5B1D067D-6618-48E4-8762-0D1FDF88CFD2}" type="slidenum">
              <a:rPr lang="es-UY" smtClean="0"/>
              <a:t>‹Nº›</a:t>
            </a:fld>
            <a:endParaRPr lang="es-UY"/>
          </a:p>
        </p:txBody>
      </p:sp>
    </p:spTree>
    <p:extLst>
      <p:ext uri="{BB962C8B-B14F-4D97-AF65-F5344CB8AC3E}">
        <p14:creationId xmlns:p14="http://schemas.microsoft.com/office/powerpoint/2010/main" val="1132952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3C1DAF-724F-42DC-9769-EE9F33B0C908}"/>
              </a:ext>
            </a:extLst>
          </p:cNvPr>
          <p:cNvSpPr>
            <a:spLocks noGrp="1"/>
          </p:cNvSpPr>
          <p:nvPr>
            <p:ph type="title"/>
          </p:nvPr>
        </p:nvSpPr>
        <p:spPr/>
        <p:txBody>
          <a:bodyPr/>
          <a:lstStyle/>
          <a:p>
            <a:r>
              <a:rPr lang="es-ES"/>
              <a:t>Haga clic para modificar el estilo de título del patrón</a:t>
            </a:r>
            <a:endParaRPr lang="es-UY"/>
          </a:p>
        </p:txBody>
      </p:sp>
      <p:sp>
        <p:nvSpPr>
          <p:cNvPr id="3" name="Marcador de texto vertical 2">
            <a:extLst>
              <a:ext uri="{FF2B5EF4-FFF2-40B4-BE49-F238E27FC236}">
                <a16:creationId xmlns:a16="http://schemas.microsoft.com/office/drawing/2014/main" id="{ABE1F482-A310-4A9D-A86F-B6F29BD2A0D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a:extLst>
              <a:ext uri="{FF2B5EF4-FFF2-40B4-BE49-F238E27FC236}">
                <a16:creationId xmlns:a16="http://schemas.microsoft.com/office/drawing/2014/main" id="{98451C41-61FE-4727-BEBE-11E850637906}"/>
              </a:ext>
            </a:extLst>
          </p:cNvPr>
          <p:cNvSpPr>
            <a:spLocks noGrp="1"/>
          </p:cNvSpPr>
          <p:nvPr>
            <p:ph type="dt" sz="half" idx="10"/>
          </p:nvPr>
        </p:nvSpPr>
        <p:spPr/>
        <p:txBody>
          <a:bodyPr/>
          <a:lstStyle/>
          <a:p>
            <a:fld id="{245DCF6D-5E20-40CF-8084-7AA20F2178B7}" type="datetimeFigureOut">
              <a:rPr lang="es-UY" smtClean="0"/>
              <a:t>17/4/2024</a:t>
            </a:fld>
            <a:endParaRPr lang="es-UY"/>
          </a:p>
        </p:txBody>
      </p:sp>
      <p:sp>
        <p:nvSpPr>
          <p:cNvPr id="5" name="Marcador de pie de página 4">
            <a:extLst>
              <a:ext uri="{FF2B5EF4-FFF2-40B4-BE49-F238E27FC236}">
                <a16:creationId xmlns:a16="http://schemas.microsoft.com/office/drawing/2014/main" id="{DB23B5C6-4772-48B6-94F4-849A1D990B0E}"/>
              </a:ext>
            </a:extLst>
          </p:cNvPr>
          <p:cNvSpPr>
            <a:spLocks noGrp="1"/>
          </p:cNvSpPr>
          <p:nvPr>
            <p:ph type="ftr" sz="quarter" idx="11"/>
          </p:nvPr>
        </p:nvSpPr>
        <p:spPr/>
        <p:txBody>
          <a:bodyPr/>
          <a:lstStyle/>
          <a:p>
            <a:endParaRPr lang="es-UY"/>
          </a:p>
        </p:txBody>
      </p:sp>
      <p:sp>
        <p:nvSpPr>
          <p:cNvPr id="6" name="Marcador de número de diapositiva 5">
            <a:extLst>
              <a:ext uri="{FF2B5EF4-FFF2-40B4-BE49-F238E27FC236}">
                <a16:creationId xmlns:a16="http://schemas.microsoft.com/office/drawing/2014/main" id="{887405FE-05ED-4FE7-A5A5-6DD2EC20941C}"/>
              </a:ext>
            </a:extLst>
          </p:cNvPr>
          <p:cNvSpPr>
            <a:spLocks noGrp="1"/>
          </p:cNvSpPr>
          <p:nvPr>
            <p:ph type="sldNum" sz="quarter" idx="12"/>
          </p:nvPr>
        </p:nvSpPr>
        <p:spPr/>
        <p:txBody>
          <a:bodyPr/>
          <a:lstStyle/>
          <a:p>
            <a:fld id="{5B1D067D-6618-48E4-8762-0D1FDF88CFD2}" type="slidenum">
              <a:rPr lang="es-UY" smtClean="0"/>
              <a:t>‹Nº›</a:t>
            </a:fld>
            <a:endParaRPr lang="es-UY"/>
          </a:p>
        </p:txBody>
      </p:sp>
    </p:spTree>
    <p:extLst>
      <p:ext uri="{BB962C8B-B14F-4D97-AF65-F5344CB8AC3E}">
        <p14:creationId xmlns:p14="http://schemas.microsoft.com/office/powerpoint/2010/main" val="1951730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32808FE-843F-447F-A5AE-A07A6EC687F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UY"/>
          </a:p>
        </p:txBody>
      </p:sp>
      <p:sp>
        <p:nvSpPr>
          <p:cNvPr id="3" name="Marcador de texto vertical 2">
            <a:extLst>
              <a:ext uri="{FF2B5EF4-FFF2-40B4-BE49-F238E27FC236}">
                <a16:creationId xmlns:a16="http://schemas.microsoft.com/office/drawing/2014/main" id="{AB705C06-26D3-483F-8274-F6334086FFE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a:extLst>
              <a:ext uri="{FF2B5EF4-FFF2-40B4-BE49-F238E27FC236}">
                <a16:creationId xmlns:a16="http://schemas.microsoft.com/office/drawing/2014/main" id="{1D2314DA-0B3A-4A66-BC32-6B6D65300F12}"/>
              </a:ext>
            </a:extLst>
          </p:cNvPr>
          <p:cNvSpPr>
            <a:spLocks noGrp="1"/>
          </p:cNvSpPr>
          <p:nvPr>
            <p:ph type="dt" sz="half" idx="10"/>
          </p:nvPr>
        </p:nvSpPr>
        <p:spPr/>
        <p:txBody>
          <a:bodyPr/>
          <a:lstStyle/>
          <a:p>
            <a:fld id="{245DCF6D-5E20-40CF-8084-7AA20F2178B7}" type="datetimeFigureOut">
              <a:rPr lang="es-UY" smtClean="0"/>
              <a:t>17/4/2024</a:t>
            </a:fld>
            <a:endParaRPr lang="es-UY"/>
          </a:p>
        </p:txBody>
      </p:sp>
      <p:sp>
        <p:nvSpPr>
          <p:cNvPr id="5" name="Marcador de pie de página 4">
            <a:extLst>
              <a:ext uri="{FF2B5EF4-FFF2-40B4-BE49-F238E27FC236}">
                <a16:creationId xmlns:a16="http://schemas.microsoft.com/office/drawing/2014/main" id="{25D3CA28-1418-4918-A038-1292E25B072D}"/>
              </a:ext>
            </a:extLst>
          </p:cNvPr>
          <p:cNvSpPr>
            <a:spLocks noGrp="1"/>
          </p:cNvSpPr>
          <p:nvPr>
            <p:ph type="ftr" sz="quarter" idx="11"/>
          </p:nvPr>
        </p:nvSpPr>
        <p:spPr/>
        <p:txBody>
          <a:bodyPr/>
          <a:lstStyle/>
          <a:p>
            <a:endParaRPr lang="es-UY"/>
          </a:p>
        </p:txBody>
      </p:sp>
      <p:sp>
        <p:nvSpPr>
          <p:cNvPr id="6" name="Marcador de número de diapositiva 5">
            <a:extLst>
              <a:ext uri="{FF2B5EF4-FFF2-40B4-BE49-F238E27FC236}">
                <a16:creationId xmlns:a16="http://schemas.microsoft.com/office/drawing/2014/main" id="{69628492-5C19-49C0-AF69-9ECEFA2D3B69}"/>
              </a:ext>
            </a:extLst>
          </p:cNvPr>
          <p:cNvSpPr>
            <a:spLocks noGrp="1"/>
          </p:cNvSpPr>
          <p:nvPr>
            <p:ph type="sldNum" sz="quarter" idx="12"/>
          </p:nvPr>
        </p:nvSpPr>
        <p:spPr/>
        <p:txBody>
          <a:bodyPr/>
          <a:lstStyle/>
          <a:p>
            <a:fld id="{5B1D067D-6618-48E4-8762-0D1FDF88CFD2}" type="slidenum">
              <a:rPr lang="es-UY" smtClean="0"/>
              <a:t>‹Nº›</a:t>
            </a:fld>
            <a:endParaRPr lang="es-UY"/>
          </a:p>
        </p:txBody>
      </p:sp>
    </p:spTree>
    <p:extLst>
      <p:ext uri="{BB962C8B-B14F-4D97-AF65-F5344CB8AC3E}">
        <p14:creationId xmlns:p14="http://schemas.microsoft.com/office/powerpoint/2010/main" val="3933422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009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812801" y="274638"/>
            <a:ext cx="10566400" cy="1143000"/>
          </a:xfrm>
        </p:spPr>
        <p:txBody>
          <a:bodyPr/>
          <a:lstStyle/>
          <a:p>
            <a:r>
              <a:rPr lang="es-ES_tradnl"/>
              <a:t>Clic para editar título</a:t>
            </a:r>
            <a:endParaRPr lang="en-US" dirty="0"/>
          </a:p>
        </p:txBody>
      </p:sp>
      <p:sp>
        <p:nvSpPr>
          <p:cNvPr id="4" name="Date Placeholder 3"/>
          <p:cNvSpPr>
            <a:spLocks noGrp="1"/>
          </p:cNvSpPr>
          <p:nvPr>
            <p:ph type="dt" sz="half" idx="10"/>
          </p:nvPr>
        </p:nvSpPr>
        <p:spPr/>
        <p:txBody>
          <a:bodyPr/>
          <a:lstStyle/>
          <a:p>
            <a:fld id="{887BAD3F-CB5A-CF4B-B808-6D405E79B5A5}" type="datetimeFigureOut">
              <a:rPr lang="es-ES" smtClean="0"/>
              <a:t>17/04/2024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5943928-742A-ED48-9350-5263983833D0}" type="slidenum">
              <a:rPr lang="es-ES" smtClean="0"/>
              <a:t>‹Nº›</a:t>
            </a:fld>
            <a:endParaRPr lang="es-ES"/>
          </a:p>
        </p:txBody>
      </p:sp>
      <p:sp>
        <p:nvSpPr>
          <p:cNvPr id="8" name="Content Placeholder 7"/>
          <p:cNvSpPr>
            <a:spLocks noGrp="1"/>
          </p:cNvSpPr>
          <p:nvPr>
            <p:ph sz="quarter" idx="13"/>
          </p:nvPr>
        </p:nvSpPr>
        <p:spPr>
          <a:xfrm>
            <a:off x="812801" y="1600200"/>
            <a:ext cx="10566400" cy="4114800"/>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Tree>
    <p:extLst>
      <p:ext uri="{BB962C8B-B14F-4D97-AF65-F5344CB8AC3E}">
        <p14:creationId xmlns:p14="http://schemas.microsoft.com/office/powerpoint/2010/main" val="29306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2" y="2130427"/>
            <a:ext cx="10363200" cy="1470025"/>
          </a:xfrm>
        </p:spPr>
        <p:txBody>
          <a:bodyPr/>
          <a:lstStyle/>
          <a:p>
            <a:r>
              <a:rPr lang="es-ES"/>
              <a:t>Haga clic para modificar el estilo de título del patrón</a:t>
            </a:r>
            <a:endParaRPr lang="es-UY"/>
          </a:p>
        </p:txBody>
      </p:sp>
      <p:sp>
        <p:nvSpPr>
          <p:cNvPr id="3" name="2 Subtítulo"/>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457246" indent="0" algn="ctr">
              <a:buNone/>
              <a:defRPr>
                <a:solidFill>
                  <a:schemeClr val="tx1">
                    <a:tint val="75000"/>
                  </a:schemeClr>
                </a:solidFill>
              </a:defRPr>
            </a:lvl2pPr>
            <a:lvl3pPr marL="914491" indent="0" algn="ctr">
              <a:buNone/>
              <a:defRPr>
                <a:solidFill>
                  <a:schemeClr val="tx1">
                    <a:tint val="75000"/>
                  </a:schemeClr>
                </a:solidFill>
              </a:defRPr>
            </a:lvl3pPr>
            <a:lvl4pPr marL="1371737" indent="0" algn="ctr">
              <a:buNone/>
              <a:defRPr>
                <a:solidFill>
                  <a:schemeClr val="tx1">
                    <a:tint val="75000"/>
                  </a:schemeClr>
                </a:solidFill>
              </a:defRPr>
            </a:lvl4pPr>
            <a:lvl5pPr marL="1828983" indent="0" algn="ctr">
              <a:buNone/>
              <a:defRPr>
                <a:solidFill>
                  <a:schemeClr val="tx1">
                    <a:tint val="75000"/>
                  </a:schemeClr>
                </a:solidFill>
              </a:defRPr>
            </a:lvl5pPr>
            <a:lvl6pPr marL="2286229" indent="0" algn="ctr">
              <a:buNone/>
              <a:defRPr>
                <a:solidFill>
                  <a:schemeClr val="tx1">
                    <a:tint val="75000"/>
                  </a:schemeClr>
                </a:solidFill>
              </a:defRPr>
            </a:lvl6pPr>
            <a:lvl7pPr marL="2743474" indent="0" algn="ctr">
              <a:buNone/>
              <a:defRPr>
                <a:solidFill>
                  <a:schemeClr val="tx1">
                    <a:tint val="75000"/>
                  </a:schemeClr>
                </a:solidFill>
              </a:defRPr>
            </a:lvl7pPr>
            <a:lvl8pPr marL="3200720" indent="0" algn="ctr">
              <a:buNone/>
              <a:defRPr>
                <a:solidFill>
                  <a:schemeClr val="tx1">
                    <a:tint val="75000"/>
                  </a:schemeClr>
                </a:solidFill>
              </a:defRPr>
            </a:lvl8pPr>
            <a:lvl9pPr marL="3657966" indent="0" algn="ctr">
              <a:buNone/>
              <a:defRPr>
                <a:solidFill>
                  <a:schemeClr val="tx1">
                    <a:tint val="75000"/>
                  </a:schemeClr>
                </a:solidFill>
              </a:defRPr>
            </a:lvl9pPr>
          </a:lstStyle>
          <a:p>
            <a:r>
              <a:rPr lang="es-ES"/>
              <a:t>Haga clic para modificar el estilo de subtítulo del patrón</a:t>
            </a:r>
            <a:endParaRPr lang="es-UY"/>
          </a:p>
        </p:txBody>
      </p:sp>
      <p:sp>
        <p:nvSpPr>
          <p:cNvPr id="4" name="3 Marcador de fecha"/>
          <p:cNvSpPr>
            <a:spLocks noGrp="1"/>
          </p:cNvSpPr>
          <p:nvPr>
            <p:ph type="dt" sz="half" idx="10"/>
          </p:nvPr>
        </p:nvSpPr>
        <p:spPr/>
        <p:txBody>
          <a:bodyPr/>
          <a:lstStyle/>
          <a:p>
            <a:fld id="{A4071CDC-61D9-4754-A577-FCF680B5EAB3}" type="datetimeFigureOut">
              <a:rPr lang="es-UY" smtClean="0"/>
              <a:pPr/>
              <a:t>17/4/2024</a:t>
            </a:fld>
            <a:endParaRPr lang="es-UY"/>
          </a:p>
        </p:txBody>
      </p:sp>
      <p:sp>
        <p:nvSpPr>
          <p:cNvPr id="5" name="4 Marcador de pie de página"/>
          <p:cNvSpPr>
            <a:spLocks noGrp="1"/>
          </p:cNvSpPr>
          <p:nvPr>
            <p:ph type="ftr" sz="quarter" idx="11"/>
          </p:nvPr>
        </p:nvSpPr>
        <p:spPr/>
        <p:txBody>
          <a:bodyPr/>
          <a:lstStyle/>
          <a:p>
            <a:endParaRPr lang="es-UY"/>
          </a:p>
        </p:txBody>
      </p:sp>
      <p:sp>
        <p:nvSpPr>
          <p:cNvPr id="6" name="5 Marcador de número de diapositiva"/>
          <p:cNvSpPr>
            <a:spLocks noGrp="1"/>
          </p:cNvSpPr>
          <p:nvPr>
            <p:ph type="sldNum" sz="quarter" idx="12"/>
          </p:nvPr>
        </p:nvSpPr>
        <p:spPr/>
        <p:txBody>
          <a:bodyPr/>
          <a:lstStyle/>
          <a:p>
            <a:fld id="{A2629A08-1790-490E-B1F1-F8B00FC01FE2}" type="slidenum">
              <a:rPr lang="es-UY" smtClean="0"/>
              <a:pPr/>
              <a:t>‹Nº›</a:t>
            </a:fld>
            <a:endParaRPr lang="es-UY"/>
          </a:p>
        </p:txBody>
      </p:sp>
    </p:spTree>
    <p:extLst>
      <p:ext uri="{BB962C8B-B14F-4D97-AF65-F5344CB8AC3E}">
        <p14:creationId xmlns:p14="http://schemas.microsoft.com/office/powerpoint/2010/main" val="2153605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fecha"/>
          <p:cNvSpPr>
            <a:spLocks noGrp="1"/>
          </p:cNvSpPr>
          <p:nvPr>
            <p:ph type="dt" sz="half" idx="10"/>
          </p:nvPr>
        </p:nvSpPr>
        <p:spPr/>
        <p:txBody>
          <a:bodyPr/>
          <a:lstStyle/>
          <a:p>
            <a:fld id="{A4071CDC-61D9-4754-A577-FCF680B5EAB3}" type="datetimeFigureOut">
              <a:rPr lang="es-UY" smtClean="0"/>
              <a:pPr/>
              <a:t>17/4/2024</a:t>
            </a:fld>
            <a:endParaRPr lang="es-UY"/>
          </a:p>
        </p:txBody>
      </p:sp>
      <p:sp>
        <p:nvSpPr>
          <p:cNvPr id="5" name="4 Marcador de pie de página"/>
          <p:cNvSpPr>
            <a:spLocks noGrp="1"/>
          </p:cNvSpPr>
          <p:nvPr>
            <p:ph type="ftr" sz="quarter" idx="11"/>
          </p:nvPr>
        </p:nvSpPr>
        <p:spPr/>
        <p:txBody>
          <a:bodyPr/>
          <a:lstStyle/>
          <a:p>
            <a:endParaRPr lang="es-UY"/>
          </a:p>
        </p:txBody>
      </p:sp>
      <p:sp>
        <p:nvSpPr>
          <p:cNvPr id="6" name="5 Marcador de número de diapositiva"/>
          <p:cNvSpPr>
            <a:spLocks noGrp="1"/>
          </p:cNvSpPr>
          <p:nvPr>
            <p:ph type="sldNum" sz="quarter" idx="12"/>
          </p:nvPr>
        </p:nvSpPr>
        <p:spPr/>
        <p:txBody>
          <a:bodyPr/>
          <a:lstStyle/>
          <a:p>
            <a:fld id="{A2629A08-1790-490E-B1F1-F8B00FC01FE2}" type="slidenum">
              <a:rPr lang="es-UY" smtClean="0"/>
              <a:pPr/>
              <a:t>‹Nº›</a:t>
            </a:fld>
            <a:endParaRPr lang="es-UY"/>
          </a:p>
        </p:txBody>
      </p:sp>
    </p:spTree>
    <p:extLst>
      <p:ext uri="{BB962C8B-B14F-4D97-AF65-F5344CB8AC3E}">
        <p14:creationId xmlns:p14="http://schemas.microsoft.com/office/powerpoint/2010/main" val="3089555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6" y="4406902"/>
            <a:ext cx="10363200" cy="1362075"/>
          </a:xfrm>
        </p:spPr>
        <p:txBody>
          <a:bodyPr anchor="t"/>
          <a:lstStyle>
            <a:lvl1pPr algn="l">
              <a:defRPr sz="4000" b="1" cap="all"/>
            </a:lvl1pPr>
          </a:lstStyle>
          <a:p>
            <a:r>
              <a:rPr lang="es-ES"/>
              <a:t>Haga clic para modificar el estilo de título del patrón</a:t>
            </a:r>
            <a:endParaRPr lang="es-UY"/>
          </a:p>
        </p:txBody>
      </p:sp>
      <p:sp>
        <p:nvSpPr>
          <p:cNvPr id="3" name="2 Marcador de texto"/>
          <p:cNvSpPr>
            <a:spLocks noGrp="1"/>
          </p:cNvSpPr>
          <p:nvPr>
            <p:ph type="body" idx="1"/>
          </p:nvPr>
        </p:nvSpPr>
        <p:spPr>
          <a:xfrm>
            <a:off x="963086" y="2906714"/>
            <a:ext cx="10363200" cy="1500187"/>
          </a:xfrm>
        </p:spPr>
        <p:txBody>
          <a:bodyPr anchor="b"/>
          <a:lstStyle>
            <a:lvl1pPr marL="0" indent="0">
              <a:buNone/>
              <a:defRPr sz="2000">
                <a:solidFill>
                  <a:schemeClr val="tx1">
                    <a:tint val="75000"/>
                  </a:schemeClr>
                </a:solidFill>
              </a:defRPr>
            </a:lvl1pPr>
            <a:lvl2pPr marL="457246" indent="0">
              <a:buNone/>
              <a:defRPr sz="1800">
                <a:solidFill>
                  <a:schemeClr val="tx1">
                    <a:tint val="75000"/>
                  </a:schemeClr>
                </a:solidFill>
              </a:defRPr>
            </a:lvl2pPr>
            <a:lvl3pPr marL="914491" indent="0">
              <a:buNone/>
              <a:defRPr sz="1600">
                <a:solidFill>
                  <a:schemeClr val="tx1">
                    <a:tint val="75000"/>
                  </a:schemeClr>
                </a:solidFill>
              </a:defRPr>
            </a:lvl3pPr>
            <a:lvl4pPr marL="1371737" indent="0">
              <a:buNone/>
              <a:defRPr sz="1400">
                <a:solidFill>
                  <a:schemeClr val="tx1">
                    <a:tint val="75000"/>
                  </a:schemeClr>
                </a:solidFill>
              </a:defRPr>
            </a:lvl4pPr>
            <a:lvl5pPr marL="1828983" indent="0">
              <a:buNone/>
              <a:defRPr sz="1400">
                <a:solidFill>
                  <a:schemeClr val="tx1">
                    <a:tint val="75000"/>
                  </a:schemeClr>
                </a:solidFill>
              </a:defRPr>
            </a:lvl5pPr>
            <a:lvl6pPr marL="2286229" indent="0">
              <a:buNone/>
              <a:defRPr sz="1400">
                <a:solidFill>
                  <a:schemeClr val="tx1">
                    <a:tint val="75000"/>
                  </a:schemeClr>
                </a:solidFill>
              </a:defRPr>
            </a:lvl6pPr>
            <a:lvl7pPr marL="2743474" indent="0">
              <a:buNone/>
              <a:defRPr sz="1400">
                <a:solidFill>
                  <a:schemeClr val="tx1">
                    <a:tint val="75000"/>
                  </a:schemeClr>
                </a:solidFill>
              </a:defRPr>
            </a:lvl7pPr>
            <a:lvl8pPr marL="3200720" indent="0">
              <a:buNone/>
              <a:defRPr sz="1400">
                <a:solidFill>
                  <a:schemeClr val="tx1">
                    <a:tint val="75000"/>
                  </a:schemeClr>
                </a:solidFill>
              </a:defRPr>
            </a:lvl8pPr>
            <a:lvl9pPr marL="3657966"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A4071CDC-61D9-4754-A577-FCF680B5EAB3}" type="datetimeFigureOut">
              <a:rPr lang="es-UY" smtClean="0"/>
              <a:pPr/>
              <a:t>17/4/2024</a:t>
            </a:fld>
            <a:endParaRPr lang="es-UY"/>
          </a:p>
        </p:txBody>
      </p:sp>
      <p:sp>
        <p:nvSpPr>
          <p:cNvPr id="5" name="4 Marcador de pie de página"/>
          <p:cNvSpPr>
            <a:spLocks noGrp="1"/>
          </p:cNvSpPr>
          <p:nvPr>
            <p:ph type="ftr" sz="quarter" idx="11"/>
          </p:nvPr>
        </p:nvSpPr>
        <p:spPr/>
        <p:txBody>
          <a:bodyPr/>
          <a:lstStyle/>
          <a:p>
            <a:endParaRPr lang="es-UY"/>
          </a:p>
        </p:txBody>
      </p:sp>
      <p:sp>
        <p:nvSpPr>
          <p:cNvPr id="6" name="5 Marcador de número de diapositiva"/>
          <p:cNvSpPr>
            <a:spLocks noGrp="1"/>
          </p:cNvSpPr>
          <p:nvPr>
            <p:ph type="sldNum" sz="quarter" idx="12"/>
          </p:nvPr>
        </p:nvSpPr>
        <p:spPr/>
        <p:txBody>
          <a:bodyPr/>
          <a:lstStyle/>
          <a:p>
            <a:fld id="{A2629A08-1790-490E-B1F1-F8B00FC01FE2}" type="slidenum">
              <a:rPr lang="es-UY" smtClean="0"/>
              <a:pPr/>
              <a:t>‹Nº›</a:t>
            </a:fld>
            <a:endParaRPr lang="es-UY"/>
          </a:p>
        </p:txBody>
      </p:sp>
    </p:spTree>
    <p:extLst>
      <p:ext uri="{BB962C8B-B14F-4D97-AF65-F5344CB8AC3E}">
        <p14:creationId xmlns:p14="http://schemas.microsoft.com/office/powerpoint/2010/main" val="2273267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
        <p:nvSpPr>
          <p:cNvPr id="3" name="2 Marcador de contenido"/>
          <p:cNvSpPr>
            <a:spLocks noGrp="1"/>
          </p:cNvSpPr>
          <p:nvPr>
            <p:ph sz="half" idx="1"/>
          </p:nvPr>
        </p:nvSpPr>
        <p:spPr>
          <a:xfrm>
            <a:off x="812802" y="1600202"/>
            <a:ext cx="72114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contenido"/>
          <p:cNvSpPr>
            <a:spLocks noGrp="1"/>
          </p:cNvSpPr>
          <p:nvPr>
            <p:ph sz="half" idx="2"/>
          </p:nvPr>
        </p:nvSpPr>
        <p:spPr>
          <a:xfrm>
            <a:off x="8227485" y="1600202"/>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4 Marcador de fecha"/>
          <p:cNvSpPr>
            <a:spLocks noGrp="1"/>
          </p:cNvSpPr>
          <p:nvPr>
            <p:ph type="dt" sz="half" idx="10"/>
          </p:nvPr>
        </p:nvSpPr>
        <p:spPr/>
        <p:txBody>
          <a:bodyPr/>
          <a:lstStyle/>
          <a:p>
            <a:fld id="{A4071CDC-61D9-4754-A577-FCF680B5EAB3}" type="datetimeFigureOut">
              <a:rPr lang="es-UY" smtClean="0"/>
              <a:pPr/>
              <a:t>17/4/2024</a:t>
            </a:fld>
            <a:endParaRPr lang="es-UY"/>
          </a:p>
        </p:txBody>
      </p:sp>
      <p:sp>
        <p:nvSpPr>
          <p:cNvPr id="6" name="5 Marcador de pie de página"/>
          <p:cNvSpPr>
            <a:spLocks noGrp="1"/>
          </p:cNvSpPr>
          <p:nvPr>
            <p:ph type="ftr" sz="quarter" idx="11"/>
          </p:nvPr>
        </p:nvSpPr>
        <p:spPr/>
        <p:txBody>
          <a:bodyPr/>
          <a:lstStyle/>
          <a:p>
            <a:endParaRPr lang="es-UY"/>
          </a:p>
        </p:txBody>
      </p:sp>
      <p:sp>
        <p:nvSpPr>
          <p:cNvPr id="7" name="6 Marcador de número de diapositiva"/>
          <p:cNvSpPr>
            <a:spLocks noGrp="1"/>
          </p:cNvSpPr>
          <p:nvPr>
            <p:ph type="sldNum" sz="quarter" idx="12"/>
          </p:nvPr>
        </p:nvSpPr>
        <p:spPr/>
        <p:txBody>
          <a:bodyPr/>
          <a:lstStyle/>
          <a:p>
            <a:fld id="{A2629A08-1790-490E-B1F1-F8B00FC01FE2}" type="slidenum">
              <a:rPr lang="es-UY" smtClean="0"/>
              <a:pPr/>
              <a:t>‹Nº›</a:t>
            </a:fld>
            <a:endParaRPr lang="es-UY"/>
          </a:p>
        </p:txBody>
      </p:sp>
    </p:spTree>
    <p:extLst>
      <p:ext uri="{BB962C8B-B14F-4D97-AF65-F5344CB8AC3E}">
        <p14:creationId xmlns:p14="http://schemas.microsoft.com/office/powerpoint/2010/main" val="2678405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4638"/>
            <a:ext cx="10972800" cy="1143000"/>
          </a:xfrm>
        </p:spPr>
        <p:txBody>
          <a:bodyPr/>
          <a:lstStyle>
            <a:lvl1pPr>
              <a:defRPr/>
            </a:lvl1pPr>
          </a:lstStyle>
          <a:p>
            <a:r>
              <a:rPr lang="es-ES"/>
              <a:t>Haga clic para modificar el estilo de título del patrón</a:t>
            </a:r>
            <a:endParaRPr lang="es-UY"/>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4 Marcador de texto"/>
          <p:cNvSpPr>
            <a:spLocks noGrp="1"/>
          </p:cNvSpPr>
          <p:nvPr>
            <p:ph type="body" sz="quarter" idx="3"/>
          </p:nvPr>
        </p:nvSpPr>
        <p:spPr>
          <a:xfrm>
            <a:off x="6193367" y="1535113"/>
            <a:ext cx="5389033" cy="639762"/>
          </a:xfrm>
        </p:spPr>
        <p:txBody>
          <a:bodyPr anchor="b"/>
          <a:lstStyle>
            <a:lvl1pPr marL="0" indent="0">
              <a:buNone/>
              <a:defRPr sz="2400" b="1"/>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7" name="6 Marcador de fecha"/>
          <p:cNvSpPr>
            <a:spLocks noGrp="1"/>
          </p:cNvSpPr>
          <p:nvPr>
            <p:ph type="dt" sz="half" idx="10"/>
          </p:nvPr>
        </p:nvSpPr>
        <p:spPr/>
        <p:txBody>
          <a:bodyPr/>
          <a:lstStyle/>
          <a:p>
            <a:fld id="{A4071CDC-61D9-4754-A577-FCF680B5EAB3}" type="datetimeFigureOut">
              <a:rPr lang="es-UY" smtClean="0"/>
              <a:pPr/>
              <a:t>17/4/2024</a:t>
            </a:fld>
            <a:endParaRPr lang="es-UY"/>
          </a:p>
        </p:txBody>
      </p:sp>
      <p:sp>
        <p:nvSpPr>
          <p:cNvPr id="8" name="7 Marcador de pie de página"/>
          <p:cNvSpPr>
            <a:spLocks noGrp="1"/>
          </p:cNvSpPr>
          <p:nvPr>
            <p:ph type="ftr" sz="quarter" idx="11"/>
          </p:nvPr>
        </p:nvSpPr>
        <p:spPr/>
        <p:txBody>
          <a:bodyPr/>
          <a:lstStyle/>
          <a:p>
            <a:endParaRPr lang="es-UY"/>
          </a:p>
        </p:txBody>
      </p:sp>
      <p:sp>
        <p:nvSpPr>
          <p:cNvPr id="9" name="8 Marcador de número de diapositiva"/>
          <p:cNvSpPr>
            <a:spLocks noGrp="1"/>
          </p:cNvSpPr>
          <p:nvPr>
            <p:ph type="sldNum" sz="quarter" idx="12"/>
          </p:nvPr>
        </p:nvSpPr>
        <p:spPr/>
        <p:txBody>
          <a:bodyPr/>
          <a:lstStyle/>
          <a:p>
            <a:fld id="{A2629A08-1790-490E-B1F1-F8B00FC01FE2}" type="slidenum">
              <a:rPr lang="es-UY" smtClean="0"/>
              <a:pPr/>
              <a:t>‹Nº›</a:t>
            </a:fld>
            <a:endParaRPr lang="es-UY"/>
          </a:p>
        </p:txBody>
      </p:sp>
    </p:spTree>
    <p:extLst>
      <p:ext uri="{BB962C8B-B14F-4D97-AF65-F5344CB8AC3E}">
        <p14:creationId xmlns:p14="http://schemas.microsoft.com/office/powerpoint/2010/main" val="43639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
        <p:nvSpPr>
          <p:cNvPr id="3" name="2 Marcador de fecha"/>
          <p:cNvSpPr>
            <a:spLocks noGrp="1"/>
          </p:cNvSpPr>
          <p:nvPr>
            <p:ph type="dt" sz="half" idx="10"/>
          </p:nvPr>
        </p:nvSpPr>
        <p:spPr/>
        <p:txBody>
          <a:bodyPr/>
          <a:lstStyle/>
          <a:p>
            <a:fld id="{A4071CDC-61D9-4754-A577-FCF680B5EAB3}" type="datetimeFigureOut">
              <a:rPr lang="es-UY" smtClean="0"/>
              <a:pPr/>
              <a:t>17/4/2024</a:t>
            </a:fld>
            <a:endParaRPr lang="es-UY"/>
          </a:p>
        </p:txBody>
      </p:sp>
      <p:sp>
        <p:nvSpPr>
          <p:cNvPr id="4" name="3 Marcador de pie de página"/>
          <p:cNvSpPr>
            <a:spLocks noGrp="1"/>
          </p:cNvSpPr>
          <p:nvPr>
            <p:ph type="ftr" sz="quarter" idx="11"/>
          </p:nvPr>
        </p:nvSpPr>
        <p:spPr/>
        <p:txBody>
          <a:bodyPr/>
          <a:lstStyle/>
          <a:p>
            <a:endParaRPr lang="es-UY"/>
          </a:p>
        </p:txBody>
      </p:sp>
      <p:sp>
        <p:nvSpPr>
          <p:cNvPr id="5" name="4 Marcador de número de diapositiva"/>
          <p:cNvSpPr>
            <a:spLocks noGrp="1"/>
          </p:cNvSpPr>
          <p:nvPr>
            <p:ph type="sldNum" sz="quarter" idx="12"/>
          </p:nvPr>
        </p:nvSpPr>
        <p:spPr/>
        <p:txBody>
          <a:bodyPr/>
          <a:lstStyle/>
          <a:p>
            <a:fld id="{A2629A08-1790-490E-B1F1-F8B00FC01FE2}" type="slidenum">
              <a:rPr lang="es-UY" smtClean="0"/>
              <a:pPr/>
              <a:t>‹Nº›</a:t>
            </a:fld>
            <a:endParaRPr lang="es-UY"/>
          </a:p>
        </p:txBody>
      </p:sp>
    </p:spTree>
    <p:extLst>
      <p:ext uri="{BB962C8B-B14F-4D97-AF65-F5344CB8AC3E}">
        <p14:creationId xmlns:p14="http://schemas.microsoft.com/office/powerpoint/2010/main" val="2806960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503AFD-B3DE-4168-B5D7-BDAE2E9B65E0}"/>
              </a:ext>
            </a:extLst>
          </p:cNvPr>
          <p:cNvSpPr>
            <a:spLocks noGrp="1"/>
          </p:cNvSpPr>
          <p:nvPr>
            <p:ph type="title"/>
          </p:nvPr>
        </p:nvSpPr>
        <p:spPr/>
        <p:txBody>
          <a:bodyPr/>
          <a:lstStyle/>
          <a:p>
            <a:r>
              <a:rPr lang="es-ES"/>
              <a:t>Haga clic para modificar el estilo de título del patrón</a:t>
            </a:r>
            <a:endParaRPr lang="es-UY"/>
          </a:p>
        </p:txBody>
      </p:sp>
      <p:sp>
        <p:nvSpPr>
          <p:cNvPr id="3" name="Marcador de contenido 2">
            <a:extLst>
              <a:ext uri="{FF2B5EF4-FFF2-40B4-BE49-F238E27FC236}">
                <a16:creationId xmlns:a16="http://schemas.microsoft.com/office/drawing/2014/main" id="{477E6EFA-EEE1-4826-AF2B-CD249B8D274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a:extLst>
              <a:ext uri="{FF2B5EF4-FFF2-40B4-BE49-F238E27FC236}">
                <a16:creationId xmlns:a16="http://schemas.microsoft.com/office/drawing/2014/main" id="{A5DC59D2-40FD-47E4-9330-2950FF1A9681}"/>
              </a:ext>
            </a:extLst>
          </p:cNvPr>
          <p:cNvSpPr>
            <a:spLocks noGrp="1"/>
          </p:cNvSpPr>
          <p:nvPr>
            <p:ph type="dt" sz="half" idx="10"/>
          </p:nvPr>
        </p:nvSpPr>
        <p:spPr/>
        <p:txBody>
          <a:bodyPr/>
          <a:lstStyle/>
          <a:p>
            <a:fld id="{245DCF6D-5E20-40CF-8084-7AA20F2178B7}" type="datetimeFigureOut">
              <a:rPr lang="es-UY" smtClean="0"/>
              <a:t>17/4/2024</a:t>
            </a:fld>
            <a:endParaRPr lang="es-UY"/>
          </a:p>
        </p:txBody>
      </p:sp>
      <p:sp>
        <p:nvSpPr>
          <p:cNvPr id="5" name="Marcador de pie de página 4">
            <a:extLst>
              <a:ext uri="{FF2B5EF4-FFF2-40B4-BE49-F238E27FC236}">
                <a16:creationId xmlns:a16="http://schemas.microsoft.com/office/drawing/2014/main" id="{16E7FFF7-06B4-450A-B233-775F2D120859}"/>
              </a:ext>
            </a:extLst>
          </p:cNvPr>
          <p:cNvSpPr>
            <a:spLocks noGrp="1"/>
          </p:cNvSpPr>
          <p:nvPr>
            <p:ph type="ftr" sz="quarter" idx="11"/>
          </p:nvPr>
        </p:nvSpPr>
        <p:spPr/>
        <p:txBody>
          <a:bodyPr/>
          <a:lstStyle/>
          <a:p>
            <a:endParaRPr lang="es-UY"/>
          </a:p>
        </p:txBody>
      </p:sp>
      <p:sp>
        <p:nvSpPr>
          <p:cNvPr id="6" name="Marcador de número de diapositiva 5">
            <a:extLst>
              <a:ext uri="{FF2B5EF4-FFF2-40B4-BE49-F238E27FC236}">
                <a16:creationId xmlns:a16="http://schemas.microsoft.com/office/drawing/2014/main" id="{5ED45D7C-4B3A-4EBF-BD55-5E4530E871F5}"/>
              </a:ext>
            </a:extLst>
          </p:cNvPr>
          <p:cNvSpPr>
            <a:spLocks noGrp="1"/>
          </p:cNvSpPr>
          <p:nvPr>
            <p:ph type="sldNum" sz="quarter" idx="12"/>
          </p:nvPr>
        </p:nvSpPr>
        <p:spPr/>
        <p:txBody>
          <a:bodyPr/>
          <a:lstStyle/>
          <a:p>
            <a:fld id="{5B1D067D-6618-48E4-8762-0D1FDF88CFD2}" type="slidenum">
              <a:rPr lang="es-UY" smtClean="0"/>
              <a:t>‹Nº›</a:t>
            </a:fld>
            <a:endParaRPr lang="es-UY"/>
          </a:p>
        </p:txBody>
      </p:sp>
    </p:spTree>
    <p:extLst>
      <p:ext uri="{BB962C8B-B14F-4D97-AF65-F5344CB8AC3E}">
        <p14:creationId xmlns:p14="http://schemas.microsoft.com/office/powerpoint/2010/main" val="3402988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4071CDC-61D9-4754-A577-FCF680B5EAB3}" type="datetimeFigureOut">
              <a:rPr lang="es-UY" smtClean="0"/>
              <a:pPr/>
              <a:t>17/4/2024</a:t>
            </a:fld>
            <a:endParaRPr lang="es-UY"/>
          </a:p>
        </p:txBody>
      </p:sp>
      <p:sp>
        <p:nvSpPr>
          <p:cNvPr id="3" name="2 Marcador de pie de página"/>
          <p:cNvSpPr>
            <a:spLocks noGrp="1"/>
          </p:cNvSpPr>
          <p:nvPr>
            <p:ph type="ftr" sz="quarter" idx="11"/>
          </p:nvPr>
        </p:nvSpPr>
        <p:spPr/>
        <p:txBody>
          <a:bodyPr/>
          <a:lstStyle/>
          <a:p>
            <a:endParaRPr lang="es-UY"/>
          </a:p>
        </p:txBody>
      </p:sp>
      <p:sp>
        <p:nvSpPr>
          <p:cNvPr id="4" name="3 Marcador de número de diapositiva"/>
          <p:cNvSpPr>
            <a:spLocks noGrp="1"/>
          </p:cNvSpPr>
          <p:nvPr>
            <p:ph type="sldNum" sz="quarter" idx="12"/>
          </p:nvPr>
        </p:nvSpPr>
        <p:spPr/>
        <p:txBody>
          <a:bodyPr/>
          <a:lstStyle/>
          <a:p>
            <a:fld id="{A2629A08-1790-490E-B1F1-F8B00FC01FE2}" type="slidenum">
              <a:rPr lang="es-UY" smtClean="0"/>
              <a:pPr/>
              <a:t>‹Nº›</a:t>
            </a:fld>
            <a:endParaRPr lang="es-UY"/>
          </a:p>
        </p:txBody>
      </p:sp>
    </p:spTree>
    <p:extLst>
      <p:ext uri="{BB962C8B-B14F-4D97-AF65-F5344CB8AC3E}">
        <p14:creationId xmlns:p14="http://schemas.microsoft.com/office/powerpoint/2010/main" val="1349429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051"/>
            <a:ext cx="4011084" cy="1162050"/>
          </a:xfrm>
        </p:spPr>
        <p:txBody>
          <a:bodyPr anchor="b"/>
          <a:lstStyle>
            <a:lvl1pPr algn="l">
              <a:defRPr sz="2000" b="1"/>
            </a:lvl1pPr>
          </a:lstStyle>
          <a:p>
            <a:r>
              <a:rPr lang="es-ES"/>
              <a:t>Haga clic para modificar el estilo de título del patrón</a:t>
            </a:r>
            <a:endParaRPr lang="es-UY"/>
          </a:p>
        </p:txBody>
      </p:sp>
      <p:sp>
        <p:nvSpPr>
          <p:cNvPr id="3" name="2 Marcador de contenido"/>
          <p:cNvSpPr>
            <a:spLocks noGrp="1"/>
          </p:cNvSpPr>
          <p:nvPr>
            <p:ph idx="1"/>
          </p:nvPr>
        </p:nvSpPr>
        <p:spPr>
          <a:xfrm>
            <a:off x="4766735" y="273051"/>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texto"/>
          <p:cNvSpPr>
            <a:spLocks noGrp="1"/>
          </p:cNvSpPr>
          <p:nvPr>
            <p:ph type="body" sz="half" idx="2"/>
          </p:nvPr>
        </p:nvSpPr>
        <p:spPr>
          <a:xfrm>
            <a:off x="609600" y="1435102"/>
            <a:ext cx="4011084" cy="4691063"/>
          </a:xfrm>
        </p:spPr>
        <p:txBody>
          <a:bodyPr/>
          <a:lstStyle>
            <a:lvl1pPr marL="0" indent="0">
              <a:buNone/>
              <a:defRPr sz="1400"/>
            </a:lvl1pPr>
            <a:lvl2pPr marL="457246" indent="0">
              <a:buNone/>
              <a:defRPr sz="1200"/>
            </a:lvl2pPr>
            <a:lvl3pPr marL="914491" indent="0">
              <a:buNone/>
              <a:defRPr sz="1000"/>
            </a:lvl3pPr>
            <a:lvl4pPr marL="1371737" indent="0">
              <a:buNone/>
              <a:defRPr sz="900"/>
            </a:lvl4pPr>
            <a:lvl5pPr marL="1828983" indent="0">
              <a:buNone/>
              <a:defRPr sz="900"/>
            </a:lvl5pPr>
            <a:lvl6pPr marL="2286229" indent="0">
              <a:buNone/>
              <a:defRPr sz="900"/>
            </a:lvl6pPr>
            <a:lvl7pPr marL="2743474" indent="0">
              <a:buNone/>
              <a:defRPr sz="900"/>
            </a:lvl7pPr>
            <a:lvl8pPr marL="3200720" indent="0">
              <a:buNone/>
              <a:defRPr sz="900"/>
            </a:lvl8pPr>
            <a:lvl9pPr marL="3657966"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4071CDC-61D9-4754-A577-FCF680B5EAB3}" type="datetimeFigureOut">
              <a:rPr lang="es-UY" smtClean="0"/>
              <a:pPr/>
              <a:t>17/4/2024</a:t>
            </a:fld>
            <a:endParaRPr lang="es-UY"/>
          </a:p>
        </p:txBody>
      </p:sp>
      <p:sp>
        <p:nvSpPr>
          <p:cNvPr id="6" name="5 Marcador de pie de página"/>
          <p:cNvSpPr>
            <a:spLocks noGrp="1"/>
          </p:cNvSpPr>
          <p:nvPr>
            <p:ph type="ftr" sz="quarter" idx="11"/>
          </p:nvPr>
        </p:nvSpPr>
        <p:spPr/>
        <p:txBody>
          <a:bodyPr/>
          <a:lstStyle/>
          <a:p>
            <a:endParaRPr lang="es-UY"/>
          </a:p>
        </p:txBody>
      </p:sp>
      <p:sp>
        <p:nvSpPr>
          <p:cNvPr id="7" name="6 Marcador de número de diapositiva"/>
          <p:cNvSpPr>
            <a:spLocks noGrp="1"/>
          </p:cNvSpPr>
          <p:nvPr>
            <p:ph type="sldNum" sz="quarter" idx="12"/>
          </p:nvPr>
        </p:nvSpPr>
        <p:spPr/>
        <p:txBody>
          <a:bodyPr/>
          <a:lstStyle/>
          <a:p>
            <a:fld id="{A2629A08-1790-490E-B1F1-F8B00FC01FE2}" type="slidenum">
              <a:rPr lang="es-UY" smtClean="0"/>
              <a:pPr/>
              <a:t>‹Nº›</a:t>
            </a:fld>
            <a:endParaRPr lang="es-UY"/>
          </a:p>
        </p:txBody>
      </p:sp>
    </p:spTree>
    <p:extLst>
      <p:ext uri="{BB962C8B-B14F-4D97-AF65-F5344CB8AC3E}">
        <p14:creationId xmlns:p14="http://schemas.microsoft.com/office/powerpoint/2010/main" val="3874671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1"/>
            <a:ext cx="7315200" cy="566738"/>
          </a:xfrm>
        </p:spPr>
        <p:txBody>
          <a:bodyPr anchor="b"/>
          <a:lstStyle>
            <a:lvl1pPr algn="l">
              <a:defRPr sz="2000" b="1"/>
            </a:lvl1pPr>
          </a:lstStyle>
          <a:p>
            <a:r>
              <a:rPr lang="es-ES"/>
              <a:t>Haga clic para modificar el estilo de título del patrón</a:t>
            </a:r>
            <a:endParaRPr lang="es-UY"/>
          </a:p>
        </p:txBody>
      </p:sp>
      <p:sp>
        <p:nvSpPr>
          <p:cNvPr id="3" name="2 Marcador de posición de imagen"/>
          <p:cNvSpPr>
            <a:spLocks noGrp="1"/>
          </p:cNvSpPr>
          <p:nvPr>
            <p:ph type="pic" idx="1"/>
          </p:nvPr>
        </p:nvSpPr>
        <p:spPr>
          <a:xfrm>
            <a:off x="2389717" y="612776"/>
            <a:ext cx="7315200" cy="4114800"/>
          </a:xfrm>
        </p:spPr>
        <p:txBody>
          <a:bodyPr/>
          <a:lstStyle>
            <a:lvl1pPr marL="0" indent="0">
              <a:buNone/>
              <a:defRPr sz="3200"/>
            </a:lvl1pPr>
            <a:lvl2pPr marL="457246" indent="0">
              <a:buNone/>
              <a:defRPr sz="2800"/>
            </a:lvl2pPr>
            <a:lvl3pPr marL="914491" indent="0">
              <a:buNone/>
              <a:defRPr sz="2400"/>
            </a:lvl3pPr>
            <a:lvl4pPr marL="1371737" indent="0">
              <a:buNone/>
              <a:defRPr sz="2000"/>
            </a:lvl4pPr>
            <a:lvl5pPr marL="1828983" indent="0">
              <a:buNone/>
              <a:defRPr sz="2000"/>
            </a:lvl5pPr>
            <a:lvl6pPr marL="2286229" indent="0">
              <a:buNone/>
              <a:defRPr sz="2000"/>
            </a:lvl6pPr>
            <a:lvl7pPr marL="2743474" indent="0">
              <a:buNone/>
              <a:defRPr sz="2000"/>
            </a:lvl7pPr>
            <a:lvl8pPr marL="3200720" indent="0">
              <a:buNone/>
              <a:defRPr sz="2000"/>
            </a:lvl8pPr>
            <a:lvl9pPr marL="3657966" indent="0">
              <a:buNone/>
              <a:defRPr sz="2000"/>
            </a:lvl9pPr>
          </a:lstStyle>
          <a:p>
            <a:endParaRPr lang="es-UY"/>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46" indent="0">
              <a:buNone/>
              <a:defRPr sz="1200"/>
            </a:lvl2pPr>
            <a:lvl3pPr marL="914491" indent="0">
              <a:buNone/>
              <a:defRPr sz="1000"/>
            </a:lvl3pPr>
            <a:lvl4pPr marL="1371737" indent="0">
              <a:buNone/>
              <a:defRPr sz="900"/>
            </a:lvl4pPr>
            <a:lvl5pPr marL="1828983" indent="0">
              <a:buNone/>
              <a:defRPr sz="900"/>
            </a:lvl5pPr>
            <a:lvl6pPr marL="2286229" indent="0">
              <a:buNone/>
              <a:defRPr sz="900"/>
            </a:lvl6pPr>
            <a:lvl7pPr marL="2743474" indent="0">
              <a:buNone/>
              <a:defRPr sz="900"/>
            </a:lvl7pPr>
            <a:lvl8pPr marL="3200720" indent="0">
              <a:buNone/>
              <a:defRPr sz="900"/>
            </a:lvl8pPr>
            <a:lvl9pPr marL="3657966"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4071CDC-61D9-4754-A577-FCF680B5EAB3}" type="datetimeFigureOut">
              <a:rPr lang="es-UY" smtClean="0"/>
              <a:pPr/>
              <a:t>17/4/2024</a:t>
            </a:fld>
            <a:endParaRPr lang="es-UY"/>
          </a:p>
        </p:txBody>
      </p:sp>
      <p:sp>
        <p:nvSpPr>
          <p:cNvPr id="6" name="5 Marcador de pie de página"/>
          <p:cNvSpPr>
            <a:spLocks noGrp="1"/>
          </p:cNvSpPr>
          <p:nvPr>
            <p:ph type="ftr" sz="quarter" idx="11"/>
          </p:nvPr>
        </p:nvSpPr>
        <p:spPr/>
        <p:txBody>
          <a:bodyPr/>
          <a:lstStyle/>
          <a:p>
            <a:endParaRPr lang="es-UY"/>
          </a:p>
        </p:txBody>
      </p:sp>
      <p:sp>
        <p:nvSpPr>
          <p:cNvPr id="7" name="6 Marcador de número de diapositiva"/>
          <p:cNvSpPr>
            <a:spLocks noGrp="1"/>
          </p:cNvSpPr>
          <p:nvPr>
            <p:ph type="sldNum" sz="quarter" idx="12"/>
          </p:nvPr>
        </p:nvSpPr>
        <p:spPr/>
        <p:txBody>
          <a:bodyPr/>
          <a:lstStyle/>
          <a:p>
            <a:fld id="{A2629A08-1790-490E-B1F1-F8B00FC01FE2}" type="slidenum">
              <a:rPr lang="es-UY" smtClean="0"/>
              <a:pPr/>
              <a:t>‹Nº›</a:t>
            </a:fld>
            <a:endParaRPr lang="es-UY"/>
          </a:p>
        </p:txBody>
      </p:sp>
    </p:spTree>
    <p:extLst>
      <p:ext uri="{BB962C8B-B14F-4D97-AF65-F5344CB8AC3E}">
        <p14:creationId xmlns:p14="http://schemas.microsoft.com/office/powerpoint/2010/main" val="4144523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fecha"/>
          <p:cNvSpPr>
            <a:spLocks noGrp="1"/>
          </p:cNvSpPr>
          <p:nvPr>
            <p:ph type="dt" sz="half" idx="10"/>
          </p:nvPr>
        </p:nvSpPr>
        <p:spPr/>
        <p:txBody>
          <a:bodyPr/>
          <a:lstStyle/>
          <a:p>
            <a:fld id="{A4071CDC-61D9-4754-A577-FCF680B5EAB3}" type="datetimeFigureOut">
              <a:rPr lang="es-UY" smtClean="0"/>
              <a:pPr/>
              <a:t>17/4/2024</a:t>
            </a:fld>
            <a:endParaRPr lang="es-UY"/>
          </a:p>
        </p:txBody>
      </p:sp>
      <p:sp>
        <p:nvSpPr>
          <p:cNvPr id="5" name="4 Marcador de pie de página"/>
          <p:cNvSpPr>
            <a:spLocks noGrp="1"/>
          </p:cNvSpPr>
          <p:nvPr>
            <p:ph type="ftr" sz="quarter" idx="11"/>
          </p:nvPr>
        </p:nvSpPr>
        <p:spPr/>
        <p:txBody>
          <a:bodyPr/>
          <a:lstStyle/>
          <a:p>
            <a:endParaRPr lang="es-UY"/>
          </a:p>
        </p:txBody>
      </p:sp>
      <p:sp>
        <p:nvSpPr>
          <p:cNvPr id="6" name="5 Marcador de número de diapositiva"/>
          <p:cNvSpPr>
            <a:spLocks noGrp="1"/>
          </p:cNvSpPr>
          <p:nvPr>
            <p:ph type="sldNum" sz="quarter" idx="12"/>
          </p:nvPr>
        </p:nvSpPr>
        <p:spPr/>
        <p:txBody>
          <a:bodyPr/>
          <a:lstStyle/>
          <a:p>
            <a:fld id="{A2629A08-1790-490E-B1F1-F8B00FC01FE2}" type="slidenum">
              <a:rPr lang="es-UY" smtClean="0"/>
              <a:pPr/>
              <a:t>‹Nº›</a:t>
            </a:fld>
            <a:endParaRPr lang="es-UY"/>
          </a:p>
        </p:txBody>
      </p:sp>
    </p:spTree>
    <p:extLst>
      <p:ext uri="{BB962C8B-B14F-4D97-AF65-F5344CB8AC3E}">
        <p14:creationId xmlns:p14="http://schemas.microsoft.com/office/powerpoint/2010/main" val="3048734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1785601" y="274639"/>
            <a:ext cx="3655484" cy="5851525"/>
          </a:xfrm>
        </p:spPr>
        <p:txBody>
          <a:bodyPr vert="eaVert"/>
          <a:lstStyle/>
          <a:p>
            <a:r>
              <a:rPr lang="es-ES"/>
              <a:t>Haga clic para modificar el estilo de título del patrón</a:t>
            </a:r>
            <a:endParaRPr lang="es-UY"/>
          </a:p>
        </p:txBody>
      </p:sp>
      <p:sp>
        <p:nvSpPr>
          <p:cNvPr id="3" name="2 Marcador de texto vertical"/>
          <p:cNvSpPr>
            <a:spLocks noGrp="1"/>
          </p:cNvSpPr>
          <p:nvPr>
            <p:ph type="body" orient="vert" idx="1"/>
          </p:nvPr>
        </p:nvSpPr>
        <p:spPr>
          <a:xfrm>
            <a:off x="812800" y="274639"/>
            <a:ext cx="107696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fecha"/>
          <p:cNvSpPr>
            <a:spLocks noGrp="1"/>
          </p:cNvSpPr>
          <p:nvPr>
            <p:ph type="dt" sz="half" idx="10"/>
          </p:nvPr>
        </p:nvSpPr>
        <p:spPr/>
        <p:txBody>
          <a:bodyPr/>
          <a:lstStyle/>
          <a:p>
            <a:fld id="{A4071CDC-61D9-4754-A577-FCF680B5EAB3}" type="datetimeFigureOut">
              <a:rPr lang="es-UY" smtClean="0"/>
              <a:pPr/>
              <a:t>17/4/2024</a:t>
            </a:fld>
            <a:endParaRPr lang="es-UY"/>
          </a:p>
        </p:txBody>
      </p:sp>
      <p:sp>
        <p:nvSpPr>
          <p:cNvPr id="5" name="4 Marcador de pie de página"/>
          <p:cNvSpPr>
            <a:spLocks noGrp="1"/>
          </p:cNvSpPr>
          <p:nvPr>
            <p:ph type="ftr" sz="quarter" idx="11"/>
          </p:nvPr>
        </p:nvSpPr>
        <p:spPr/>
        <p:txBody>
          <a:bodyPr/>
          <a:lstStyle/>
          <a:p>
            <a:endParaRPr lang="es-UY"/>
          </a:p>
        </p:txBody>
      </p:sp>
      <p:sp>
        <p:nvSpPr>
          <p:cNvPr id="6" name="5 Marcador de número de diapositiva"/>
          <p:cNvSpPr>
            <a:spLocks noGrp="1"/>
          </p:cNvSpPr>
          <p:nvPr>
            <p:ph type="sldNum" sz="quarter" idx="12"/>
          </p:nvPr>
        </p:nvSpPr>
        <p:spPr/>
        <p:txBody>
          <a:bodyPr/>
          <a:lstStyle/>
          <a:p>
            <a:fld id="{A2629A08-1790-490E-B1F1-F8B00FC01FE2}" type="slidenum">
              <a:rPr lang="es-UY" smtClean="0"/>
              <a:pPr/>
              <a:t>‹Nº›</a:t>
            </a:fld>
            <a:endParaRPr lang="es-UY"/>
          </a:p>
        </p:txBody>
      </p:sp>
    </p:spTree>
    <p:extLst>
      <p:ext uri="{BB962C8B-B14F-4D97-AF65-F5344CB8AC3E}">
        <p14:creationId xmlns:p14="http://schemas.microsoft.com/office/powerpoint/2010/main" val="1262976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Quote">
    <p:spTree>
      <p:nvGrpSpPr>
        <p:cNvPr id="1" name="Shape 26"/>
        <p:cNvGrpSpPr/>
        <p:nvPr/>
      </p:nvGrpSpPr>
      <p:grpSpPr>
        <a:xfrm>
          <a:off x="0" y="0"/>
          <a:ext cx="0" cy="0"/>
          <a:chOff x="0" y="0"/>
          <a:chExt cx="0" cy="0"/>
        </a:xfrm>
      </p:grpSpPr>
      <p:sp>
        <p:nvSpPr>
          <p:cNvPr id="27" name="Shape 27"/>
          <p:cNvSpPr/>
          <p:nvPr/>
        </p:nvSpPr>
        <p:spPr>
          <a:xfrm rot="5400000" flipH="1">
            <a:off x="6025267" y="-4481167"/>
            <a:ext cx="150800" cy="12201600"/>
          </a:xfrm>
          <a:prstGeom prst="rect">
            <a:avLst/>
          </a:prstGeom>
          <a:gradFill>
            <a:gsLst>
              <a:gs pos="0">
                <a:srgbClr val="000014">
                  <a:alpha val="20000"/>
                </a:srgbClr>
              </a:gs>
              <a:gs pos="100000">
                <a:srgbClr val="000014">
                  <a:alpha val="0"/>
                </a:srgbClr>
              </a:gs>
            </a:gsLst>
            <a:lin ang="0" scaled="0"/>
          </a:gradFill>
          <a:ln>
            <a:noFill/>
          </a:ln>
        </p:spPr>
        <p:txBody>
          <a:bodyPr wrap="square" lIns="121606" tIns="60786" rIns="121606" bIns="60786" anchor="ctr" anchorCtr="0">
            <a:noAutofit/>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sz="2394"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Shape 28"/>
          <p:cNvSpPr/>
          <p:nvPr/>
        </p:nvSpPr>
        <p:spPr>
          <a:xfrm>
            <a:off x="-9500" y="1695034"/>
            <a:ext cx="12201600" cy="5162800"/>
          </a:xfrm>
          <a:prstGeom prst="rect">
            <a:avLst/>
          </a:prstGeom>
          <a:solidFill>
            <a:srgbClr val="FFFFFF"/>
          </a:solidFill>
          <a:ln>
            <a:noFill/>
          </a:ln>
        </p:spPr>
        <p:txBody>
          <a:bodyPr wrap="square" lIns="121606" tIns="121606" rIns="121606" bIns="121606" anchor="ctr" anchorCtr="0">
            <a:noAutofit/>
          </a:bodyPr>
          <a:lstStyle/>
          <a:p>
            <a:pPr marL="0" marR="0" lvl="0" indent="0" algn="l" defTabSz="914491" rtl="0" eaLnBrk="1" fontAlgn="auto" latinLnBrk="0" hangingPunct="1">
              <a:lnSpc>
                <a:spcPct val="100000"/>
              </a:lnSpc>
              <a:spcBef>
                <a:spcPts val="0"/>
              </a:spcBef>
              <a:spcAft>
                <a:spcPts val="0"/>
              </a:spcAft>
              <a:buClrTx/>
              <a:buSzTx/>
              <a:buFontTx/>
              <a:buNone/>
              <a:tabLst/>
              <a:defRPr/>
            </a:pPr>
            <a:endParaRPr kumimoji="0" sz="2394" b="0" i="0" u="none" strike="noStrike" kern="1200" cap="none" spc="0" normalizeH="0" baseline="0" noProof="0">
              <a:ln>
                <a:noFill/>
              </a:ln>
              <a:solidFill>
                <a:prstClr val="black"/>
              </a:solidFill>
              <a:effectLst/>
              <a:uLnTx/>
              <a:uFillTx/>
              <a:latin typeface="Calibri"/>
              <a:ea typeface="+mn-ea"/>
              <a:cs typeface="+mn-cs"/>
            </a:endParaRPr>
          </a:p>
        </p:txBody>
      </p:sp>
      <p:sp>
        <p:nvSpPr>
          <p:cNvPr id="29" name="Shape 29"/>
          <p:cNvSpPr txBox="1">
            <a:spLocks noGrp="1"/>
          </p:cNvSpPr>
          <p:nvPr>
            <p:ph type="body" idx="1"/>
          </p:nvPr>
        </p:nvSpPr>
        <p:spPr>
          <a:xfrm>
            <a:off x="2463034" y="2272800"/>
            <a:ext cx="7266000" cy="3619600"/>
          </a:xfrm>
          <a:prstGeom prst="rect">
            <a:avLst/>
          </a:prstGeom>
        </p:spPr>
        <p:txBody>
          <a:bodyPr wrap="square" lIns="91425" tIns="91425" rIns="91425" bIns="91425" anchor="t" anchorCtr="0"/>
          <a:lstStyle>
            <a:lvl1pPr lvl="0" algn="ctr" rtl="0">
              <a:spcBef>
                <a:spcPts val="0"/>
              </a:spcBef>
              <a:buSzPct val="100000"/>
              <a:buFont typeface="Georgia"/>
              <a:defRPr sz="3192" i="1">
                <a:latin typeface="Georgia"/>
                <a:ea typeface="Georgia"/>
                <a:cs typeface="Georgia"/>
                <a:sym typeface="Georgia"/>
              </a:defRPr>
            </a:lvl1pPr>
            <a:lvl2pPr lvl="1" algn="ctr" rtl="0">
              <a:spcBef>
                <a:spcPts val="0"/>
              </a:spcBef>
              <a:buSzPct val="100000"/>
              <a:buFont typeface="Georgia"/>
              <a:defRPr sz="3192" i="1">
                <a:latin typeface="Georgia"/>
                <a:ea typeface="Georgia"/>
                <a:cs typeface="Georgia"/>
                <a:sym typeface="Georgia"/>
              </a:defRPr>
            </a:lvl2pPr>
            <a:lvl3pPr lvl="2" algn="ctr" rtl="0">
              <a:spcBef>
                <a:spcPts val="0"/>
              </a:spcBef>
              <a:buSzPct val="100000"/>
              <a:buFont typeface="Georgia"/>
              <a:defRPr sz="3192" i="1">
                <a:latin typeface="Georgia"/>
                <a:ea typeface="Georgia"/>
                <a:cs typeface="Georgia"/>
                <a:sym typeface="Georgia"/>
              </a:defRPr>
            </a:lvl3pPr>
            <a:lvl4pPr lvl="3" algn="ctr" rtl="0">
              <a:spcBef>
                <a:spcPts val="0"/>
              </a:spcBef>
              <a:buSzPct val="100000"/>
              <a:buFont typeface="Georgia"/>
              <a:defRPr sz="3192" i="1">
                <a:latin typeface="Georgia"/>
                <a:ea typeface="Georgia"/>
                <a:cs typeface="Georgia"/>
                <a:sym typeface="Georgia"/>
              </a:defRPr>
            </a:lvl4pPr>
            <a:lvl5pPr lvl="4" algn="ctr" rtl="0">
              <a:spcBef>
                <a:spcPts val="0"/>
              </a:spcBef>
              <a:buSzPct val="100000"/>
              <a:buFont typeface="Georgia"/>
              <a:defRPr sz="3192" i="1">
                <a:latin typeface="Georgia"/>
                <a:ea typeface="Georgia"/>
                <a:cs typeface="Georgia"/>
                <a:sym typeface="Georgia"/>
              </a:defRPr>
            </a:lvl5pPr>
            <a:lvl6pPr lvl="5" algn="ctr" rtl="0">
              <a:spcBef>
                <a:spcPts val="0"/>
              </a:spcBef>
              <a:buSzPct val="100000"/>
              <a:buFont typeface="Georgia"/>
              <a:defRPr sz="3192" i="1">
                <a:latin typeface="Georgia"/>
                <a:ea typeface="Georgia"/>
                <a:cs typeface="Georgia"/>
                <a:sym typeface="Georgia"/>
              </a:defRPr>
            </a:lvl6pPr>
            <a:lvl7pPr lvl="6" algn="ctr" rtl="0">
              <a:spcBef>
                <a:spcPts val="0"/>
              </a:spcBef>
              <a:buSzPct val="100000"/>
              <a:buFont typeface="Georgia"/>
              <a:defRPr sz="3192" i="1">
                <a:latin typeface="Georgia"/>
                <a:ea typeface="Georgia"/>
                <a:cs typeface="Georgia"/>
                <a:sym typeface="Georgia"/>
              </a:defRPr>
            </a:lvl7pPr>
            <a:lvl8pPr lvl="7" algn="ctr" rtl="0">
              <a:spcBef>
                <a:spcPts val="0"/>
              </a:spcBef>
              <a:buSzPct val="100000"/>
              <a:buFont typeface="Georgia"/>
              <a:defRPr sz="3192" i="1">
                <a:latin typeface="Georgia"/>
                <a:ea typeface="Georgia"/>
                <a:cs typeface="Georgia"/>
                <a:sym typeface="Georgia"/>
              </a:defRPr>
            </a:lvl8pPr>
            <a:lvl9pPr lvl="8" algn="ctr">
              <a:spcBef>
                <a:spcPts val="0"/>
              </a:spcBef>
              <a:buSzPct val="100000"/>
              <a:buFont typeface="Georgia"/>
              <a:defRPr sz="3192" i="1">
                <a:latin typeface="Georgia"/>
                <a:ea typeface="Georgia"/>
                <a:cs typeface="Georgia"/>
                <a:sym typeface="Georgia"/>
              </a:defRPr>
            </a:lvl9pPr>
          </a:lstStyle>
          <a:p>
            <a:endParaRPr/>
          </a:p>
        </p:txBody>
      </p:sp>
      <p:sp>
        <p:nvSpPr>
          <p:cNvPr id="30" name="Shape 30"/>
          <p:cNvSpPr txBox="1"/>
          <p:nvPr/>
        </p:nvSpPr>
        <p:spPr>
          <a:xfrm>
            <a:off x="4791201" y="303633"/>
            <a:ext cx="2609600" cy="871600"/>
          </a:xfrm>
          <a:prstGeom prst="rect">
            <a:avLst/>
          </a:prstGeom>
          <a:noFill/>
          <a:ln>
            <a:noFill/>
          </a:ln>
        </p:spPr>
        <p:txBody>
          <a:bodyPr wrap="square" lIns="121606" tIns="121606" rIns="121606" bIns="121606" anchor="t" anchorCtr="0">
            <a:noAutofit/>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en" sz="9576" b="0" i="0" u="none" strike="noStrike" kern="1200" cap="none" spc="0" normalizeH="0" baseline="0" noProof="0">
                <a:ln>
                  <a:noFill/>
                </a:ln>
                <a:solidFill>
                  <a:srgbClr val="FFFFFF"/>
                </a:solidFill>
                <a:effectLst/>
                <a:uLnTx/>
                <a:uFillTx/>
                <a:latin typeface="Nunito Sans"/>
                <a:ea typeface="Nunito Sans"/>
                <a:cs typeface="Nunito Sans"/>
                <a:sym typeface="Nunito Sans"/>
              </a:rPr>
              <a:t>“</a:t>
            </a:r>
          </a:p>
        </p:txBody>
      </p:sp>
      <p:sp>
        <p:nvSpPr>
          <p:cNvPr id="31" name="Shape 31"/>
          <p:cNvSpPr txBox="1">
            <a:spLocks noGrp="1"/>
          </p:cNvSpPr>
          <p:nvPr>
            <p:ph type="sldNum" idx="12"/>
          </p:nvPr>
        </p:nvSpPr>
        <p:spPr>
          <a:xfrm>
            <a:off x="11409046" y="6333135"/>
            <a:ext cx="731600" cy="524800"/>
          </a:xfrm>
          <a:prstGeom prst="rect">
            <a:avLst/>
          </a:prstGeom>
        </p:spPr>
        <p:txBody>
          <a:bodyPr wrap="square" lIns="91425" tIns="91425" rIns="91425" bIns="91425" anchor="ctr" anchorCtr="0">
            <a:noAutofit/>
          </a:bodyPr>
          <a:lstStyle/>
          <a:p>
            <a:pPr defTabSz="914491">
              <a:defRPr/>
            </a:pPr>
            <a:fld id="{00000000-1234-1234-1234-123412341234}" type="slidenum">
              <a:rPr lang="en" smtClean="0">
                <a:solidFill>
                  <a:prstClr val="black">
                    <a:tint val="75000"/>
                  </a:prstClr>
                </a:solidFill>
              </a:rPr>
              <a:pPr defTabSz="914491">
                <a:defRPr/>
              </a:pPr>
              <a:t>‹Nº›</a:t>
            </a:fld>
            <a:endParaRPr lang="en">
              <a:solidFill>
                <a:prstClr val="black">
                  <a:tint val="75000"/>
                </a:prstClr>
              </a:solidFill>
            </a:endParaRPr>
          </a:p>
        </p:txBody>
      </p:sp>
    </p:spTree>
    <p:extLst>
      <p:ext uri="{BB962C8B-B14F-4D97-AF65-F5344CB8AC3E}">
        <p14:creationId xmlns:p14="http://schemas.microsoft.com/office/powerpoint/2010/main" val="3878450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608641" y="273629"/>
            <a:ext cx="10968960" cy="1143480"/>
          </a:xfrm>
        </p:spPr>
        <p:txBody>
          <a:bodyPr/>
          <a:lstStyle/>
          <a:p>
            <a:r>
              <a:rPr lang="es-ES"/>
              <a:t>Haga clic para modificar el estilo de título del patrón</a:t>
            </a:r>
            <a:endParaRPr lang="es-UY"/>
          </a:p>
        </p:txBody>
      </p:sp>
      <p:sp>
        <p:nvSpPr>
          <p:cNvPr id="3" name="Rectangle 3"/>
          <p:cNvSpPr>
            <a:spLocks noGrp="1" noChangeArrowheads="1"/>
          </p:cNvSpPr>
          <p:nvPr>
            <p:ph type="dt" idx="10"/>
          </p:nvPr>
        </p:nvSpPr>
        <p:spPr>
          <a:ln/>
        </p:spPr>
        <p:txBody>
          <a:bodyPr/>
          <a:lstStyle>
            <a:lvl1pPr>
              <a:defRPr/>
            </a:lvl1pPr>
          </a:lstStyle>
          <a:p>
            <a:pPr defTabSz="914491">
              <a:defRPr/>
            </a:pPr>
            <a:endParaRPr lang="es-UY" altLang="es-UY">
              <a:solidFill>
                <a:prstClr val="white">
                  <a:lumMod val="65000"/>
                </a:prstClr>
              </a:solidFill>
            </a:endParaRPr>
          </a:p>
        </p:txBody>
      </p:sp>
      <p:sp>
        <p:nvSpPr>
          <p:cNvPr id="4" name="Rectangle 4"/>
          <p:cNvSpPr>
            <a:spLocks noGrp="1" noChangeArrowheads="1"/>
          </p:cNvSpPr>
          <p:nvPr>
            <p:ph type="ftr" idx="11"/>
          </p:nvPr>
        </p:nvSpPr>
        <p:spPr>
          <a:ln/>
        </p:spPr>
        <p:txBody>
          <a:bodyPr/>
          <a:lstStyle>
            <a:lvl1pPr>
              <a:defRPr/>
            </a:lvl1pPr>
          </a:lstStyle>
          <a:p>
            <a:pPr defTabSz="914491">
              <a:defRPr/>
            </a:pPr>
            <a:endParaRPr lang="es-UY" altLang="es-UY">
              <a:solidFill>
                <a:prstClr val="white">
                  <a:lumMod val="65000"/>
                </a:prstClr>
              </a:solidFill>
            </a:endParaRPr>
          </a:p>
        </p:txBody>
      </p:sp>
      <p:sp>
        <p:nvSpPr>
          <p:cNvPr id="5" name="Rectangle 5"/>
          <p:cNvSpPr>
            <a:spLocks noGrp="1" noChangeArrowheads="1"/>
          </p:cNvSpPr>
          <p:nvPr>
            <p:ph type="sldNum" idx="12"/>
          </p:nvPr>
        </p:nvSpPr>
        <p:spPr>
          <a:ln/>
        </p:spPr>
        <p:txBody>
          <a:bodyPr/>
          <a:lstStyle>
            <a:lvl1pPr>
              <a:defRPr/>
            </a:lvl1pPr>
          </a:lstStyle>
          <a:p>
            <a:pPr defTabSz="914491">
              <a:defRPr/>
            </a:pPr>
            <a:fld id="{903D84DC-54E0-4EF0-BE70-E5261F1B4BE5}" type="slidenum">
              <a:rPr lang="es-UY" altLang="es-UY" smtClean="0">
                <a:solidFill>
                  <a:prstClr val="black">
                    <a:lumMod val="85000"/>
                    <a:lumOff val="15000"/>
                  </a:prstClr>
                </a:solidFill>
              </a:rPr>
              <a:pPr defTabSz="914491">
                <a:defRPr/>
              </a:pPr>
              <a:t>‹Nº›</a:t>
            </a:fld>
            <a:endParaRPr lang="es-UY" altLang="es-UY">
              <a:solidFill>
                <a:prstClr val="black">
                  <a:lumMod val="85000"/>
                  <a:lumOff val="15000"/>
                </a:prstClr>
              </a:solidFill>
            </a:endParaRPr>
          </a:p>
        </p:txBody>
      </p:sp>
    </p:spTree>
    <p:extLst>
      <p:ext uri="{BB962C8B-B14F-4D97-AF65-F5344CB8AC3E}">
        <p14:creationId xmlns:p14="http://schemas.microsoft.com/office/powerpoint/2010/main" val="34411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238300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477093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925825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995537-91A0-4C9E-BE38-A8748E230BD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UY"/>
          </a:p>
        </p:txBody>
      </p:sp>
      <p:sp>
        <p:nvSpPr>
          <p:cNvPr id="3" name="Marcador de texto 2">
            <a:extLst>
              <a:ext uri="{FF2B5EF4-FFF2-40B4-BE49-F238E27FC236}">
                <a16:creationId xmlns:a16="http://schemas.microsoft.com/office/drawing/2014/main" id="{A088D510-35FA-4E2B-A5F3-BE29993D79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ED5B1D8-1A9D-4C51-A358-E996809E1CB9}"/>
              </a:ext>
            </a:extLst>
          </p:cNvPr>
          <p:cNvSpPr>
            <a:spLocks noGrp="1"/>
          </p:cNvSpPr>
          <p:nvPr>
            <p:ph type="dt" sz="half" idx="10"/>
          </p:nvPr>
        </p:nvSpPr>
        <p:spPr/>
        <p:txBody>
          <a:bodyPr/>
          <a:lstStyle/>
          <a:p>
            <a:fld id="{245DCF6D-5E20-40CF-8084-7AA20F2178B7}" type="datetimeFigureOut">
              <a:rPr lang="es-UY" smtClean="0"/>
              <a:t>17/4/2024</a:t>
            </a:fld>
            <a:endParaRPr lang="es-UY"/>
          </a:p>
        </p:txBody>
      </p:sp>
      <p:sp>
        <p:nvSpPr>
          <p:cNvPr id="5" name="Marcador de pie de página 4">
            <a:extLst>
              <a:ext uri="{FF2B5EF4-FFF2-40B4-BE49-F238E27FC236}">
                <a16:creationId xmlns:a16="http://schemas.microsoft.com/office/drawing/2014/main" id="{C69635FA-D2AD-4FFB-BF86-CE6CEF91BBD6}"/>
              </a:ext>
            </a:extLst>
          </p:cNvPr>
          <p:cNvSpPr>
            <a:spLocks noGrp="1"/>
          </p:cNvSpPr>
          <p:nvPr>
            <p:ph type="ftr" sz="quarter" idx="11"/>
          </p:nvPr>
        </p:nvSpPr>
        <p:spPr/>
        <p:txBody>
          <a:bodyPr/>
          <a:lstStyle/>
          <a:p>
            <a:endParaRPr lang="es-UY"/>
          </a:p>
        </p:txBody>
      </p:sp>
      <p:sp>
        <p:nvSpPr>
          <p:cNvPr id="6" name="Marcador de número de diapositiva 5">
            <a:extLst>
              <a:ext uri="{FF2B5EF4-FFF2-40B4-BE49-F238E27FC236}">
                <a16:creationId xmlns:a16="http://schemas.microsoft.com/office/drawing/2014/main" id="{E2512051-12BA-4C98-9028-E03A34DE05A8}"/>
              </a:ext>
            </a:extLst>
          </p:cNvPr>
          <p:cNvSpPr>
            <a:spLocks noGrp="1"/>
          </p:cNvSpPr>
          <p:nvPr>
            <p:ph type="sldNum" sz="quarter" idx="12"/>
          </p:nvPr>
        </p:nvSpPr>
        <p:spPr/>
        <p:txBody>
          <a:bodyPr/>
          <a:lstStyle/>
          <a:p>
            <a:fld id="{5B1D067D-6618-48E4-8762-0D1FDF88CFD2}" type="slidenum">
              <a:rPr lang="es-UY" smtClean="0"/>
              <a:t>‹Nº›</a:t>
            </a:fld>
            <a:endParaRPr lang="es-UY"/>
          </a:p>
        </p:txBody>
      </p:sp>
    </p:spTree>
    <p:extLst>
      <p:ext uri="{BB962C8B-B14F-4D97-AF65-F5344CB8AC3E}">
        <p14:creationId xmlns:p14="http://schemas.microsoft.com/office/powerpoint/2010/main" val="7399298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621749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645103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730826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4164489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577944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4507934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395103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8736554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60969792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9A2F30-9D15-4808-9F29-3F2DD8FFF3EA}"/>
              </a:ext>
            </a:extLst>
          </p:cNvPr>
          <p:cNvSpPr>
            <a:spLocks noGrp="1"/>
          </p:cNvSpPr>
          <p:nvPr>
            <p:ph type="title"/>
          </p:nvPr>
        </p:nvSpPr>
        <p:spPr/>
        <p:txBody>
          <a:bodyPr/>
          <a:lstStyle/>
          <a:p>
            <a:r>
              <a:rPr lang="es-ES"/>
              <a:t>Haga clic para modificar el estilo de título del patrón</a:t>
            </a:r>
            <a:endParaRPr lang="es-UY"/>
          </a:p>
        </p:txBody>
      </p:sp>
      <p:sp>
        <p:nvSpPr>
          <p:cNvPr id="3" name="Marcador de contenido 2">
            <a:extLst>
              <a:ext uri="{FF2B5EF4-FFF2-40B4-BE49-F238E27FC236}">
                <a16:creationId xmlns:a16="http://schemas.microsoft.com/office/drawing/2014/main" id="{2CF4168E-7018-459B-9E26-BBA0E3DD9EE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contenido 3">
            <a:extLst>
              <a:ext uri="{FF2B5EF4-FFF2-40B4-BE49-F238E27FC236}">
                <a16:creationId xmlns:a16="http://schemas.microsoft.com/office/drawing/2014/main" id="{19DD9DBB-E3F8-4181-A1F5-CCF95EAF9A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Marcador de fecha 4">
            <a:extLst>
              <a:ext uri="{FF2B5EF4-FFF2-40B4-BE49-F238E27FC236}">
                <a16:creationId xmlns:a16="http://schemas.microsoft.com/office/drawing/2014/main" id="{50A124F8-8B51-4835-8DD4-574CF5548C8B}"/>
              </a:ext>
            </a:extLst>
          </p:cNvPr>
          <p:cNvSpPr>
            <a:spLocks noGrp="1"/>
          </p:cNvSpPr>
          <p:nvPr>
            <p:ph type="dt" sz="half" idx="10"/>
          </p:nvPr>
        </p:nvSpPr>
        <p:spPr/>
        <p:txBody>
          <a:bodyPr/>
          <a:lstStyle/>
          <a:p>
            <a:fld id="{245DCF6D-5E20-40CF-8084-7AA20F2178B7}" type="datetimeFigureOut">
              <a:rPr lang="es-UY" smtClean="0"/>
              <a:t>17/4/2024</a:t>
            </a:fld>
            <a:endParaRPr lang="es-UY"/>
          </a:p>
        </p:txBody>
      </p:sp>
      <p:sp>
        <p:nvSpPr>
          <p:cNvPr id="6" name="Marcador de pie de página 5">
            <a:extLst>
              <a:ext uri="{FF2B5EF4-FFF2-40B4-BE49-F238E27FC236}">
                <a16:creationId xmlns:a16="http://schemas.microsoft.com/office/drawing/2014/main" id="{14FC04D3-CFFC-4F89-B3B1-B9ABB0B720C6}"/>
              </a:ext>
            </a:extLst>
          </p:cNvPr>
          <p:cNvSpPr>
            <a:spLocks noGrp="1"/>
          </p:cNvSpPr>
          <p:nvPr>
            <p:ph type="ftr" sz="quarter" idx="11"/>
          </p:nvPr>
        </p:nvSpPr>
        <p:spPr/>
        <p:txBody>
          <a:bodyPr/>
          <a:lstStyle/>
          <a:p>
            <a:endParaRPr lang="es-UY"/>
          </a:p>
        </p:txBody>
      </p:sp>
      <p:sp>
        <p:nvSpPr>
          <p:cNvPr id="7" name="Marcador de número de diapositiva 6">
            <a:extLst>
              <a:ext uri="{FF2B5EF4-FFF2-40B4-BE49-F238E27FC236}">
                <a16:creationId xmlns:a16="http://schemas.microsoft.com/office/drawing/2014/main" id="{B4312519-92D8-4008-99DD-4FDDB5BBB042}"/>
              </a:ext>
            </a:extLst>
          </p:cNvPr>
          <p:cNvSpPr>
            <a:spLocks noGrp="1"/>
          </p:cNvSpPr>
          <p:nvPr>
            <p:ph type="sldNum" sz="quarter" idx="12"/>
          </p:nvPr>
        </p:nvSpPr>
        <p:spPr/>
        <p:txBody>
          <a:bodyPr/>
          <a:lstStyle/>
          <a:p>
            <a:fld id="{5B1D067D-6618-48E4-8762-0D1FDF88CFD2}" type="slidenum">
              <a:rPr lang="es-UY" smtClean="0"/>
              <a:t>‹Nº›</a:t>
            </a:fld>
            <a:endParaRPr lang="es-UY"/>
          </a:p>
        </p:txBody>
      </p:sp>
    </p:spTree>
    <p:extLst>
      <p:ext uri="{BB962C8B-B14F-4D97-AF65-F5344CB8AC3E}">
        <p14:creationId xmlns:p14="http://schemas.microsoft.com/office/powerpoint/2010/main" val="3804428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88888F-1DD2-49DC-A21E-E36E3F12F9E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UY"/>
          </a:p>
        </p:txBody>
      </p:sp>
      <p:sp>
        <p:nvSpPr>
          <p:cNvPr id="3" name="Marcador de texto 2">
            <a:extLst>
              <a:ext uri="{FF2B5EF4-FFF2-40B4-BE49-F238E27FC236}">
                <a16:creationId xmlns:a16="http://schemas.microsoft.com/office/drawing/2014/main" id="{90AC2496-53BE-4AA4-881F-6CD5FE5878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6EDAA90-8270-4797-8F3B-F4E0DAB55C8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Marcador de texto 4">
            <a:extLst>
              <a:ext uri="{FF2B5EF4-FFF2-40B4-BE49-F238E27FC236}">
                <a16:creationId xmlns:a16="http://schemas.microsoft.com/office/drawing/2014/main" id="{55FF0618-9B13-48B0-9B7B-5B9A5A9C70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492AA9D-8A66-4A80-8087-35C3D884FF7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7" name="Marcador de fecha 6">
            <a:extLst>
              <a:ext uri="{FF2B5EF4-FFF2-40B4-BE49-F238E27FC236}">
                <a16:creationId xmlns:a16="http://schemas.microsoft.com/office/drawing/2014/main" id="{268CACFF-AE47-4BFC-A7C7-65EC486F38F2}"/>
              </a:ext>
            </a:extLst>
          </p:cNvPr>
          <p:cNvSpPr>
            <a:spLocks noGrp="1"/>
          </p:cNvSpPr>
          <p:nvPr>
            <p:ph type="dt" sz="half" idx="10"/>
          </p:nvPr>
        </p:nvSpPr>
        <p:spPr/>
        <p:txBody>
          <a:bodyPr/>
          <a:lstStyle/>
          <a:p>
            <a:fld id="{245DCF6D-5E20-40CF-8084-7AA20F2178B7}" type="datetimeFigureOut">
              <a:rPr lang="es-UY" smtClean="0"/>
              <a:t>17/4/2024</a:t>
            </a:fld>
            <a:endParaRPr lang="es-UY"/>
          </a:p>
        </p:txBody>
      </p:sp>
      <p:sp>
        <p:nvSpPr>
          <p:cNvPr id="8" name="Marcador de pie de página 7">
            <a:extLst>
              <a:ext uri="{FF2B5EF4-FFF2-40B4-BE49-F238E27FC236}">
                <a16:creationId xmlns:a16="http://schemas.microsoft.com/office/drawing/2014/main" id="{4DFF66A9-E431-4F08-95AF-3B707C85D242}"/>
              </a:ext>
            </a:extLst>
          </p:cNvPr>
          <p:cNvSpPr>
            <a:spLocks noGrp="1"/>
          </p:cNvSpPr>
          <p:nvPr>
            <p:ph type="ftr" sz="quarter" idx="11"/>
          </p:nvPr>
        </p:nvSpPr>
        <p:spPr/>
        <p:txBody>
          <a:bodyPr/>
          <a:lstStyle/>
          <a:p>
            <a:endParaRPr lang="es-UY"/>
          </a:p>
        </p:txBody>
      </p:sp>
      <p:sp>
        <p:nvSpPr>
          <p:cNvPr id="9" name="Marcador de número de diapositiva 8">
            <a:extLst>
              <a:ext uri="{FF2B5EF4-FFF2-40B4-BE49-F238E27FC236}">
                <a16:creationId xmlns:a16="http://schemas.microsoft.com/office/drawing/2014/main" id="{491A92FE-DB57-451C-A772-45ED4D4DF43E}"/>
              </a:ext>
            </a:extLst>
          </p:cNvPr>
          <p:cNvSpPr>
            <a:spLocks noGrp="1"/>
          </p:cNvSpPr>
          <p:nvPr>
            <p:ph type="sldNum" sz="quarter" idx="12"/>
          </p:nvPr>
        </p:nvSpPr>
        <p:spPr/>
        <p:txBody>
          <a:bodyPr/>
          <a:lstStyle/>
          <a:p>
            <a:fld id="{5B1D067D-6618-48E4-8762-0D1FDF88CFD2}" type="slidenum">
              <a:rPr lang="es-UY" smtClean="0"/>
              <a:t>‹Nº›</a:t>
            </a:fld>
            <a:endParaRPr lang="es-UY"/>
          </a:p>
        </p:txBody>
      </p:sp>
    </p:spTree>
    <p:extLst>
      <p:ext uri="{BB962C8B-B14F-4D97-AF65-F5344CB8AC3E}">
        <p14:creationId xmlns:p14="http://schemas.microsoft.com/office/powerpoint/2010/main" val="1944330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47EBE5-29DB-4B20-BFE5-3F6279EDDBCB}"/>
              </a:ext>
            </a:extLst>
          </p:cNvPr>
          <p:cNvSpPr>
            <a:spLocks noGrp="1"/>
          </p:cNvSpPr>
          <p:nvPr>
            <p:ph type="title"/>
          </p:nvPr>
        </p:nvSpPr>
        <p:spPr/>
        <p:txBody>
          <a:bodyPr/>
          <a:lstStyle/>
          <a:p>
            <a:r>
              <a:rPr lang="es-ES"/>
              <a:t>Haga clic para modificar el estilo de título del patrón</a:t>
            </a:r>
            <a:endParaRPr lang="es-UY"/>
          </a:p>
        </p:txBody>
      </p:sp>
      <p:sp>
        <p:nvSpPr>
          <p:cNvPr id="3" name="Marcador de fecha 2">
            <a:extLst>
              <a:ext uri="{FF2B5EF4-FFF2-40B4-BE49-F238E27FC236}">
                <a16:creationId xmlns:a16="http://schemas.microsoft.com/office/drawing/2014/main" id="{D964E7CA-B1F7-48AE-831D-6DD142AE8DCC}"/>
              </a:ext>
            </a:extLst>
          </p:cNvPr>
          <p:cNvSpPr>
            <a:spLocks noGrp="1"/>
          </p:cNvSpPr>
          <p:nvPr>
            <p:ph type="dt" sz="half" idx="10"/>
          </p:nvPr>
        </p:nvSpPr>
        <p:spPr/>
        <p:txBody>
          <a:bodyPr/>
          <a:lstStyle/>
          <a:p>
            <a:fld id="{245DCF6D-5E20-40CF-8084-7AA20F2178B7}" type="datetimeFigureOut">
              <a:rPr lang="es-UY" smtClean="0"/>
              <a:t>17/4/2024</a:t>
            </a:fld>
            <a:endParaRPr lang="es-UY"/>
          </a:p>
        </p:txBody>
      </p:sp>
      <p:sp>
        <p:nvSpPr>
          <p:cNvPr id="4" name="Marcador de pie de página 3">
            <a:extLst>
              <a:ext uri="{FF2B5EF4-FFF2-40B4-BE49-F238E27FC236}">
                <a16:creationId xmlns:a16="http://schemas.microsoft.com/office/drawing/2014/main" id="{AB07AF35-9928-46C7-8EFA-3F8C913B4442}"/>
              </a:ext>
            </a:extLst>
          </p:cNvPr>
          <p:cNvSpPr>
            <a:spLocks noGrp="1"/>
          </p:cNvSpPr>
          <p:nvPr>
            <p:ph type="ftr" sz="quarter" idx="11"/>
          </p:nvPr>
        </p:nvSpPr>
        <p:spPr/>
        <p:txBody>
          <a:bodyPr/>
          <a:lstStyle/>
          <a:p>
            <a:endParaRPr lang="es-UY"/>
          </a:p>
        </p:txBody>
      </p:sp>
      <p:sp>
        <p:nvSpPr>
          <p:cNvPr id="5" name="Marcador de número de diapositiva 4">
            <a:extLst>
              <a:ext uri="{FF2B5EF4-FFF2-40B4-BE49-F238E27FC236}">
                <a16:creationId xmlns:a16="http://schemas.microsoft.com/office/drawing/2014/main" id="{95924541-C3F5-4313-B508-F259BA45A59E}"/>
              </a:ext>
            </a:extLst>
          </p:cNvPr>
          <p:cNvSpPr>
            <a:spLocks noGrp="1"/>
          </p:cNvSpPr>
          <p:nvPr>
            <p:ph type="sldNum" sz="quarter" idx="12"/>
          </p:nvPr>
        </p:nvSpPr>
        <p:spPr/>
        <p:txBody>
          <a:bodyPr/>
          <a:lstStyle/>
          <a:p>
            <a:fld id="{5B1D067D-6618-48E4-8762-0D1FDF88CFD2}" type="slidenum">
              <a:rPr lang="es-UY" smtClean="0"/>
              <a:t>‹Nº›</a:t>
            </a:fld>
            <a:endParaRPr lang="es-UY"/>
          </a:p>
        </p:txBody>
      </p:sp>
    </p:spTree>
    <p:extLst>
      <p:ext uri="{BB962C8B-B14F-4D97-AF65-F5344CB8AC3E}">
        <p14:creationId xmlns:p14="http://schemas.microsoft.com/office/powerpoint/2010/main" val="2234065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8923D41-576B-4841-9F9A-9D2A389A0147}"/>
              </a:ext>
            </a:extLst>
          </p:cNvPr>
          <p:cNvSpPr>
            <a:spLocks noGrp="1"/>
          </p:cNvSpPr>
          <p:nvPr>
            <p:ph type="dt" sz="half" idx="10"/>
          </p:nvPr>
        </p:nvSpPr>
        <p:spPr/>
        <p:txBody>
          <a:bodyPr/>
          <a:lstStyle/>
          <a:p>
            <a:fld id="{245DCF6D-5E20-40CF-8084-7AA20F2178B7}" type="datetimeFigureOut">
              <a:rPr lang="es-UY" smtClean="0"/>
              <a:t>17/4/2024</a:t>
            </a:fld>
            <a:endParaRPr lang="es-UY"/>
          </a:p>
        </p:txBody>
      </p:sp>
      <p:sp>
        <p:nvSpPr>
          <p:cNvPr id="3" name="Marcador de pie de página 2">
            <a:extLst>
              <a:ext uri="{FF2B5EF4-FFF2-40B4-BE49-F238E27FC236}">
                <a16:creationId xmlns:a16="http://schemas.microsoft.com/office/drawing/2014/main" id="{CE29E2E3-494E-4B70-B9B4-79CEC30C45DC}"/>
              </a:ext>
            </a:extLst>
          </p:cNvPr>
          <p:cNvSpPr>
            <a:spLocks noGrp="1"/>
          </p:cNvSpPr>
          <p:nvPr>
            <p:ph type="ftr" sz="quarter" idx="11"/>
          </p:nvPr>
        </p:nvSpPr>
        <p:spPr/>
        <p:txBody>
          <a:bodyPr/>
          <a:lstStyle/>
          <a:p>
            <a:endParaRPr lang="es-UY"/>
          </a:p>
        </p:txBody>
      </p:sp>
      <p:sp>
        <p:nvSpPr>
          <p:cNvPr id="4" name="Marcador de número de diapositiva 3">
            <a:extLst>
              <a:ext uri="{FF2B5EF4-FFF2-40B4-BE49-F238E27FC236}">
                <a16:creationId xmlns:a16="http://schemas.microsoft.com/office/drawing/2014/main" id="{E1B5E041-1603-4E8D-824E-A27ADDB6A66A}"/>
              </a:ext>
            </a:extLst>
          </p:cNvPr>
          <p:cNvSpPr>
            <a:spLocks noGrp="1"/>
          </p:cNvSpPr>
          <p:nvPr>
            <p:ph type="sldNum" sz="quarter" idx="12"/>
          </p:nvPr>
        </p:nvSpPr>
        <p:spPr/>
        <p:txBody>
          <a:bodyPr/>
          <a:lstStyle/>
          <a:p>
            <a:fld id="{5B1D067D-6618-48E4-8762-0D1FDF88CFD2}" type="slidenum">
              <a:rPr lang="es-UY" smtClean="0"/>
              <a:t>‹Nº›</a:t>
            </a:fld>
            <a:endParaRPr lang="es-UY"/>
          </a:p>
        </p:txBody>
      </p:sp>
    </p:spTree>
    <p:extLst>
      <p:ext uri="{BB962C8B-B14F-4D97-AF65-F5344CB8AC3E}">
        <p14:creationId xmlns:p14="http://schemas.microsoft.com/office/powerpoint/2010/main" val="2297402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2FEECC-911E-476E-9588-42474D0B158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Y"/>
          </a:p>
        </p:txBody>
      </p:sp>
      <p:sp>
        <p:nvSpPr>
          <p:cNvPr id="3" name="Marcador de contenido 2">
            <a:extLst>
              <a:ext uri="{FF2B5EF4-FFF2-40B4-BE49-F238E27FC236}">
                <a16:creationId xmlns:a16="http://schemas.microsoft.com/office/drawing/2014/main" id="{D9925B00-66E9-488F-BC18-64B463DF2E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texto 3">
            <a:extLst>
              <a:ext uri="{FF2B5EF4-FFF2-40B4-BE49-F238E27FC236}">
                <a16:creationId xmlns:a16="http://schemas.microsoft.com/office/drawing/2014/main" id="{96CFD2B3-8B53-4A24-ADF7-268219D338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D5A6468-9535-46C2-8DB4-BAD54CD4F315}"/>
              </a:ext>
            </a:extLst>
          </p:cNvPr>
          <p:cNvSpPr>
            <a:spLocks noGrp="1"/>
          </p:cNvSpPr>
          <p:nvPr>
            <p:ph type="dt" sz="half" idx="10"/>
          </p:nvPr>
        </p:nvSpPr>
        <p:spPr/>
        <p:txBody>
          <a:bodyPr/>
          <a:lstStyle/>
          <a:p>
            <a:fld id="{245DCF6D-5E20-40CF-8084-7AA20F2178B7}" type="datetimeFigureOut">
              <a:rPr lang="es-UY" smtClean="0"/>
              <a:t>17/4/2024</a:t>
            </a:fld>
            <a:endParaRPr lang="es-UY"/>
          </a:p>
        </p:txBody>
      </p:sp>
      <p:sp>
        <p:nvSpPr>
          <p:cNvPr id="6" name="Marcador de pie de página 5">
            <a:extLst>
              <a:ext uri="{FF2B5EF4-FFF2-40B4-BE49-F238E27FC236}">
                <a16:creationId xmlns:a16="http://schemas.microsoft.com/office/drawing/2014/main" id="{78C9AF77-AB2E-4D26-9CC6-BA4AAAFC4A26}"/>
              </a:ext>
            </a:extLst>
          </p:cNvPr>
          <p:cNvSpPr>
            <a:spLocks noGrp="1"/>
          </p:cNvSpPr>
          <p:nvPr>
            <p:ph type="ftr" sz="quarter" idx="11"/>
          </p:nvPr>
        </p:nvSpPr>
        <p:spPr/>
        <p:txBody>
          <a:bodyPr/>
          <a:lstStyle/>
          <a:p>
            <a:endParaRPr lang="es-UY"/>
          </a:p>
        </p:txBody>
      </p:sp>
      <p:sp>
        <p:nvSpPr>
          <p:cNvPr id="7" name="Marcador de número de diapositiva 6">
            <a:extLst>
              <a:ext uri="{FF2B5EF4-FFF2-40B4-BE49-F238E27FC236}">
                <a16:creationId xmlns:a16="http://schemas.microsoft.com/office/drawing/2014/main" id="{B942307F-28CC-4E88-8886-922C1C834403}"/>
              </a:ext>
            </a:extLst>
          </p:cNvPr>
          <p:cNvSpPr>
            <a:spLocks noGrp="1"/>
          </p:cNvSpPr>
          <p:nvPr>
            <p:ph type="sldNum" sz="quarter" idx="12"/>
          </p:nvPr>
        </p:nvSpPr>
        <p:spPr/>
        <p:txBody>
          <a:bodyPr/>
          <a:lstStyle/>
          <a:p>
            <a:fld id="{5B1D067D-6618-48E4-8762-0D1FDF88CFD2}" type="slidenum">
              <a:rPr lang="es-UY" smtClean="0"/>
              <a:t>‹Nº›</a:t>
            </a:fld>
            <a:endParaRPr lang="es-UY"/>
          </a:p>
        </p:txBody>
      </p:sp>
    </p:spTree>
    <p:extLst>
      <p:ext uri="{BB962C8B-B14F-4D97-AF65-F5344CB8AC3E}">
        <p14:creationId xmlns:p14="http://schemas.microsoft.com/office/powerpoint/2010/main" val="173341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3D5CD2-B1D3-42C7-80C6-A52505E00BD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Y"/>
          </a:p>
        </p:txBody>
      </p:sp>
      <p:sp>
        <p:nvSpPr>
          <p:cNvPr id="3" name="Marcador de posición de imagen 2">
            <a:extLst>
              <a:ext uri="{FF2B5EF4-FFF2-40B4-BE49-F238E27FC236}">
                <a16:creationId xmlns:a16="http://schemas.microsoft.com/office/drawing/2014/main" id="{093AB697-BEF9-4224-A064-291B106C98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UY"/>
          </a:p>
        </p:txBody>
      </p:sp>
      <p:sp>
        <p:nvSpPr>
          <p:cNvPr id="4" name="Marcador de texto 3">
            <a:extLst>
              <a:ext uri="{FF2B5EF4-FFF2-40B4-BE49-F238E27FC236}">
                <a16:creationId xmlns:a16="http://schemas.microsoft.com/office/drawing/2014/main" id="{31B9BEDF-2263-4D4B-BAD8-DC6F19569D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6147E11-2381-424C-8D46-22F44B0BB86A}"/>
              </a:ext>
            </a:extLst>
          </p:cNvPr>
          <p:cNvSpPr>
            <a:spLocks noGrp="1"/>
          </p:cNvSpPr>
          <p:nvPr>
            <p:ph type="dt" sz="half" idx="10"/>
          </p:nvPr>
        </p:nvSpPr>
        <p:spPr/>
        <p:txBody>
          <a:bodyPr/>
          <a:lstStyle/>
          <a:p>
            <a:fld id="{245DCF6D-5E20-40CF-8084-7AA20F2178B7}" type="datetimeFigureOut">
              <a:rPr lang="es-UY" smtClean="0"/>
              <a:t>17/4/2024</a:t>
            </a:fld>
            <a:endParaRPr lang="es-UY"/>
          </a:p>
        </p:txBody>
      </p:sp>
      <p:sp>
        <p:nvSpPr>
          <p:cNvPr id="6" name="Marcador de pie de página 5">
            <a:extLst>
              <a:ext uri="{FF2B5EF4-FFF2-40B4-BE49-F238E27FC236}">
                <a16:creationId xmlns:a16="http://schemas.microsoft.com/office/drawing/2014/main" id="{311C7295-C60F-4133-B534-057055C697E1}"/>
              </a:ext>
            </a:extLst>
          </p:cNvPr>
          <p:cNvSpPr>
            <a:spLocks noGrp="1"/>
          </p:cNvSpPr>
          <p:nvPr>
            <p:ph type="ftr" sz="quarter" idx="11"/>
          </p:nvPr>
        </p:nvSpPr>
        <p:spPr/>
        <p:txBody>
          <a:bodyPr/>
          <a:lstStyle/>
          <a:p>
            <a:endParaRPr lang="es-UY"/>
          </a:p>
        </p:txBody>
      </p:sp>
      <p:sp>
        <p:nvSpPr>
          <p:cNvPr id="7" name="Marcador de número de diapositiva 6">
            <a:extLst>
              <a:ext uri="{FF2B5EF4-FFF2-40B4-BE49-F238E27FC236}">
                <a16:creationId xmlns:a16="http://schemas.microsoft.com/office/drawing/2014/main" id="{825E7A14-6002-41C2-B8C0-3518A9845B31}"/>
              </a:ext>
            </a:extLst>
          </p:cNvPr>
          <p:cNvSpPr>
            <a:spLocks noGrp="1"/>
          </p:cNvSpPr>
          <p:nvPr>
            <p:ph type="sldNum" sz="quarter" idx="12"/>
          </p:nvPr>
        </p:nvSpPr>
        <p:spPr/>
        <p:txBody>
          <a:bodyPr/>
          <a:lstStyle/>
          <a:p>
            <a:fld id="{5B1D067D-6618-48E4-8762-0D1FDF88CFD2}" type="slidenum">
              <a:rPr lang="es-UY" smtClean="0"/>
              <a:t>‹Nº›</a:t>
            </a:fld>
            <a:endParaRPr lang="es-UY"/>
          </a:p>
        </p:txBody>
      </p:sp>
    </p:spTree>
    <p:extLst>
      <p:ext uri="{BB962C8B-B14F-4D97-AF65-F5344CB8AC3E}">
        <p14:creationId xmlns:p14="http://schemas.microsoft.com/office/powerpoint/2010/main" val="2349096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626369F-D0BB-426C-957B-8C61DB3140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UY"/>
          </a:p>
        </p:txBody>
      </p:sp>
      <p:sp>
        <p:nvSpPr>
          <p:cNvPr id="3" name="Marcador de texto 2">
            <a:extLst>
              <a:ext uri="{FF2B5EF4-FFF2-40B4-BE49-F238E27FC236}">
                <a16:creationId xmlns:a16="http://schemas.microsoft.com/office/drawing/2014/main" id="{3C25B2D1-AFCF-4E27-AF97-7731875642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a:extLst>
              <a:ext uri="{FF2B5EF4-FFF2-40B4-BE49-F238E27FC236}">
                <a16:creationId xmlns:a16="http://schemas.microsoft.com/office/drawing/2014/main" id="{BA85A09F-6CE5-41D4-900B-BFD8CC849D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5DCF6D-5E20-40CF-8084-7AA20F2178B7}" type="datetimeFigureOut">
              <a:rPr lang="es-UY" smtClean="0"/>
              <a:t>17/4/2024</a:t>
            </a:fld>
            <a:endParaRPr lang="es-UY"/>
          </a:p>
        </p:txBody>
      </p:sp>
      <p:sp>
        <p:nvSpPr>
          <p:cNvPr id="5" name="Marcador de pie de página 4">
            <a:extLst>
              <a:ext uri="{FF2B5EF4-FFF2-40B4-BE49-F238E27FC236}">
                <a16:creationId xmlns:a16="http://schemas.microsoft.com/office/drawing/2014/main" id="{F3C15287-B60F-4C17-9BFF-02FCB502A8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UY"/>
          </a:p>
        </p:txBody>
      </p:sp>
      <p:sp>
        <p:nvSpPr>
          <p:cNvPr id="6" name="Marcador de número de diapositiva 5">
            <a:extLst>
              <a:ext uri="{FF2B5EF4-FFF2-40B4-BE49-F238E27FC236}">
                <a16:creationId xmlns:a16="http://schemas.microsoft.com/office/drawing/2014/main" id="{E07895AC-8CFC-4875-83E6-5B12C00B51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1D067D-6618-48E4-8762-0D1FDF88CFD2}" type="slidenum">
              <a:rPr lang="es-UY" smtClean="0"/>
              <a:t>‹Nº›</a:t>
            </a:fld>
            <a:endParaRPr lang="es-UY"/>
          </a:p>
        </p:txBody>
      </p:sp>
    </p:spTree>
    <p:extLst>
      <p:ext uri="{BB962C8B-B14F-4D97-AF65-F5344CB8AC3E}">
        <p14:creationId xmlns:p14="http://schemas.microsoft.com/office/powerpoint/2010/main" val="1400167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9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endParaRPr lang="es-UY"/>
          </a:p>
        </p:txBody>
      </p:sp>
      <p:sp>
        <p:nvSpPr>
          <p:cNvPr id="3" name="2 Marcador de texto"/>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fecha"/>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071CDC-61D9-4754-A577-FCF680B5EAB3}" type="datetimeFigureOut">
              <a:rPr lang="es-UY" smtClean="0"/>
              <a:pPr/>
              <a:t>17/4/2024</a:t>
            </a:fld>
            <a:endParaRPr lang="es-UY"/>
          </a:p>
        </p:txBody>
      </p:sp>
      <p:sp>
        <p:nvSpPr>
          <p:cNvPr id="5" name="4 Marcador de pie de página"/>
          <p:cNvSpPr>
            <a:spLocks noGrp="1"/>
          </p:cNvSpPr>
          <p:nvPr>
            <p:ph type="ftr" sz="quarter" idx="3"/>
          </p:nvPr>
        </p:nvSpPr>
        <p:spPr>
          <a:xfrm>
            <a:off x="4165602"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UY"/>
          </a:p>
        </p:txBody>
      </p:sp>
      <p:sp>
        <p:nvSpPr>
          <p:cNvPr id="6" name="5 Marcador de número de diapositiva"/>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29A08-1790-490E-B1F1-F8B00FC01FE2}" type="slidenum">
              <a:rPr lang="es-UY" smtClean="0"/>
              <a:pPr/>
              <a:t>‹Nº›</a:t>
            </a:fld>
            <a:endParaRPr lang="es-UY"/>
          </a:p>
        </p:txBody>
      </p:sp>
    </p:spTree>
    <p:extLst>
      <p:ext uri="{BB962C8B-B14F-4D97-AF65-F5344CB8AC3E}">
        <p14:creationId xmlns:p14="http://schemas.microsoft.com/office/powerpoint/2010/main" val="17917206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ctr" defTabSz="914491" rtl="0" eaLnBrk="1" latinLnBrk="0" hangingPunct="1">
        <a:spcBef>
          <a:spcPct val="0"/>
        </a:spcBef>
        <a:buNone/>
        <a:defRPr sz="4400" kern="1200">
          <a:solidFill>
            <a:schemeClr val="tx1"/>
          </a:solidFill>
          <a:latin typeface="+mj-lt"/>
          <a:ea typeface="+mj-ea"/>
          <a:cs typeface="+mj-cs"/>
        </a:defRPr>
      </a:lvl1pPr>
    </p:titleStyle>
    <p:bodyStyle>
      <a:lvl1pPr marL="342934" indent="-342934" algn="l" defTabSz="91449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l" defTabSz="91449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l" defTabSz="91449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l" defTabSz="91449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l" defTabSz="91449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l" defTabSz="91449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91" rtl="0" eaLnBrk="1" latinLnBrk="0" hangingPunct="1">
        <a:defRPr sz="1800" kern="1200">
          <a:solidFill>
            <a:schemeClr val="tx1"/>
          </a:solidFill>
          <a:latin typeface="+mn-lt"/>
          <a:ea typeface="+mn-ea"/>
          <a:cs typeface="+mn-cs"/>
        </a:defRPr>
      </a:lvl1pPr>
      <a:lvl2pPr marL="457246" algn="l" defTabSz="914491" rtl="0" eaLnBrk="1" latinLnBrk="0" hangingPunct="1">
        <a:defRPr sz="1800" kern="1200">
          <a:solidFill>
            <a:schemeClr val="tx1"/>
          </a:solidFill>
          <a:latin typeface="+mn-lt"/>
          <a:ea typeface="+mn-ea"/>
          <a:cs typeface="+mn-cs"/>
        </a:defRPr>
      </a:lvl2pPr>
      <a:lvl3pPr marL="914491" algn="l" defTabSz="914491" rtl="0" eaLnBrk="1" latinLnBrk="0" hangingPunct="1">
        <a:defRPr sz="1800" kern="1200">
          <a:solidFill>
            <a:schemeClr val="tx1"/>
          </a:solidFill>
          <a:latin typeface="+mn-lt"/>
          <a:ea typeface="+mn-ea"/>
          <a:cs typeface="+mn-cs"/>
        </a:defRPr>
      </a:lvl3pPr>
      <a:lvl4pPr marL="1371737" algn="l" defTabSz="914491" rtl="0" eaLnBrk="1" latinLnBrk="0" hangingPunct="1">
        <a:defRPr sz="1800" kern="1200">
          <a:solidFill>
            <a:schemeClr val="tx1"/>
          </a:solidFill>
          <a:latin typeface="+mn-lt"/>
          <a:ea typeface="+mn-ea"/>
          <a:cs typeface="+mn-cs"/>
        </a:defRPr>
      </a:lvl4pPr>
      <a:lvl5pPr marL="1828983" algn="l" defTabSz="914491" rtl="0" eaLnBrk="1" latinLnBrk="0" hangingPunct="1">
        <a:defRPr sz="1800" kern="1200">
          <a:solidFill>
            <a:schemeClr val="tx1"/>
          </a:solidFill>
          <a:latin typeface="+mn-lt"/>
          <a:ea typeface="+mn-ea"/>
          <a:cs typeface="+mn-cs"/>
        </a:defRPr>
      </a:lvl5pPr>
      <a:lvl6pPr marL="2286229" algn="l" defTabSz="914491" rtl="0" eaLnBrk="1" latinLnBrk="0" hangingPunct="1">
        <a:defRPr sz="1800" kern="1200">
          <a:solidFill>
            <a:schemeClr val="tx1"/>
          </a:solidFill>
          <a:latin typeface="+mn-lt"/>
          <a:ea typeface="+mn-ea"/>
          <a:cs typeface="+mn-cs"/>
        </a:defRPr>
      </a:lvl6pPr>
      <a:lvl7pPr marL="2743474" algn="l" defTabSz="914491" rtl="0" eaLnBrk="1" latinLnBrk="0" hangingPunct="1">
        <a:defRPr sz="1800" kern="1200">
          <a:solidFill>
            <a:schemeClr val="tx1"/>
          </a:solidFill>
          <a:latin typeface="+mn-lt"/>
          <a:ea typeface="+mn-ea"/>
          <a:cs typeface="+mn-cs"/>
        </a:defRPr>
      </a:lvl7pPr>
      <a:lvl8pPr marL="3200720" algn="l" defTabSz="914491" rtl="0" eaLnBrk="1" latinLnBrk="0" hangingPunct="1">
        <a:defRPr sz="1800" kern="1200">
          <a:solidFill>
            <a:schemeClr val="tx1"/>
          </a:solidFill>
          <a:latin typeface="+mn-lt"/>
          <a:ea typeface="+mn-ea"/>
          <a:cs typeface="+mn-cs"/>
        </a:defRPr>
      </a:lvl8pPr>
      <a:lvl9pPr marL="3657966" algn="l" defTabSz="91449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‹Nº›</a:t>
            </a:fld>
            <a:endParaRPr lang="en-US"/>
          </a:p>
        </p:txBody>
      </p:sp>
    </p:spTree>
    <p:extLst>
      <p:ext uri="{BB962C8B-B14F-4D97-AF65-F5344CB8AC3E}">
        <p14:creationId xmlns:p14="http://schemas.microsoft.com/office/powerpoint/2010/main" val="249297280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youtu.be/JeGsZi8bKhQ" TargetMode="Externa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OTxIDTMAPGU"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52.jpeg"/><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emf"/><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56.png"/><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hyperlink" Target="https://www.prosci.com/es/blog/gestion-transformacion-digital" TargetMode="External"/><Relationship Id="rId2" Type="http://schemas.openxmlformats.org/officeDocument/2006/relationships/hyperlink" Target="https://ods.gub.uy/index.php/quesonlosods" TargetMode="External"/><Relationship Id="rId1" Type="http://schemas.openxmlformats.org/officeDocument/2006/relationships/slideLayout" Target="../slideLayouts/slideLayout2.xml"/><Relationship Id="rId5" Type="http://schemas.openxmlformats.org/officeDocument/2006/relationships/hyperlink" Target="https://www.movidaverde.com/" TargetMode="External"/><Relationship Id="rId4" Type="http://schemas.openxmlformats.org/officeDocument/2006/relationships/hyperlink" Target="https://verde.com.uy/documentos/reporte-sostenibilidad-verde-2023_digital.pdf"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4.svg"/><Relationship Id="rId7"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about:blank" TargetMode="External"/><Relationship Id="rId5" Type="http://schemas.openxmlformats.org/officeDocument/2006/relationships/image" Target="../media/image16.jpeg"/><Relationship Id="rId4" Type="http://schemas.openxmlformats.org/officeDocument/2006/relationships/hyperlink" Target="about:blan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2" name="Freeform 2"/>
          <p:cNvSpPr/>
          <p:nvPr/>
        </p:nvSpPr>
        <p:spPr>
          <a:xfrm>
            <a:off x="903087" y="160005"/>
            <a:ext cx="11166643" cy="6729615"/>
          </a:xfrm>
          <a:custGeom>
            <a:avLst/>
            <a:gdLst/>
            <a:ahLst/>
            <a:cxnLst/>
            <a:rect l="l" t="t" r="r" b="b"/>
            <a:pathLst>
              <a:path w="16749965" h="11238553">
                <a:moveTo>
                  <a:pt x="0" y="0"/>
                </a:moveTo>
                <a:lnTo>
                  <a:pt x="16749965" y="0"/>
                </a:lnTo>
                <a:lnTo>
                  <a:pt x="16749965" y="11238552"/>
                </a:lnTo>
                <a:lnTo>
                  <a:pt x="0" y="11238552"/>
                </a:lnTo>
                <a:lnTo>
                  <a:pt x="0" y="0"/>
                </a:lnTo>
                <a:close/>
              </a:path>
            </a:pathLst>
          </a:custGeom>
          <a:blipFill>
            <a:blip r:embed="rId3">
              <a:alphaModFix amt="32999"/>
            </a:blip>
            <a:stretch>
              <a:fillRect b="-11780"/>
            </a:stretch>
          </a:blipFill>
        </p:spPr>
        <p:txBody>
          <a:bodyPr/>
          <a:lstStyle/>
          <a:p>
            <a:pPr defTabSz="609630"/>
            <a:endParaRPr lang="es-EC" sz="1200">
              <a:solidFill>
                <a:prstClr val="black"/>
              </a:solidFill>
              <a:latin typeface="Calibri"/>
            </a:endParaRPr>
          </a:p>
        </p:txBody>
      </p:sp>
      <p:grpSp>
        <p:nvGrpSpPr>
          <p:cNvPr id="3" name="Group 3"/>
          <p:cNvGrpSpPr/>
          <p:nvPr/>
        </p:nvGrpSpPr>
        <p:grpSpPr>
          <a:xfrm>
            <a:off x="9006625" y="1111557"/>
            <a:ext cx="2057400" cy="4298644"/>
            <a:chOff x="0" y="0"/>
            <a:chExt cx="812800" cy="1933765"/>
          </a:xfrm>
        </p:grpSpPr>
        <p:sp>
          <p:nvSpPr>
            <p:cNvPr id="4" name="Freeform 4"/>
            <p:cNvSpPr/>
            <p:nvPr/>
          </p:nvSpPr>
          <p:spPr>
            <a:xfrm>
              <a:off x="0" y="0"/>
              <a:ext cx="812800" cy="1933765"/>
            </a:xfrm>
            <a:custGeom>
              <a:avLst/>
              <a:gdLst/>
              <a:ahLst/>
              <a:cxnLst/>
              <a:rect l="l" t="t" r="r" b="b"/>
              <a:pathLst>
                <a:path w="812800" h="1933765">
                  <a:moveTo>
                    <a:pt x="0" y="0"/>
                  </a:moveTo>
                  <a:lnTo>
                    <a:pt x="812800" y="0"/>
                  </a:lnTo>
                  <a:lnTo>
                    <a:pt x="812800" y="1933765"/>
                  </a:lnTo>
                  <a:lnTo>
                    <a:pt x="0" y="1933765"/>
                  </a:lnTo>
                  <a:lnTo>
                    <a:pt x="0" y="0"/>
                  </a:lnTo>
                </a:path>
              </a:pathLst>
            </a:custGeom>
            <a:solidFill>
              <a:srgbClr val="B0D236"/>
            </a:solidFill>
          </p:spPr>
          <p:txBody>
            <a:bodyPr/>
            <a:lstStyle/>
            <a:p>
              <a:pPr defTabSz="609630"/>
              <a:endParaRPr lang="es-EC" sz="1200">
                <a:solidFill>
                  <a:prstClr val="black"/>
                </a:solidFill>
                <a:latin typeface="Calibri"/>
              </a:endParaRPr>
            </a:p>
          </p:txBody>
        </p:sp>
        <p:sp>
          <p:nvSpPr>
            <p:cNvPr id="5" name="TextBox 5"/>
            <p:cNvSpPr txBox="1"/>
            <p:nvPr/>
          </p:nvSpPr>
          <p:spPr>
            <a:xfrm>
              <a:off x="0" y="-19050"/>
              <a:ext cx="812800" cy="831850"/>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
        <p:nvSpPr>
          <p:cNvPr id="6" name="Freeform 6"/>
          <p:cNvSpPr/>
          <p:nvPr/>
        </p:nvSpPr>
        <p:spPr>
          <a:xfrm>
            <a:off x="10923144" y="6006398"/>
            <a:ext cx="1276366" cy="850217"/>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4">
              <a:extLst>
                <a:ext uri="{96DAC541-7B7A-43D3-8B79-37D633B846F1}">
                  <asvg:svgBlip xmlns:asvg="http://schemas.microsoft.com/office/drawing/2016/SVG/main" r:embed="rId5"/>
                </a:ext>
              </a:extLst>
            </a:blip>
            <a:stretch>
              <a:fillRect l="1" r="-98824" b="-63349"/>
            </a:stretch>
          </a:blipFill>
        </p:spPr>
        <p:txBody>
          <a:bodyPr/>
          <a:lstStyle/>
          <a:p>
            <a:pPr defTabSz="609630"/>
            <a:endParaRPr lang="es-EC" sz="1200">
              <a:solidFill>
                <a:prstClr val="black"/>
              </a:solidFill>
              <a:latin typeface="Calibri"/>
            </a:endParaRPr>
          </a:p>
        </p:txBody>
      </p:sp>
      <p:grpSp>
        <p:nvGrpSpPr>
          <p:cNvPr id="7" name="Group 7"/>
          <p:cNvGrpSpPr/>
          <p:nvPr/>
        </p:nvGrpSpPr>
        <p:grpSpPr>
          <a:xfrm>
            <a:off x="-1028700" y="-45838"/>
            <a:ext cx="2057400" cy="7206959"/>
            <a:chOff x="0" y="-19050"/>
            <a:chExt cx="812800" cy="2995155"/>
          </a:xfrm>
        </p:grpSpPr>
        <p:sp>
          <p:nvSpPr>
            <p:cNvPr id="8" name="Freeform 8"/>
            <p:cNvSpPr/>
            <p:nvPr/>
          </p:nvSpPr>
          <p:spPr>
            <a:xfrm>
              <a:off x="406400" y="0"/>
              <a:ext cx="406400" cy="2976105"/>
            </a:xfrm>
            <a:custGeom>
              <a:avLst/>
              <a:gdLst/>
              <a:ahLst/>
              <a:cxnLst/>
              <a:rect l="l" t="t" r="r" b="b"/>
              <a:pathLst>
                <a:path w="812800" h="2976105">
                  <a:moveTo>
                    <a:pt x="0" y="0"/>
                  </a:moveTo>
                  <a:lnTo>
                    <a:pt x="812800" y="0"/>
                  </a:lnTo>
                  <a:lnTo>
                    <a:pt x="812800" y="2976105"/>
                  </a:lnTo>
                  <a:lnTo>
                    <a:pt x="0" y="2976105"/>
                  </a:lnTo>
                  <a:lnTo>
                    <a:pt x="0" y="0"/>
                  </a:lnTo>
                </a:path>
              </a:pathLst>
            </a:custGeom>
            <a:solidFill>
              <a:srgbClr val="BE1E71"/>
            </a:solidFill>
          </p:spPr>
          <p:txBody>
            <a:bodyPr/>
            <a:lstStyle/>
            <a:p>
              <a:pPr defTabSz="609630"/>
              <a:endParaRPr lang="es-EC" sz="1200">
                <a:solidFill>
                  <a:prstClr val="black"/>
                </a:solidFill>
                <a:latin typeface="Calibri"/>
              </a:endParaRPr>
            </a:p>
          </p:txBody>
        </p:sp>
        <p:sp>
          <p:nvSpPr>
            <p:cNvPr id="9" name="TextBox 9"/>
            <p:cNvSpPr txBox="1"/>
            <p:nvPr/>
          </p:nvSpPr>
          <p:spPr>
            <a:xfrm>
              <a:off x="0" y="-19050"/>
              <a:ext cx="812800" cy="831850"/>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grpSp>
        <p:nvGrpSpPr>
          <p:cNvPr id="10" name="Group 10"/>
          <p:cNvGrpSpPr/>
          <p:nvPr/>
        </p:nvGrpSpPr>
        <p:grpSpPr>
          <a:xfrm>
            <a:off x="818515" y="2775748"/>
            <a:ext cx="73491" cy="1879331"/>
            <a:chOff x="0" y="0"/>
            <a:chExt cx="26312" cy="672855"/>
          </a:xfrm>
        </p:grpSpPr>
        <p:sp>
          <p:nvSpPr>
            <p:cNvPr id="11" name="Freeform 11"/>
            <p:cNvSpPr/>
            <p:nvPr/>
          </p:nvSpPr>
          <p:spPr>
            <a:xfrm>
              <a:off x="0" y="0"/>
              <a:ext cx="26312" cy="672855"/>
            </a:xfrm>
            <a:custGeom>
              <a:avLst/>
              <a:gdLst/>
              <a:ahLst/>
              <a:cxnLst/>
              <a:rect l="l" t="t" r="r" b="b"/>
              <a:pathLst>
                <a:path w="26312" h="672855">
                  <a:moveTo>
                    <a:pt x="0" y="0"/>
                  </a:moveTo>
                  <a:lnTo>
                    <a:pt x="26312" y="0"/>
                  </a:lnTo>
                  <a:lnTo>
                    <a:pt x="26312" y="672855"/>
                  </a:lnTo>
                  <a:lnTo>
                    <a:pt x="0" y="672855"/>
                  </a:lnTo>
                  <a:lnTo>
                    <a:pt x="0" y="0"/>
                  </a:lnTo>
                </a:path>
              </a:pathLst>
            </a:custGeom>
            <a:solidFill>
              <a:srgbClr val="FFFFFF"/>
            </a:solidFill>
          </p:spPr>
          <p:txBody>
            <a:bodyPr/>
            <a:lstStyle/>
            <a:p>
              <a:pPr defTabSz="609630"/>
              <a:endParaRPr lang="es-EC" sz="1200">
                <a:solidFill>
                  <a:prstClr val="black"/>
                </a:solidFill>
                <a:latin typeface="Calibri"/>
              </a:endParaRPr>
            </a:p>
          </p:txBody>
        </p:sp>
        <p:sp>
          <p:nvSpPr>
            <p:cNvPr id="12" name="TextBox 12"/>
            <p:cNvSpPr txBox="1"/>
            <p:nvPr/>
          </p:nvSpPr>
          <p:spPr>
            <a:xfrm>
              <a:off x="0" y="-19050"/>
              <a:ext cx="812800" cy="831850"/>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grpSp>
        <p:nvGrpSpPr>
          <p:cNvPr id="13" name="Group 13"/>
          <p:cNvGrpSpPr/>
          <p:nvPr/>
        </p:nvGrpSpPr>
        <p:grpSpPr>
          <a:xfrm>
            <a:off x="673860" y="2369170"/>
            <a:ext cx="5235962" cy="2576557"/>
            <a:chOff x="0" y="-28575"/>
            <a:chExt cx="1709799" cy="841375"/>
          </a:xfrm>
        </p:grpSpPr>
        <p:sp>
          <p:nvSpPr>
            <p:cNvPr id="14" name="Freeform 14"/>
            <p:cNvSpPr/>
            <p:nvPr/>
          </p:nvSpPr>
          <p:spPr>
            <a:xfrm>
              <a:off x="0" y="0"/>
              <a:ext cx="1709799" cy="118108"/>
            </a:xfrm>
            <a:custGeom>
              <a:avLst/>
              <a:gdLst/>
              <a:ahLst/>
              <a:cxnLst/>
              <a:rect l="l" t="t" r="r" b="b"/>
              <a:pathLst>
                <a:path w="1709799" h="152089">
                  <a:moveTo>
                    <a:pt x="17743" y="0"/>
                  </a:moveTo>
                  <a:lnTo>
                    <a:pt x="1692056" y="0"/>
                  </a:lnTo>
                  <a:cubicBezTo>
                    <a:pt x="1701855" y="0"/>
                    <a:pt x="1709799" y="7944"/>
                    <a:pt x="1709799" y="17743"/>
                  </a:cubicBezTo>
                  <a:lnTo>
                    <a:pt x="1709799" y="134345"/>
                  </a:lnTo>
                  <a:cubicBezTo>
                    <a:pt x="1709799" y="139051"/>
                    <a:pt x="1707930" y="143564"/>
                    <a:pt x="1704602" y="146892"/>
                  </a:cubicBezTo>
                  <a:cubicBezTo>
                    <a:pt x="1701275" y="150219"/>
                    <a:pt x="1696762" y="152089"/>
                    <a:pt x="1692056" y="152089"/>
                  </a:cubicBezTo>
                  <a:lnTo>
                    <a:pt x="17743" y="152089"/>
                  </a:lnTo>
                  <a:cubicBezTo>
                    <a:pt x="13037" y="152089"/>
                    <a:pt x="8524" y="150219"/>
                    <a:pt x="5197" y="146892"/>
                  </a:cubicBezTo>
                  <a:cubicBezTo>
                    <a:pt x="1869" y="143564"/>
                    <a:pt x="0" y="139051"/>
                    <a:pt x="0" y="134345"/>
                  </a:cubicBezTo>
                  <a:lnTo>
                    <a:pt x="0" y="17743"/>
                  </a:lnTo>
                  <a:cubicBezTo>
                    <a:pt x="0" y="13037"/>
                    <a:pt x="1869" y="8524"/>
                    <a:pt x="5197" y="5197"/>
                  </a:cubicBezTo>
                  <a:cubicBezTo>
                    <a:pt x="8524" y="1869"/>
                    <a:pt x="13037" y="0"/>
                    <a:pt x="17743" y="0"/>
                  </a:cubicBezTo>
                  <a:close/>
                </a:path>
              </a:pathLst>
            </a:custGeom>
            <a:solidFill>
              <a:srgbClr val="03A1AB"/>
            </a:solidFill>
          </p:spPr>
          <p:txBody>
            <a:bodyPr/>
            <a:lstStyle/>
            <a:p>
              <a:pPr defTabSz="609630"/>
              <a:r>
                <a:rPr lang="es-EC" sz="1867" dirty="0">
                  <a:solidFill>
                    <a:prstClr val="white"/>
                  </a:solidFill>
                  <a:latin typeface="Montserrat SemiBold" pitchFamily="2" charset="0"/>
                </a:rPr>
                <a:t>         DIPLOMADO INTERNACIONAL</a:t>
              </a:r>
            </a:p>
          </p:txBody>
        </p:sp>
        <p:sp>
          <p:nvSpPr>
            <p:cNvPr id="15" name="TextBox 15"/>
            <p:cNvSpPr txBox="1"/>
            <p:nvPr/>
          </p:nvSpPr>
          <p:spPr>
            <a:xfrm>
              <a:off x="0" y="-28575"/>
              <a:ext cx="812800" cy="841375"/>
            </a:xfrm>
            <a:prstGeom prst="rect">
              <a:avLst/>
            </a:prstGeom>
          </p:spPr>
          <p:txBody>
            <a:bodyPr lIns="37370" tIns="37370" rIns="37370" bIns="37370" rtlCol="0" anchor="ctr"/>
            <a:lstStyle/>
            <a:p>
              <a:pPr algn="ctr" defTabSz="609630">
                <a:lnSpc>
                  <a:spcPts val="2687"/>
                </a:lnSpc>
              </a:pPr>
              <a:r>
                <a:rPr lang="en-US" sz="2067" dirty="0">
                  <a:solidFill>
                    <a:srgbClr val="FFFFFF"/>
                  </a:solidFill>
                  <a:latin typeface="Montserrat Light"/>
                </a:rPr>
                <a:t>DIPLOMADO ERNACIONAL</a:t>
              </a:r>
            </a:p>
          </p:txBody>
        </p:sp>
      </p:grpSp>
      <p:sp>
        <p:nvSpPr>
          <p:cNvPr id="16" name="Freeform 16"/>
          <p:cNvSpPr/>
          <p:nvPr/>
        </p:nvSpPr>
        <p:spPr>
          <a:xfrm>
            <a:off x="-1" y="0"/>
            <a:ext cx="1073229" cy="1250774"/>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6">
              <a:extLst>
                <a:ext uri="{96DAC541-7B7A-43D3-8B79-37D633B846F1}">
                  <asvg:svgBlip xmlns:asvg="http://schemas.microsoft.com/office/drawing/2016/SVG/main" r:embed="rId7"/>
                </a:ext>
              </a:extLst>
            </a:blip>
            <a:stretch>
              <a:fillRect l="-100445" t="-2282" r="-36013" b="-8755"/>
            </a:stretch>
          </a:blipFill>
        </p:spPr>
        <p:txBody>
          <a:bodyPr/>
          <a:lstStyle/>
          <a:p>
            <a:pPr defTabSz="609630"/>
            <a:endParaRPr lang="es-EC" sz="1200">
              <a:solidFill>
                <a:prstClr val="black"/>
              </a:solidFill>
              <a:latin typeface="Calibri"/>
            </a:endParaRPr>
          </a:p>
        </p:txBody>
      </p:sp>
      <p:sp>
        <p:nvSpPr>
          <p:cNvPr id="17" name="Freeform 17"/>
          <p:cNvSpPr/>
          <p:nvPr/>
        </p:nvSpPr>
        <p:spPr>
          <a:xfrm>
            <a:off x="1570233" y="452661"/>
            <a:ext cx="2239132" cy="452305"/>
          </a:xfrm>
          <a:custGeom>
            <a:avLst/>
            <a:gdLst/>
            <a:ahLst/>
            <a:cxnLst/>
            <a:rect l="l" t="t" r="r" b="b"/>
            <a:pathLst>
              <a:path w="3358698" h="678457">
                <a:moveTo>
                  <a:pt x="0" y="0"/>
                </a:moveTo>
                <a:lnTo>
                  <a:pt x="3358698" y="0"/>
                </a:lnTo>
                <a:lnTo>
                  <a:pt x="3358698" y="678457"/>
                </a:lnTo>
                <a:lnTo>
                  <a:pt x="0" y="678457"/>
                </a:lnTo>
                <a:lnTo>
                  <a:pt x="0" y="0"/>
                </a:lnTo>
                <a:close/>
              </a:path>
            </a:pathLst>
          </a:custGeom>
          <a:blipFill>
            <a:blip r:embed="rId8"/>
            <a:stretch>
              <a:fillRect/>
            </a:stretch>
          </a:blipFill>
        </p:spPr>
        <p:txBody>
          <a:bodyPr/>
          <a:lstStyle/>
          <a:p>
            <a:pPr defTabSz="609630"/>
            <a:endParaRPr lang="es-EC" sz="1200">
              <a:solidFill>
                <a:prstClr val="black"/>
              </a:solidFill>
              <a:latin typeface="Calibri"/>
            </a:endParaRPr>
          </a:p>
        </p:txBody>
      </p:sp>
      <p:sp>
        <p:nvSpPr>
          <p:cNvPr id="18" name="Freeform 18"/>
          <p:cNvSpPr/>
          <p:nvPr/>
        </p:nvSpPr>
        <p:spPr>
          <a:xfrm>
            <a:off x="6131159" y="267283"/>
            <a:ext cx="3547384" cy="823059"/>
          </a:xfrm>
          <a:custGeom>
            <a:avLst/>
            <a:gdLst/>
            <a:ahLst/>
            <a:cxnLst/>
            <a:rect l="l" t="t" r="r" b="b"/>
            <a:pathLst>
              <a:path w="5321076" h="1234588">
                <a:moveTo>
                  <a:pt x="0" y="0"/>
                </a:moveTo>
                <a:lnTo>
                  <a:pt x="5321075" y="0"/>
                </a:lnTo>
                <a:lnTo>
                  <a:pt x="5321075" y="1234589"/>
                </a:lnTo>
                <a:lnTo>
                  <a:pt x="0" y="1234589"/>
                </a:lnTo>
                <a:lnTo>
                  <a:pt x="0" y="0"/>
                </a:lnTo>
                <a:close/>
              </a:path>
            </a:pathLst>
          </a:custGeom>
          <a:blipFill>
            <a:blip r:embed="rId9"/>
            <a:stretch>
              <a:fillRect/>
            </a:stretch>
          </a:blipFill>
        </p:spPr>
        <p:txBody>
          <a:bodyPr/>
          <a:lstStyle/>
          <a:p>
            <a:pPr defTabSz="609630"/>
            <a:endParaRPr lang="es-EC" sz="1200">
              <a:solidFill>
                <a:prstClr val="black"/>
              </a:solidFill>
              <a:latin typeface="Calibri"/>
            </a:endParaRPr>
          </a:p>
        </p:txBody>
      </p:sp>
      <p:sp>
        <p:nvSpPr>
          <p:cNvPr id="19" name="Freeform 19"/>
          <p:cNvSpPr/>
          <p:nvPr/>
        </p:nvSpPr>
        <p:spPr>
          <a:xfrm>
            <a:off x="4350899" y="267284"/>
            <a:ext cx="1073229" cy="1086871"/>
          </a:xfrm>
          <a:custGeom>
            <a:avLst/>
            <a:gdLst/>
            <a:ahLst/>
            <a:cxnLst/>
            <a:rect l="l" t="t" r="r" b="b"/>
            <a:pathLst>
              <a:path w="1609843" h="1630307">
                <a:moveTo>
                  <a:pt x="0" y="0"/>
                </a:moveTo>
                <a:lnTo>
                  <a:pt x="1609843" y="0"/>
                </a:lnTo>
                <a:lnTo>
                  <a:pt x="1609843" y="1630308"/>
                </a:lnTo>
                <a:lnTo>
                  <a:pt x="0" y="1630308"/>
                </a:lnTo>
                <a:lnTo>
                  <a:pt x="0" y="0"/>
                </a:lnTo>
                <a:close/>
              </a:path>
            </a:pathLst>
          </a:custGeom>
          <a:blipFill>
            <a:blip r:embed="rId10"/>
            <a:stretch>
              <a:fillRect/>
            </a:stretch>
          </a:blipFill>
        </p:spPr>
        <p:txBody>
          <a:bodyPr/>
          <a:lstStyle/>
          <a:p>
            <a:pPr defTabSz="609630"/>
            <a:endParaRPr lang="es-EC" sz="1200">
              <a:solidFill>
                <a:prstClr val="black"/>
              </a:solidFill>
              <a:latin typeface="Calibri"/>
            </a:endParaRPr>
          </a:p>
        </p:txBody>
      </p:sp>
      <p:sp>
        <p:nvSpPr>
          <p:cNvPr id="20" name="Freeform 20"/>
          <p:cNvSpPr/>
          <p:nvPr/>
        </p:nvSpPr>
        <p:spPr>
          <a:xfrm>
            <a:off x="10199497" y="267284"/>
            <a:ext cx="1399753" cy="844030"/>
          </a:xfrm>
          <a:custGeom>
            <a:avLst/>
            <a:gdLst/>
            <a:ahLst/>
            <a:cxnLst/>
            <a:rect l="l" t="t" r="r" b="b"/>
            <a:pathLst>
              <a:path w="2099630" h="1266045">
                <a:moveTo>
                  <a:pt x="0" y="0"/>
                </a:moveTo>
                <a:lnTo>
                  <a:pt x="2099630" y="0"/>
                </a:lnTo>
                <a:lnTo>
                  <a:pt x="2099630" y="1266046"/>
                </a:lnTo>
                <a:lnTo>
                  <a:pt x="0" y="1266046"/>
                </a:lnTo>
                <a:lnTo>
                  <a:pt x="0" y="0"/>
                </a:lnTo>
                <a:close/>
              </a:path>
            </a:pathLst>
          </a:custGeom>
          <a:blipFill>
            <a:blip r:embed="rId11"/>
            <a:stretch>
              <a:fillRect/>
            </a:stretch>
          </a:blipFill>
        </p:spPr>
        <p:txBody>
          <a:bodyPr/>
          <a:lstStyle/>
          <a:p>
            <a:pPr defTabSz="609630"/>
            <a:endParaRPr lang="es-EC" sz="1200">
              <a:solidFill>
                <a:prstClr val="black"/>
              </a:solidFill>
              <a:latin typeface="Calibri"/>
            </a:endParaRPr>
          </a:p>
        </p:txBody>
      </p:sp>
      <p:sp>
        <p:nvSpPr>
          <p:cNvPr id="22" name="TextBox 22"/>
          <p:cNvSpPr txBox="1"/>
          <p:nvPr/>
        </p:nvSpPr>
        <p:spPr>
          <a:xfrm>
            <a:off x="2220718" y="4682593"/>
            <a:ext cx="5702570" cy="662233"/>
          </a:xfrm>
          <a:prstGeom prst="rect">
            <a:avLst/>
          </a:prstGeom>
        </p:spPr>
        <p:txBody>
          <a:bodyPr lIns="0" tIns="0" rIns="0" bIns="0" rtlCol="0" anchor="t">
            <a:spAutoFit/>
          </a:bodyPr>
          <a:lstStyle/>
          <a:p>
            <a:pPr algn="ctr" defTabSz="609630">
              <a:lnSpc>
                <a:spcPts val="2697"/>
              </a:lnSpc>
            </a:pPr>
            <a:r>
              <a:rPr lang="es-EC" sz="1926" b="1" u="sng" spc="96" dirty="0">
                <a:solidFill>
                  <a:srgbClr val="191769"/>
                </a:solidFill>
                <a:latin typeface="Open Sauce"/>
              </a:rPr>
              <a:t>Etapa virtual:</a:t>
            </a:r>
          </a:p>
          <a:p>
            <a:pPr algn="ctr" defTabSz="609630">
              <a:lnSpc>
                <a:spcPts val="2697"/>
              </a:lnSpc>
            </a:pPr>
            <a:r>
              <a:rPr lang="es-EC" sz="1926" b="1" u="sng" spc="96" dirty="0">
                <a:solidFill>
                  <a:srgbClr val="191769"/>
                </a:solidFill>
                <a:latin typeface="Open Sauce"/>
              </a:rPr>
              <a:t>Octubre</a:t>
            </a:r>
            <a:r>
              <a:rPr lang="en-US" sz="1926" b="1" u="sng" spc="96" dirty="0">
                <a:solidFill>
                  <a:srgbClr val="191769"/>
                </a:solidFill>
                <a:latin typeface="Open Sauce"/>
              </a:rPr>
              <a:t> 2023 – </a:t>
            </a:r>
            <a:r>
              <a:rPr lang="en-US" sz="1926" b="1" u="sng" spc="96" dirty="0" err="1">
                <a:solidFill>
                  <a:srgbClr val="191769"/>
                </a:solidFill>
                <a:latin typeface="Open Sauce"/>
              </a:rPr>
              <a:t>Septiembre</a:t>
            </a:r>
            <a:r>
              <a:rPr lang="en-US" sz="1926" b="1" u="sng" spc="96" dirty="0">
                <a:solidFill>
                  <a:srgbClr val="191769"/>
                </a:solidFill>
                <a:latin typeface="Open Sauce"/>
              </a:rPr>
              <a:t> 2024</a:t>
            </a:r>
          </a:p>
        </p:txBody>
      </p:sp>
      <p:sp>
        <p:nvSpPr>
          <p:cNvPr id="23" name="TextBox 23"/>
          <p:cNvSpPr txBox="1"/>
          <p:nvPr/>
        </p:nvSpPr>
        <p:spPr>
          <a:xfrm>
            <a:off x="1435319" y="3063448"/>
            <a:ext cx="6237350" cy="1269578"/>
          </a:xfrm>
          <a:prstGeom prst="rect">
            <a:avLst/>
          </a:prstGeom>
        </p:spPr>
        <p:txBody>
          <a:bodyPr lIns="0" tIns="0" rIns="0" bIns="0" rtlCol="0" anchor="t">
            <a:spAutoFit/>
          </a:bodyPr>
          <a:lstStyle/>
          <a:p>
            <a:pPr defTabSz="609630">
              <a:lnSpc>
                <a:spcPts val="3268"/>
              </a:lnSpc>
            </a:pPr>
            <a:r>
              <a:rPr lang="en-US" sz="3405" dirty="0">
                <a:solidFill>
                  <a:srgbClr val="000000"/>
                </a:solidFill>
                <a:latin typeface="Codec Pro ExtraBold"/>
              </a:rPr>
              <a:t>“</a:t>
            </a:r>
            <a:r>
              <a:rPr lang="en-US" sz="3405" dirty="0" err="1">
                <a:solidFill>
                  <a:srgbClr val="000000"/>
                </a:solidFill>
                <a:latin typeface="Codec Pro ExtraBold"/>
              </a:rPr>
              <a:t>Gobernanza</a:t>
            </a:r>
            <a:r>
              <a:rPr lang="en-US" sz="3405" dirty="0">
                <a:solidFill>
                  <a:srgbClr val="000000"/>
                </a:solidFill>
                <a:latin typeface="Codec Pro ExtraBold"/>
              </a:rPr>
              <a:t> y </a:t>
            </a:r>
            <a:r>
              <a:rPr lang="en-US" sz="3405" dirty="0" err="1">
                <a:solidFill>
                  <a:srgbClr val="000000"/>
                </a:solidFill>
                <a:latin typeface="Codec Pro ExtraBold"/>
              </a:rPr>
              <a:t>Liderazgo</a:t>
            </a:r>
            <a:r>
              <a:rPr lang="en-US" sz="3405" dirty="0">
                <a:solidFill>
                  <a:srgbClr val="000000"/>
                </a:solidFill>
                <a:latin typeface="Codec Pro ExtraBold"/>
              </a:rPr>
              <a:t> </a:t>
            </a:r>
            <a:r>
              <a:rPr lang="en-US" sz="3405" dirty="0" err="1">
                <a:solidFill>
                  <a:srgbClr val="000000"/>
                </a:solidFill>
                <a:latin typeface="Codec Pro ExtraBold"/>
              </a:rPr>
              <a:t>Cooperativo</a:t>
            </a:r>
            <a:r>
              <a:rPr lang="en-US" sz="3405" dirty="0">
                <a:solidFill>
                  <a:srgbClr val="000000"/>
                </a:solidFill>
                <a:latin typeface="Codec Pro ExtraBold"/>
              </a:rPr>
              <a:t> </a:t>
            </a:r>
            <a:r>
              <a:rPr lang="en-US" sz="3405" dirty="0" err="1">
                <a:solidFill>
                  <a:srgbClr val="000000"/>
                </a:solidFill>
                <a:latin typeface="Codec Pro ExtraBold"/>
              </a:rPr>
              <a:t>en</a:t>
            </a:r>
            <a:r>
              <a:rPr lang="en-US" sz="3405" dirty="0">
                <a:solidFill>
                  <a:srgbClr val="000000"/>
                </a:solidFill>
                <a:latin typeface="Codec Pro ExtraBold"/>
              </a:rPr>
              <a:t> </a:t>
            </a:r>
            <a:r>
              <a:rPr lang="en-US" sz="3405" dirty="0" err="1">
                <a:solidFill>
                  <a:srgbClr val="000000"/>
                </a:solidFill>
                <a:latin typeface="Codec Pro ExtraBold"/>
              </a:rPr>
              <a:t>el</a:t>
            </a:r>
            <a:r>
              <a:rPr lang="en-US" sz="3405" dirty="0">
                <a:solidFill>
                  <a:srgbClr val="000000"/>
                </a:solidFill>
                <a:latin typeface="Codec Pro ExtraBold"/>
              </a:rPr>
              <a:t> Nuevo </a:t>
            </a:r>
            <a:r>
              <a:rPr lang="en-US" sz="3405" dirty="0" err="1">
                <a:solidFill>
                  <a:srgbClr val="000000"/>
                </a:solidFill>
                <a:latin typeface="Codec Pro ExtraBold"/>
              </a:rPr>
              <a:t>Entorno</a:t>
            </a:r>
            <a:r>
              <a:rPr lang="en-US" sz="3405" dirty="0">
                <a:solidFill>
                  <a:srgbClr val="000000"/>
                </a:solidFill>
                <a:latin typeface="Codec Pro ExtraBold"/>
              </a:rPr>
              <a:t> Digital”</a:t>
            </a:r>
          </a:p>
        </p:txBody>
      </p:sp>
      <p:sp>
        <p:nvSpPr>
          <p:cNvPr id="25" name="CuadroTexto 24">
            <a:extLst>
              <a:ext uri="{FF2B5EF4-FFF2-40B4-BE49-F238E27FC236}">
                <a16:creationId xmlns:a16="http://schemas.microsoft.com/office/drawing/2014/main" id="{D8813809-FE12-8569-3323-342CAFF194FC}"/>
              </a:ext>
            </a:extLst>
          </p:cNvPr>
          <p:cNvSpPr txBox="1"/>
          <p:nvPr/>
        </p:nvSpPr>
        <p:spPr>
          <a:xfrm>
            <a:off x="2281162" y="3524813"/>
            <a:ext cx="6613676" cy="276999"/>
          </a:xfrm>
          <a:prstGeom prst="rect">
            <a:avLst/>
          </a:prstGeom>
          <a:noFill/>
        </p:spPr>
        <p:txBody>
          <a:bodyPr wrap="square">
            <a:spAutoFit/>
          </a:bodyPr>
          <a:lstStyle/>
          <a:p>
            <a:pPr defTabSz="609630"/>
            <a:endParaRPr lang="es-EC" sz="1200" dirty="0">
              <a:solidFill>
                <a:prstClr val="black"/>
              </a:solidFill>
              <a:latin typeface="Calibri"/>
            </a:endParaRPr>
          </a:p>
        </p:txBody>
      </p:sp>
      <p:pic>
        <p:nvPicPr>
          <p:cNvPr id="27" name="Imagen 26" descr="Persona con raqueta en la mano&#10;&#10;Descripción generada automáticamente con confianza media">
            <a:extLst>
              <a:ext uri="{FF2B5EF4-FFF2-40B4-BE49-F238E27FC236}">
                <a16:creationId xmlns:a16="http://schemas.microsoft.com/office/drawing/2014/main" id="{E395F4D6-BF41-0B5D-899A-A022EB2A3F0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3288" y="1535197"/>
            <a:ext cx="3975100" cy="3505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0F293-8AC2-E2D6-0226-DC48B3E6E286}"/>
              </a:ext>
            </a:extLst>
          </p:cNvPr>
          <p:cNvSpPr>
            <a:spLocks noGrp="1"/>
          </p:cNvSpPr>
          <p:nvPr>
            <p:ph type="title"/>
          </p:nvPr>
        </p:nvSpPr>
        <p:spPr>
          <a:xfrm>
            <a:off x="2054715" y="378214"/>
            <a:ext cx="10515600" cy="1325563"/>
          </a:xfrm>
          <a:effectLst>
            <a:outerShdw blurRad="50800" dist="38100" dir="5400000" algn="t" rotWithShape="0">
              <a:prstClr val="black">
                <a:alpha val="40000"/>
              </a:prstClr>
            </a:outerShdw>
          </a:effectLst>
        </p:spPr>
        <p:txBody>
          <a:bodyPr/>
          <a:lstStyle/>
          <a:p>
            <a:r>
              <a:rPr lang="es-UY" b="1" dirty="0">
                <a:solidFill>
                  <a:schemeClr val="tx1">
                    <a:lumMod val="65000"/>
                    <a:lumOff val="35000"/>
                  </a:schemeClr>
                </a:solidFill>
                <a:latin typeface="Titillium" panose="00000500000000000000" pitchFamily="50" charset="0"/>
              </a:rPr>
              <a:t>Qué es Verde</a:t>
            </a:r>
          </a:p>
        </p:txBody>
      </p:sp>
      <p:sp>
        <p:nvSpPr>
          <p:cNvPr id="3" name="Marcador de contenido 2">
            <a:extLst>
              <a:ext uri="{FF2B5EF4-FFF2-40B4-BE49-F238E27FC236}">
                <a16:creationId xmlns:a16="http://schemas.microsoft.com/office/drawing/2014/main" id="{0C072A08-34DF-3BB8-B693-A1BF6E4478B2}"/>
              </a:ext>
            </a:extLst>
          </p:cNvPr>
          <p:cNvSpPr>
            <a:spLocks noGrp="1"/>
          </p:cNvSpPr>
          <p:nvPr>
            <p:ph idx="1"/>
          </p:nvPr>
        </p:nvSpPr>
        <p:spPr/>
        <p:txBody>
          <a:bodyPr>
            <a:normAutofit/>
          </a:bodyPr>
          <a:lstStyle/>
          <a:p>
            <a:pPr>
              <a:lnSpc>
                <a:spcPct val="150000"/>
              </a:lnSpc>
            </a:pPr>
            <a:r>
              <a:rPr lang="es-UY" sz="2400" dirty="0">
                <a:solidFill>
                  <a:schemeClr val="tx1">
                    <a:lumMod val="50000"/>
                    <a:lumOff val="50000"/>
                  </a:schemeClr>
                </a:solidFill>
                <a:latin typeface="Open Sans" pitchFamily="2" charset="0"/>
                <a:ea typeface="Open Sans" pitchFamily="2" charset="0"/>
                <a:cs typeface="Open Sans" pitchFamily="2" charset="0"/>
              </a:rPr>
              <a:t>Fundada en 1972, como Federación –FUCAC.</a:t>
            </a:r>
          </a:p>
          <a:p>
            <a:pPr>
              <a:lnSpc>
                <a:spcPct val="150000"/>
              </a:lnSpc>
            </a:pPr>
            <a:r>
              <a:rPr lang="es-UY" sz="2400" dirty="0">
                <a:solidFill>
                  <a:schemeClr val="tx1">
                    <a:lumMod val="50000"/>
                    <a:lumOff val="50000"/>
                  </a:schemeClr>
                </a:solidFill>
                <a:latin typeface="Open Sans" pitchFamily="2" charset="0"/>
                <a:ea typeface="Open Sans" pitchFamily="2" charset="0"/>
                <a:cs typeface="Open Sans" pitchFamily="2" charset="0"/>
              </a:rPr>
              <a:t>La mayor cooperativa de ahorro y crédito de Uruguay; segunda empresa cooperativa del país.</a:t>
            </a:r>
          </a:p>
          <a:p>
            <a:pPr>
              <a:lnSpc>
                <a:spcPct val="150000"/>
              </a:lnSpc>
            </a:pPr>
            <a:r>
              <a:rPr lang="es-UY" sz="2400" dirty="0">
                <a:solidFill>
                  <a:schemeClr val="tx1">
                    <a:lumMod val="50000"/>
                    <a:lumOff val="50000"/>
                  </a:schemeClr>
                </a:solidFill>
                <a:latin typeface="Open Sans" pitchFamily="2" charset="0"/>
                <a:ea typeface="Open Sans" pitchFamily="2" charset="0"/>
                <a:cs typeface="Open Sans" pitchFamily="2" charset="0"/>
              </a:rPr>
              <a:t>Un grupo económico con base en una cooperativa de ahorro y crédito.</a:t>
            </a:r>
          </a:p>
          <a:p>
            <a:pPr lvl="1">
              <a:lnSpc>
                <a:spcPct val="150000"/>
              </a:lnSpc>
            </a:pPr>
            <a:r>
              <a:rPr lang="es-UY" sz="1600" dirty="0">
                <a:solidFill>
                  <a:schemeClr val="tx1">
                    <a:lumMod val="50000"/>
                    <a:lumOff val="50000"/>
                  </a:schemeClr>
                </a:solidFill>
                <a:latin typeface="Open Sans" pitchFamily="2" charset="0"/>
                <a:ea typeface="Open Sans" pitchFamily="2" charset="0"/>
                <a:cs typeface="Open Sans" pitchFamily="2" charset="0"/>
              </a:rPr>
              <a:t>Una empresa emisora de dinero electrónico –pagos, prepaga, transferencias, </a:t>
            </a:r>
            <a:r>
              <a:rPr lang="es-UY" sz="1600" dirty="0" err="1">
                <a:solidFill>
                  <a:schemeClr val="tx1">
                    <a:lumMod val="50000"/>
                    <a:lumOff val="50000"/>
                  </a:schemeClr>
                </a:solidFill>
                <a:latin typeface="Open Sans" pitchFamily="2" charset="0"/>
                <a:ea typeface="Open Sans" pitchFamily="2" charset="0"/>
                <a:cs typeface="Open Sans" pitchFamily="2" charset="0"/>
              </a:rPr>
              <a:t>etc</a:t>
            </a:r>
            <a:r>
              <a:rPr lang="es-UY" sz="1600" dirty="0">
                <a:solidFill>
                  <a:schemeClr val="tx1">
                    <a:lumMod val="50000"/>
                    <a:lumOff val="50000"/>
                  </a:schemeClr>
                </a:solidFill>
                <a:latin typeface="Open Sans" pitchFamily="2" charset="0"/>
                <a:ea typeface="Open Sans" pitchFamily="2" charset="0"/>
                <a:cs typeface="Open Sans" pitchFamily="2" charset="0"/>
              </a:rPr>
              <a:t>-</a:t>
            </a:r>
          </a:p>
          <a:p>
            <a:pPr lvl="1">
              <a:lnSpc>
                <a:spcPct val="150000"/>
              </a:lnSpc>
            </a:pPr>
            <a:r>
              <a:rPr lang="es-UY" sz="1600" dirty="0">
                <a:solidFill>
                  <a:schemeClr val="tx1">
                    <a:lumMod val="50000"/>
                    <a:lumOff val="50000"/>
                  </a:schemeClr>
                </a:solidFill>
                <a:latin typeface="Open Sans" pitchFamily="2" charset="0"/>
                <a:ea typeface="Open Sans" pitchFamily="2" charset="0"/>
                <a:cs typeface="Open Sans" pitchFamily="2" charset="0"/>
              </a:rPr>
              <a:t>Una empresa de inversiones ambientales</a:t>
            </a:r>
          </a:p>
          <a:p>
            <a:pPr lvl="1">
              <a:lnSpc>
                <a:spcPct val="150000"/>
              </a:lnSpc>
            </a:pPr>
            <a:r>
              <a:rPr lang="es-UY" sz="1600" dirty="0">
                <a:solidFill>
                  <a:schemeClr val="tx1">
                    <a:lumMod val="50000"/>
                    <a:lumOff val="50000"/>
                  </a:schemeClr>
                </a:solidFill>
                <a:latin typeface="Open Sans" pitchFamily="2" charset="0"/>
                <a:ea typeface="Open Sans" pitchFamily="2" charset="0"/>
                <a:cs typeface="Open Sans" pitchFamily="2" charset="0"/>
              </a:rPr>
              <a:t>Una fundación con centro cultural y canal web con mil actividades gratuitas anuales</a:t>
            </a:r>
          </a:p>
          <a:p>
            <a:pPr lvl="1">
              <a:lnSpc>
                <a:spcPct val="150000"/>
              </a:lnSpc>
            </a:pPr>
            <a:r>
              <a:rPr lang="es-UY" sz="1600" dirty="0">
                <a:solidFill>
                  <a:schemeClr val="tx1">
                    <a:lumMod val="50000"/>
                    <a:lumOff val="50000"/>
                  </a:schemeClr>
                </a:solidFill>
                <a:latin typeface="Open Sans" pitchFamily="2" charset="0"/>
                <a:ea typeface="Open Sans" pitchFamily="2" charset="0"/>
                <a:cs typeface="Open Sans" pitchFamily="2" charset="0"/>
              </a:rPr>
              <a:t>Una casa de crédito en Paraguay</a:t>
            </a:r>
          </a:p>
          <a:p>
            <a:pPr lvl="1"/>
            <a:endParaRPr lang="es-UY" sz="2200" dirty="0">
              <a:solidFill>
                <a:schemeClr val="tx1">
                  <a:lumMod val="50000"/>
                  <a:lumOff val="50000"/>
                </a:schemeClr>
              </a:solidFill>
              <a:latin typeface="Open Sans" pitchFamily="2" charset="0"/>
              <a:ea typeface="Open Sans" pitchFamily="2" charset="0"/>
              <a:cs typeface="Open Sans" pitchFamily="2" charset="0"/>
            </a:endParaRPr>
          </a:p>
        </p:txBody>
      </p:sp>
      <p:grpSp>
        <p:nvGrpSpPr>
          <p:cNvPr id="11" name="Group 53">
            <a:extLst>
              <a:ext uri="{FF2B5EF4-FFF2-40B4-BE49-F238E27FC236}">
                <a16:creationId xmlns:a16="http://schemas.microsoft.com/office/drawing/2014/main" id="{EF70DC4F-7706-DE0A-D4E1-B870C68BDD7A}"/>
              </a:ext>
            </a:extLst>
          </p:cNvPr>
          <p:cNvGrpSpPr/>
          <p:nvPr/>
        </p:nvGrpSpPr>
        <p:grpSpPr>
          <a:xfrm>
            <a:off x="838200" y="874631"/>
            <a:ext cx="779832" cy="593380"/>
            <a:chOff x="6118226" y="4657725"/>
            <a:chExt cx="982662" cy="747713"/>
          </a:xfrm>
          <a:solidFill>
            <a:srgbClr val="92D400"/>
          </a:solidFill>
          <a:effectLst>
            <a:outerShdw blurRad="266700" dist="241300" dir="9900000" sx="68000" sy="68000" algn="t" rotWithShape="0">
              <a:prstClr val="black">
                <a:alpha val="48000"/>
              </a:prstClr>
            </a:outerShdw>
          </a:effectLst>
          <a:scene3d>
            <a:camera prst="isometricOffAxis1Right"/>
            <a:lightRig rig="threePt" dir="t"/>
          </a:scene3d>
        </p:grpSpPr>
        <p:sp>
          <p:nvSpPr>
            <p:cNvPr id="12" name="Freeform 11">
              <a:extLst>
                <a:ext uri="{FF2B5EF4-FFF2-40B4-BE49-F238E27FC236}">
                  <a16:creationId xmlns:a16="http://schemas.microsoft.com/office/drawing/2014/main" id="{1DE655BC-043F-DF0B-52F4-A850D76061C8}"/>
                </a:ext>
              </a:extLst>
            </p:cNvPr>
            <p:cNvSpPr>
              <a:spLocks/>
            </p:cNvSpPr>
            <p:nvPr/>
          </p:nvSpPr>
          <p:spPr bwMode="auto">
            <a:xfrm>
              <a:off x="6267451" y="4935538"/>
              <a:ext cx="684213" cy="192088"/>
            </a:xfrm>
            <a:custGeom>
              <a:avLst/>
              <a:gdLst>
                <a:gd name="T0" fmla="*/ 196 w 431"/>
                <a:gd name="T1" fmla="*/ 0 h 121"/>
                <a:gd name="T2" fmla="*/ 236 w 431"/>
                <a:gd name="T3" fmla="*/ 0 h 121"/>
                <a:gd name="T4" fmla="*/ 236 w 431"/>
                <a:gd name="T5" fmla="*/ 39 h 121"/>
                <a:gd name="T6" fmla="*/ 431 w 431"/>
                <a:gd name="T7" fmla="*/ 39 h 121"/>
                <a:gd name="T8" fmla="*/ 431 w 431"/>
                <a:gd name="T9" fmla="*/ 121 h 121"/>
                <a:gd name="T10" fmla="*/ 390 w 431"/>
                <a:gd name="T11" fmla="*/ 121 h 121"/>
                <a:gd name="T12" fmla="*/ 390 w 431"/>
                <a:gd name="T13" fmla="*/ 80 h 121"/>
                <a:gd name="T14" fmla="*/ 41 w 431"/>
                <a:gd name="T15" fmla="*/ 80 h 121"/>
                <a:gd name="T16" fmla="*/ 41 w 431"/>
                <a:gd name="T17" fmla="*/ 121 h 121"/>
                <a:gd name="T18" fmla="*/ 0 w 431"/>
                <a:gd name="T19" fmla="*/ 121 h 121"/>
                <a:gd name="T20" fmla="*/ 0 w 431"/>
                <a:gd name="T21" fmla="*/ 39 h 121"/>
                <a:gd name="T22" fmla="*/ 196 w 431"/>
                <a:gd name="T23" fmla="*/ 39 h 121"/>
                <a:gd name="T24" fmla="*/ 196 w 431"/>
                <a:gd name="T2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1" h="121">
                  <a:moveTo>
                    <a:pt x="196" y="0"/>
                  </a:moveTo>
                  <a:lnTo>
                    <a:pt x="236" y="0"/>
                  </a:lnTo>
                  <a:lnTo>
                    <a:pt x="236" y="39"/>
                  </a:lnTo>
                  <a:lnTo>
                    <a:pt x="431" y="39"/>
                  </a:lnTo>
                  <a:lnTo>
                    <a:pt x="431" y="121"/>
                  </a:lnTo>
                  <a:lnTo>
                    <a:pt x="390" y="121"/>
                  </a:lnTo>
                  <a:lnTo>
                    <a:pt x="390" y="80"/>
                  </a:lnTo>
                  <a:lnTo>
                    <a:pt x="41" y="80"/>
                  </a:lnTo>
                  <a:lnTo>
                    <a:pt x="41" y="121"/>
                  </a:lnTo>
                  <a:lnTo>
                    <a:pt x="0" y="121"/>
                  </a:lnTo>
                  <a:lnTo>
                    <a:pt x="0" y="39"/>
                  </a:lnTo>
                  <a:lnTo>
                    <a:pt x="196" y="39"/>
                  </a:lnTo>
                  <a:lnTo>
                    <a:pt x="196"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03498DB-5A53-4798-8503-82C0FFF2BF86}"/>
                </a:ext>
              </a:extLst>
            </p:cNvPr>
            <p:cNvSpPr>
              <a:spLocks noChangeArrowheads="1"/>
            </p:cNvSpPr>
            <p:nvPr/>
          </p:nvSpPr>
          <p:spPr bwMode="auto">
            <a:xfrm>
              <a:off x="6738938" y="5191125"/>
              <a:ext cx="361950" cy="214313"/>
            </a:xfrm>
            <a:prstGeom prst="rect">
              <a:avLst/>
            </a:prstGeom>
            <a:grpFill/>
            <a:ln w="0">
              <a:noFill/>
              <a:prstDash val="solid"/>
              <a:miter lim="800000"/>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5D6A67D-1706-B108-2DA4-2D9165748F58}"/>
                </a:ext>
              </a:extLst>
            </p:cNvPr>
            <p:cNvSpPr>
              <a:spLocks noChangeArrowheads="1"/>
            </p:cNvSpPr>
            <p:nvPr/>
          </p:nvSpPr>
          <p:spPr bwMode="auto">
            <a:xfrm>
              <a:off x="6118226" y="5191125"/>
              <a:ext cx="365125" cy="214313"/>
            </a:xfrm>
            <a:prstGeom prst="rect">
              <a:avLst/>
            </a:prstGeom>
            <a:grpFill/>
            <a:ln w="0">
              <a:noFill/>
              <a:prstDash val="solid"/>
              <a:miter lim="800000"/>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961F651-A174-27B1-C642-BCB26BAD8B20}"/>
                </a:ext>
              </a:extLst>
            </p:cNvPr>
            <p:cNvSpPr>
              <a:spLocks noChangeArrowheads="1"/>
            </p:cNvSpPr>
            <p:nvPr/>
          </p:nvSpPr>
          <p:spPr bwMode="auto">
            <a:xfrm>
              <a:off x="6354763" y="4657725"/>
              <a:ext cx="512763" cy="214313"/>
            </a:xfrm>
            <a:prstGeom prst="rect">
              <a:avLst/>
            </a:prstGeom>
            <a:grpFill/>
            <a:ln w="0">
              <a:noFill/>
              <a:prstDash val="solid"/>
              <a:miter lim="800000"/>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36185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0F293-8AC2-E2D6-0226-DC48B3E6E286}"/>
              </a:ext>
            </a:extLst>
          </p:cNvPr>
          <p:cNvSpPr>
            <a:spLocks noGrp="1"/>
          </p:cNvSpPr>
          <p:nvPr>
            <p:ph type="title"/>
          </p:nvPr>
        </p:nvSpPr>
        <p:spPr>
          <a:xfrm>
            <a:off x="2054715" y="378214"/>
            <a:ext cx="10515600" cy="1325563"/>
          </a:xfrm>
          <a:effectLst>
            <a:outerShdw blurRad="50800" dist="38100" dir="5400000" algn="t" rotWithShape="0">
              <a:prstClr val="black">
                <a:alpha val="40000"/>
              </a:prstClr>
            </a:outerShdw>
          </a:effectLst>
        </p:spPr>
        <p:txBody>
          <a:bodyPr/>
          <a:lstStyle/>
          <a:p>
            <a:r>
              <a:rPr lang="es-UY" b="1" dirty="0">
                <a:solidFill>
                  <a:schemeClr val="tx1">
                    <a:lumMod val="65000"/>
                    <a:lumOff val="35000"/>
                  </a:schemeClr>
                </a:solidFill>
                <a:latin typeface="Titillium" panose="00000500000000000000" pitchFamily="50" charset="0"/>
              </a:rPr>
              <a:t>Algunos datos</a:t>
            </a:r>
          </a:p>
        </p:txBody>
      </p:sp>
      <p:sp>
        <p:nvSpPr>
          <p:cNvPr id="3" name="Marcador de contenido 2">
            <a:extLst>
              <a:ext uri="{FF2B5EF4-FFF2-40B4-BE49-F238E27FC236}">
                <a16:creationId xmlns:a16="http://schemas.microsoft.com/office/drawing/2014/main" id="{0C072A08-34DF-3BB8-B693-A1BF6E4478B2}"/>
              </a:ext>
            </a:extLst>
          </p:cNvPr>
          <p:cNvSpPr>
            <a:spLocks noGrp="1"/>
          </p:cNvSpPr>
          <p:nvPr>
            <p:ph idx="1"/>
          </p:nvPr>
        </p:nvSpPr>
        <p:spPr/>
        <p:txBody>
          <a:bodyPr/>
          <a:lstStyle/>
          <a:p>
            <a:r>
              <a:rPr lang="es-UY" sz="4000" dirty="0">
                <a:solidFill>
                  <a:schemeClr val="tx1">
                    <a:lumMod val="50000"/>
                    <a:lumOff val="50000"/>
                  </a:schemeClr>
                </a:solidFill>
              </a:rPr>
              <a:t>330 mil socios</a:t>
            </a:r>
          </a:p>
          <a:p>
            <a:r>
              <a:rPr lang="es-UY" sz="4000" dirty="0">
                <a:solidFill>
                  <a:schemeClr val="tx1">
                    <a:lumMod val="50000"/>
                    <a:lumOff val="50000"/>
                  </a:schemeClr>
                </a:solidFill>
              </a:rPr>
              <a:t>USD 150 millones de activos y de recursos propios</a:t>
            </a:r>
          </a:p>
          <a:p>
            <a:r>
              <a:rPr lang="es-UY" sz="4000" dirty="0">
                <a:solidFill>
                  <a:schemeClr val="tx1">
                    <a:lumMod val="50000"/>
                    <a:lumOff val="50000"/>
                  </a:schemeClr>
                </a:solidFill>
              </a:rPr>
              <a:t>105 colaboradores</a:t>
            </a:r>
          </a:p>
          <a:p>
            <a:r>
              <a:rPr lang="es-UY" sz="4000" dirty="0">
                <a:solidFill>
                  <a:schemeClr val="tx1">
                    <a:lumMod val="50000"/>
                    <a:lumOff val="50000"/>
                  </a:schemeClr>
                </a:solidFill>
              </a:rPr>
              <a:t>19 agencias y puntos de venta</a:t>
            </a:r>
          </a:p>
          <a:p>
            <a:r>
              <a:rPr lang="es-UY" sz="4000" dirty="0">
                <a:solidFill>
                  <a:schemeClr val="tx1">
                    <a:lumMod val="50000"/>
                    <a:lumOff val="50000"/>
                  </a:schemeClr>
                </a:solidFill>
              </a:rPr>
              <a:t>+400 locales en redes cobranza</a:t>
            </a:r>
          </a:p>
          <a:p>
            <a:endParaRPr lang="es-UY" dirty="0">
              <a:solidFill>
                <a:schemeClr val="tx1">
                  <a:lumMod val="50000"/>
                  <a:lumOff val="50000"/>
                </a:schemeClr>
              </a:solidFill>
            </a:endParaRPr>
          </a:p>
        </p:txBody>
      </p:sp>
      <p:grpSp>
        <p:nvGrpSpPr>
          <p:cNvPr id="11" name="Group 9">
            <a:extLst>
              <a:ext uri="{FF2B5EF4-FFF2-40B4-BE49-F238E27FC236}">
                <a16:creationId xmlns:a16="http://schemas.microsoft.com/office/drawing/2014/main" id="{559C329C-8DBA-C70C-7D48-C56723B334E0}"/>
              </a:ext>
            </a:extLst>
          </p:cNvPr>
          <p:cNvGrpSpPr/>
          <p:nvPr/>
        </p:nvGrpSpPr>
        <p:grpSpPr>
          <a:xfrm>
            <a:off x="838200" y="714810"/>
            <a:ext cx="791545" cy="797511"/>
            <a:chOff x="4229101" y="1812925"/>
            <a:chExt cx="919162" cy="923926"/>
          </a:xfrm>
          <a:solidFill>
            <a:srgbClr val="92D400"/>
          </a:solidFill>
          <a:effectLst>
            <a:outerShdw blurRad="266700" dist="419100" dir="9960000" sx="68000" sy="68000" algn="t" rotWithShape="0">
              <a:prstClr val="black">
                <a:alpha val="48000"/>
              </a:prstClr>
            </a:outerShdw>
          </a:effectLst>
          <a:scene3d>
            <a:camera prst="perspectiveContrastingRightFacing" fov="0">
              <a:rot lat="600000" lon="18963666" rev="0"/>
            </a:camera>
            <a:lightRig rig="soft" dir="t">
              <a:rot lat="0" lon="0" rev="2400000"/>
            </a:lightRig>
          </a:scene3d>
        </p:grpSpPr>
        <p:sp>
          <p:nvSpPr>
            <p:cNvPr id="12" name="Freeform 33">
              <a:extLst>
                <a:ext uri="{FF2B5EF4-FFF2-40B4-BE49-F238E27FC236}">
                  <a16:creationId xmlns:a16="http://schemas.microsoft.com/office/drawing/2014/main" id="{B66796C3-6D1C-3600-B900-91C15FA35EF0}"/>
                </a:ext>
              </a:extLst>
            </p:cNvPr>
            <p:cNvSpPr>
              <a:spLocks/>
            </p:cNvSpPr>
            <p:nvPr/>
          </p:nvSpPr>
          <p:spPr bwMode="auto">
            <a:xfrm>
              <a:off x="4229101" y="1906588"/>
              <a:ext cx="830263" cy="830263"/>
            </a:xfrm>
            <a:custGeom>
              <a:avLst/>
              <a:gdLst>
                <a:gd name="T0" fmla="*/ 304 w 523"/>
                <a:gd name="T1" fmla="*/ 4 h 523"/>
                <a:gd name="T2" fmla="*/ 382 w 523"/>
                <a:gd name="T3" fmla="*/ 29 h 523"/>
                <a:gd name="T4" fmla="*/ 385 w 523"/>
                <a:gd name="T5" fmla="*/ 77 h 523"/>
                <a:gd name="T6" fmla="*/ 332 w 523"/>
                <a:gd name="T7" fmla="*/ 82 h 523"/>
                <a:gd name="T8" fmla="*/ 262 w 523"/>
                <a:gd name="T9" fmla="*/ 70 h 523"/>
                <a:gd name="T10" fmla="*/ 188 w 523"/>
                <a:gd name="T11" fmla="*/ 84 h 523"/>
                <a:gd name="T12" fmla="*/ 126 w 523"/>
                <a:gd name="T13" fmla="*/ 126 h 523"/>
                <a:gd name="T14" fmla="*/ 85 w 523"/>
                <a:gd name="T15" fmla="*/ 186 h 523"/>
                <a:gd name="T16" fmla="*/ 70 w 523"/>
                <a:gd name="T17" fmla="*/ 261 h 523"/>
                <a:gd name="T18" fmla="*/ 85 w 523"/>
                <a:gd name="T19" fmla="*/ 336 h 523"/>
                <a:gd name="T20" fmla="*/ 126 w 523"/>
                <a:gd name="T21" fmla="*/ 397 h 523"/>
                <a:gd name="T22" fmla="*/ 188 w 523"/>
                <a:gd name="T23" fmla="*/ 438 h 523"/>
                <a:gd name="T24" fmla="*/ 262 w 523"/>
                <a:gd name="T25" fmla="*/ 453 h 523"/>
                <a:gd name="T26" fmla="*/ 337 w 523"/>
                <a:gd name="T27" fmla="*/ 438 h 523"/>
                <a:gd name="T28" fmla="*/ 397 w 523"/>
                <a:gd name="T29" fmla="*/ 397 h 523"/>
                <a:gd name="T30" fmla="*/ 439 w 523"/>
                <a:gd name="T31" fmla="*/ 336 h 523"/>
                <a:gd name="T32" fmla="*/ 455 w 523"/>
                <a:gd name="T33" fmla="*/ 261 h 523"/>
                <a:gd name="T34" fmla="*/ 441 w 523"/>
                <a:gd name="T35" fmla="*/ 191 h 523"/>
                <a:gd name="T36" fmla="*/ 449 w 523"/>
                <a:gd name="T37" fmla="*/ 135 h 523"/>
                <a:gd name="T38" fmla="*/ 485 w 523"/>
                <a:gd name="T39" fmla="*/ 138 h 523"/>
                <a:gd name="T40" fmla="*/ 509 w 523"/>
                <a:gd name="T41" fmla="*/ 176 h 523"/>
                <a:gd name="T42" fmla="*/ 523 w 523"/>
                <a:gd name="T43" fmla="*/ 261 h 523"/>
                <a:gd name="T44" fmla="*/ 506 w 523"/>
                <a:gd name="T45" fmla="*/ 352 h 523"/>
                <a:gd name="T46" fmla="*/ 462 w 523"/>
                <a:gd name="T47" fmla="*/ 429 h 523"/>
                <a:gd name="T48" fmla="*/ 393 w 523"/>
                <a:gd name="T49" fmla="*/ 487 h 523"/>
                <a:gd name="T50" fmla="*/ 309 w 523"/>
                <a:gd name="T51" fmla="*/ 519 h 523"/>
                <a:gd name="T52" fmla="*/ 216 w 523"/>
                <a:gd name="T53" fmla="*/ 519 h 523"/>
                <a:gd name="T54" fmla="*/ 130 w 523"/>
                <a:gd name="T55" fmla="*/ 487 h 523"/>
                <a:gd name="T56" fmla="*/ 62 w 523"/>
                <a:gd name="T57" fmla="*/ 429 h 523"/>
                <a:gd name="T58" fmla="*/ 17 w 523"/>
                <a:gd name="T59" fmla="*/ 352 h 523"/>
                <a:gd name="T60" fmla="*/ 0 w 523"/>
                <a:gd name="T61" fmla="*/ 261 h 523"/>
                <a:gd name="T62" fmla="*/ 17 w 523"/>
                <a:gd name="T63" fmla="*/ 170 h 523"/>
                <a:gd name="T64" fmla="*/ 62 w 523"/>
                <a:gd name="T65" fmla="*/ 93 h 523"/>
                <a:gd name="T66" fmla="*/ 130 w 523"/>
                <a:gd name="T67" fmla="*/ 36 h 523"/>
                <a:gd name="T68" fmla="*/ 216 w 523"/>
                <a:gd name="T69" fmla="*/ 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3" h="523">
                  <a:moveTo>
                    <a:pt x="262" y="0"/>
                  </a:moveTo>
                  <a:lnTo>
                    <a:pt x="304" y="4"/>
                  </a:lnTo>
                  <a:lnTo>
                    <a:pt x="344" y="14"/>
                  </a:lnTo>
                  <a:lnTo>
                    <a:pt x="382" y="29"/>
                  </a:lnTo>
                  <a:lnTo>
                    <a:pt x="382" y="37"/>
                  </a:lnTo>
                  <a:lnTo>
                    <a:pt x="385" y="77"/>
                  </a:lnTo>
                  <a:lnTo>
                    <a:pt x="362" y="98"/>
                  </a:lnTo>
                  <a:lnTo>
                    <a:pt x="332" y="82"/>
                  </a:lnTo>
                  <a:lnTo>
                    <a:pt x="298" y="72"/>
                  </a:lnTo>
                  <a:lnTo>
                    <a:pt x="262" y="70"/>
                  </a:lnTo>
                  <a:lnTo>
                    <a:pt x="223" y="72"/>
                  </a:lnTo>
                  <a:lnTo>
                    <a:pt x="188" y="84"/>
                  </a:lnTo>
                  <a:lnTo>
                    <a:pt x="154" y="102"/>
                  </a:lnTo>
                  <a:lnTo>
                    <a:pt x="126" y="126"/>
                  </a:lnTo>
                  <a:lnTo>
                    <a:pt x="102" y="154"/>
                  </a:lnTo>
                  <a:lnTo>
                    <a:pt x="85" y="186"/>
                  </a:lnTo>
                  <a:lnTo>
                    <a:pt x="74" y="222"/>
                  </a:lnTo>
                  <a:lnTo>
                    <a:pt x="70" y="261"/>
                  </a:lnTo>
                  <a:lnTo>
                    <a:pt x="74" y="301"/>
                  </a:lnTo>
                  <a:lnTo>
                    <a:pt x="85" y="336"/>
                  </a:lnTo>
                  <a:lnTo>
                    <a:pt x="102" y="369"/>
                  </a:lnTo>
                  <a:lnTo>
                    <a:pt x="126" y="397"/>
                  </a:lnTo>
                  <a:lnTo>
                    <a:pt x="154" y="421"/>
                  </a:lnTo>
                  <a:lnTo>
                    <a:pt x="188" y="438"/>
                  </a:lnTo>
                  <a:lnTo>
                    <a:pt x="224" y="449"/>
                  </a:lnTo>
                  <a:lnTo>
                    <a:pt x="262" y="453"/>
                  </a:lnTo>
                  <a:lnTo>
                    <a:pt x="301" y="449"/>
                  </a:lnTo>
                  <a:lnTo>
                    <a:pt x="337" y="438"/>
                  </a:lnTo>
                  <a:lnTo>
                    <a:pt x="369" y="421"/>
                  </a:lnTo>
                  <a:lnTo>
                    <a:pt x="397" y="397"/>
                  </a:lnTo>
                  <a:lnTo>
                    <a:pt x="421" y="369"/>
                  </a:lnTo>
                  <a:lnTo>
                    <a:pt x="439" y="336"/>
                  </a:lnTo>
                  <a:lnTo>
                    <a:pt x="451" y="301"/>
                  </a:lnTo>
                  <a:lnTo>
                    <a:pt x="455" y="261"/>
                  </a:lnTo>
                  <a:lnTo>
                    <a:pt x="451" y="225"/>
                  </a:lnTo>
                  <a:lnTo>
                    <a:pt x="441" y="191"/>
                  </a:lnTo>
                  <a:lnTo>
                    <a:pt x="425" y="161"/>
                  </a:lnTo>
                  <a:lnTo>
                    <a:pt x="449" y="135"/>
                  </a:lnTo>
                  <a:lnTo>
                    <a:pt x="483" y="138"/>
                  </a:lnTo>
                  <a:lnTo>
                    <a:pt x="485" y="138"/>
                  </a:lnTo>
                  <a:lnTo>
                    <a:pt x="492" y="138"/>
                  </a:lnTo>
                  <a:lnTo>
                    <a:pt x="509" y="176"/>
                  </a:lnTo>
                  <a:lnTo>
                    <a:pt x="519" y="218"/>
                  </a:lnTo>
                  <a:lnTo>
                    <a:pt x="523" y="261"/>
                  </a:lnTo>
                  <a:lnTo>
                    <a:pt x="519" y="308"/>
                  </a:lnTo>
                  <a:lnTo>
                    <a:pt x="506" y="352"/>
                  </a:lnTo>
                  <a:lnTo>
                    <a:pt x="487" y="393"/>
                  </a:lnTo>
                  <a:lnTo>
                    <a:pt x="462" y="429"/>
                  </a:lnTo>
                  <a:lnTo>
                    <a:pt x="431" y="462"/>
                  </a:lnTo>
                  <a:lnTo>
                    <a:pt x="393" y="487"/>
                  </a:lnTo>
                  <a:lnTo>
                    <a:pt x="353" y="506"/>
                  </a:lnTo>
                  <a:lnTo>
                    <a:pt x="309" y="519"/>
                  </a:lnTo>
                  <a:lnTo>
                    <a:pt x="262" y="523"/>
                  </a:lnTo>
                  <a:lnTo>
                    <a:pt x="216" y="519"/>
                  </a:lnTo>
                  <a:lnTo>
                    <a:pt x="171" y="506"/>
                  </a:lnTo>
                  <a:lnTo>
                    <a:pt x="130" y="487"/>
                  </a:lnTo>
                  <a:lnTo>
                    <a:pt x="94" y="462"/>
                  </a:lnTo>
                  <a:lnTo>
                    <a:pt x="62" y="429"/>
                  </a:lnTo>
                  <a:lnTo>
                    <a:pt x="37" y="393"/>
                  </a:lnTo>
                  <a:lnTo>
                    <a:pt x="17" y="352"/>
                  </a:lnTo>
                  <a:lnTo>
                    <a:pt x="4" y="308"/>
                  </a:lnTo>
                  <a:lnTo>
                    <a:pt x="0" y="261"/>
                  </a:lnTo>
                  <a:lnTo>
                    <a:pt x="4" y="214"/>
                  </a:lnTo>
                  <a:lnTo>
                    <a:pt x="17" y="170"/>
                  </a:lnTo>
                  <a:lnTo>
                    <a:pt x="37" y="130"/>
                  </a:lnTo>
                  <a:lnTo>
                    <a:pt x="62" y="93"/>
                  </a:lnTo>
                  <a:lnTo>
                    <a:pt x="94" y="61"/>
                  </a:lnTo>
                  <a:lnTo>
                    <a:pt x="130" y="36"/>
                  </a:lnTo>
                  <a:lnTo>
                    <a:pt x="171" y="16"/>
                  </a:lnTo>
                  <a:lnTo>
                    <a:pt x="216" y="4"/>
                  </a:lnTo>
                  <a:lnTo>
                    <a:pt x="262"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34">
              <a:extLst>
                <a:ext uri="{FF2B5EF4-FFF2-40B4-BE49-F238E27FC236}">
                  <a16:creationId xmlns:a16="http://schemas.microsoft.com/office/drawing/2014/main" id="{32B0A64F-8481-91C6-CF9C-20DBBC4E9224}"/>
                </a:ext>
              </a:extLst>
            </p:cNvPr>
            <p:cNvSpPr>
              <a:spLocks/>
            </p:cNvSpPr>
            <p:nvPr/>
          </p:nvSpPr>
          <p:spPr bwMode="auto">
            <a:xfrm>
              <a:off x="4440238" y="2117725"/>
              <a:ext cx="407988" cy="407988"/>
            </a:xfrm>
            <a:custGeom>
              <a:avLst/>
              <a:gdLst>
                <a:gd name="T0" fmla="*/ 129 w 257"/>
                <a:gd name="T1" fmla="*/ 0 h 257"/>
                <a:gd name="T2" fmla="*/ 157 w 257"/>
                <a:gd name="T3" fmla="*/ 2 h 257"/>
                <a:gd name="T4" fmla="*/ 183 w 257"/>
                <a:gd name="T5" fmla="*/ 11 h 257"/>
                <a:gd name="T6" fmla="*/ 182 w 257"/>
                <a:gd name="T7" fmla="*/ 12 h 257"/>
                <a:gd name="T8" fmla="*/ 134 w 257"/>
                <a:gd name="T9" fmla="*/ 61 h 257"/>
                <a:gd name="T10" fmla="*/ 129 w 257"/>
                <a:gd name="T11" fmla="*/ 61 h 257"/>
                <a:gd name="T12" fmla="*/ 108 w 257"/>
                <a:gd name="T13" fmla="*/ 64 h 257"/>
                <a:gd name="T14" fmla="*/ 90 w 257"/>
                <a:gd name="T15" fmla="*/ 74 h 257"/>
                <a:gd name="T16" fmla="*/ 74 w 257"/>
                <a:gd name="T17" fmla="*/ 88 h 257"/>
                <a:gd name="T18" fmla="*/ 64 w 257"/>
                <a:gd name="T19" fmla="*/ 107 h 257"/>
                <a:gd name="T20" fmla="*/ 62 w 257"/>
                <a:gd name="T21" fmla="*/ 128 h 257"/>
                <a:gd name="T22" fmla="*/ 64 w 257"/>
                <a:gd name="T23" fmla="*/ 149 h 257"/>
                <a:gd name="T24" fmla="*/ 74 w 257"/>
                <a:gd name="T25" fmla="*/ 168 h 257"/>
                <a:gd name="T26" fmla="*/ 90 w 257"/>
                <a:gd name="T27" fmla="*/ 183 h 257"/>
                <a:gd name="T28" fmla="*/ 108 w 257"/>
                <a:gd name="T29" fmla="*/ 193 h 257"/>
                <a:gd name="T30" fmla="*/ 129 w 257"/>
                <a:gd name="T31" fmla="*/ 196 h 257"/>
                <a:gd name="T32" fmla="*/ 150 w 257"/>
                <a:gd name="T33" fmla="*/ 193 h 257"/>
                <a:gd name="T34" fmla="*/ 169 w 257"/>
                <a:gd name="T35" fmla="*/ 183 h 257"/>
                <a:gd name="T36" fmla="*/ 183 w 257"/>
                <a:gd name="T37" fmla="*/ 168 h 257"/>
                <a:gd name="T38" fmla="*/ 193 w 257"/>
                <a:gd name="T39" fmla="*/ 149 h 257"/>
                <a:gd name="T40" fmla="*/ 196 w 257"/>
                <a:gd name="T41" fmla="*/ 128 h 257"/>
                <a:gd name="T42" fmla="*/ 196 w 257"/>
                <a:gd name="T43" fmla="*/ 123 h 257"/>
                <a:gd name="T44" fmla="*/ 245 w 257"/>
                <a:gd name="T45" fmla="*/ 75 h 257"/>
                <a:gd name="T46" fmla="*/ 245 w 257"/>
                <a:gd name="T47" fmla="*/ 74 h 257"/>
                <a:gd name="T48" fmla="*/ 255 w 257"/>
                <a:gd name="T49" fmla="*/ 100 h 257"/>
                <a:gd name="T50" fmla="*/ 257 w 257"/>
                <a:gd name="T51" fmla="*/ 128 h 257"/>
                <a:gd name="T52" fmla="*/ 255 w 257"/>
                <a:gd name="T53" fmla="*/ 158 h 257"/>
                <a:gd name="T54" fmla="*/ 245 w 257"/>
                <a:gd name="T55" fmla="*/ 184 h 257"/>
                <a:gd name="T56" fmla="*/ 229 w 257"/>
                <a:gd name="T57" fmla="*/ 208 h 257"/>
                <a:gd name="T58" fmla="*/ 210 w 257"/>
                <a:gd name="T59" fmla="*/ 229 h 257"/>
                <a:gd name="T60" fmla="*/ 186 w 257"/>
                <a:gd name="T61" fmla="*/ 243 h 257"/>
                <a:gd name="T62" fmla="*/ 158 w 257"/>
                <a:gd name="T63" fmla="*/ 253 h 257"/>
                <a:gd name="T64" fmla="*/ 129 w 257"/>
                <a:gd name="T65" fmla="*/ 257 h 257"/>
                <a:gd name="T66" fmla="*/ 99 w 257"/>
                <a:gd name="T67" fmla="*/ 253 h 257"/>
                <a:gd name="T68" fmla="*/ 73 w 257"/>
                <a:gd name="T69" fmla="*/ 243 h 257"/>
                <a:gd name="T70" fmla="*/ 49 w 257"/>
                <a:gd name="T71" fmla="*/ 229 h 257"/>
                <a:gd name="T72" fmla="*/ 28 w 257"/>
                <a:gd name="T73" fmla="*/ 208 h 257"/>
                <a:gd name="T74" fmla="*/ 14 w 257"/>
                <a:gd name="T75" fmla="*/ 184 h 257"/>
                <a:gd name="T76" fmla="*/ 4 w 257"/>
                <a:gd name="T77" fmla="*/ 158 h 257"/>
                <a:gd name="T78" fmla="*/ 0 w 257"/>
                <a:gd name="T79" fmla="*/ 128 h 257"/>
                <a:gd name="T80" fmla="*/ 4 w 257"/>
                <a:gd name="T81" fmla="*/ 99 h 257"/>
                <a:gd name="T82" fmla="*/ 14 w 257"/>
                <a:gd name="T83" fmla="*/ 71 h 257"/>
                <a:gd name="T84" fmla="*/ 28 w 257"/>
                <a:gd name="T85" fmla="*/ 47 h 257"/>
                <a:gd name="T86" fmla="*/ 49 w 257"/>
                <a:gd name="T87" fmla="*/ 28 h 257"/>
                <a:gd name="T88" fmla="*/ 73 w 257"/>
                <a:gd name="T89" fmla="*/ 12 h 257"/>
                <a:gd name="T90" fmla="*/ 99 w 257"/>
                <a:gd name="T91" fmla="*/ 2 h 257"/>
                <a:gd name="T92" fmla="*/ 129 w 257"/>
                <a:gd name="T9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7" h="257">
                  <a:moveTo>
                    <a:pt x="129" y="0"/>
                  </a:moveTo>
                  <a:lnTo>
                    <a:pt x="157" y="2"/>
                  </a:lnTo>
                  <a:lnTo>
                    <a:pt x="183" y="11"/>
                  </a:lnTo>
                  <a:lnTo>
                    <a:pt x="182" y="12"/>
                  </a:lnTo>
                  <a:lnTo>
                    <a:pt x="134" y="61"/>
                  </a:lnTo>
                  <a:lnTo>
                    <a:pt x="129" y="61"/>
                  </a:lnTo>
                  <a:lnTo>
                    <a:pt x="108" y="64"/>
                  </a:lnTo>
                  <a:lnTo>
                    <a:pt x="90" y="74"/>
                  </a:lnTo>
                  <a:lnTo>
                    <a:pt x="74" y="88"/>
                  </a:lnTo>
                  <a:lnTo>
                    <a:pt x="64" y="107"/>
                  </a:lnTo>
                  <a:lnTo>
                    <a:pt x="62" y="128"/>
                  </a:lnTo>
                  <a:lnTo>
                    <a:pt x="64" y="149"/>
                  </a:lnTo>
                  <a:lnTo>
                    <a:pt x="74" y="168"/>
                  </a:lnTo>
                  <a:lnTo>
                    <a:pt x="90" y="183"/>
                  </a:lnTo>
                  <a:lnTo>
                    <a:pt x="108" y="193"/>
                  </a:lnTo>
                  <a:lnTo>
                    <a:pt x="129" y="196"/>
                  </a:lnTo>
                  <a:lnTo>
                    <a:pt x="150" y="193"/>
                  </a:lnTo>
                  <a:lnTo>
                    <a:pt x="169" y="183"/>
                  </a:lnTo>
                  <a:lnTo>
                    <a:pt x="183" y="168"/>
                  </a:lnTo>
                  <a:lnTo>
                    <a:pt x="193" y="149"/>
                  </a:lnTo>
                  <a:lnTo>
                    <a:pt x="196" y="128"/>
                  </a:lnTo>
                  <a:lnTo>
                    <a:pt x="196" y="123"/>
                  </a:lnTo>
                  <a:lnTo>
                    <a:pt x="245" y="75"/>
                  </a:lnTo>
                  <a:lnTo>
                    <a:pt x="245" y="74"/>
                  </a:lnTo>
                  <a:lnTo>
                    <a:pt x="255" y="100"/>
                  </a:lnTo>
                  <a:lnTo>
                    <a:pt x="257" y="128"/>
                  </a:lnTo>
                  <a:lnTo>
                    <a:pt x="255" y="158"/>
                  </a:lnTo>
                  <a:lnTo>
                    <a:pt x="245" y="184"/>
                  </a:lnTo>
                  <a:lnTo>
                    <a:pt x="229" y="208"/>
                  </a:lnTo>
                  <a:lnTo>
                    <a:pt x="210" y="229"/>
                  </a:lnTo>
                  <a:lnTo>
                    <a:pt x="186" y="243"/>
                  </a:lnTo>
                  <a:lnTo>
                    <a:pt x="158" y="253"/>
                  </a:lnTo>
                  <a:lnTo>
                    <a:pt x="129" y="257"/>
                  </a:lnTo>
                  <a:lnTo>
                    <a:pt x="99" y="253"/>
                  </a:lnTo>
                  <a:lnTo>
                    <a:pt x="73" y="243"/>
                  </a:lnTo>
                  <a:lnTo>
                    <a:pt x="49" y="229"/>
                  </a:lnTo>
                  <a:lnTo>
                    <a:pt x="28" y="208"/>
                  </a:lnTo>
                  <a:lnTo>
                    <a:pt x="14" y="184"/>
                  </a:lnTo>
                  <a:lnTo>
                    <a:pt x="4" y="158"/>
                  </a:lnTo>
                  <a:lnTo>
                    <a:pt x="0" y="128"/>
                  </a:lnTo>
                  <a:lnTo>
                    <a:pt x="4" y="99"/>
                  </a:lnTo>
                  <a:lnTo>
                    <a:pt x="14" y="71"/>
                  </a:lnTo>
                  <a:lnTo>
                    <a:pt x="28" y="47"/>
                  </a:lnTo>
                  <a:lnTo>
                    <a:pt x="49" y="28"/>
                  </a:lnTo>
                  <a:lnTo>
                    <a:pt x="73" y="12"/>
                  </a:lnTo>
                  <a:lnTo>
                    <a:pt x="99" y="2"/>
                  </a:lnTo>
                  <a:lnTo>
                    <a:pt x="129"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35">
              <a:extLst>
                <a:ext uri="{FF2B5EF4-FFF2-40B4-BE49-F238E27FC236}">
                  <a16:creationId xmlns:a16="http://schemas.microsoft.com/office/drawing/2014/main" id="{659F91C6-65C4-4D14-32E1-7979DB7A3B67}"/>
                </a:ext>
              </a:extLst>
            </p:cNvPr>
            <p:cNvSpPr>
              <a:spLocks/>
            </p:cNvSpPr>
            <p:nvPr/>
          </p:nvSpPr>
          <p:spPr bwMode="auto">
            <a:xfrm>
              <a:off x="4646613" y="1812925"/>
              <a:ext cx="501650" cy="506413"/>
            </a:xfrm>
            <a:custGeom>
              <a:avLst/>
              <a:gdLst>
                <a:gd name="T0" fmla="*/ 220 w 316"/>
                <a:gd name="T1" fmla="*/ 0 h 319"/>
                <a:gd name="T2" fmla="*/ 222 w 316"/>
                <a:gd name="T3" fmla="*/ 1 h 319"/>
                <a:gd name="T4" fmla="*/ 225 w 316"/>
                <a:gd name="T5" fmla="*/ 3 h 319"/>
                <a:gd name="T6" fmla="*/ 227 w 316"/>
                <a:gd name="T7" fmla="*/ 5 h 319"/>
                <a:gd name="T8" fmla="*/ 229 w 316"/>
                <a:gd name="T9" fmla="*/ 53 h 319"/>
                <a:gd name="T10" fmla="*/ 248 w 316"/>
                <a:gd name="T11" fmla="*/ 35 h 319"/>
                <a:gd name="T12" fmla="*/ 252 w 316"/>
                <a:gd name="T13" fmla="*/ 32 h 319"/>
                <a:gd name="T14" fmla="*/ 256 w 316"/>
                <a:gd name="T15" fmla="*/ 31 h 319"/>
                <a:gd name="T16" fmla="*/ 260 w 316"/>
                <a:gd name="T17" fmla="*/ 29 h 319"/>
                <a:gd name="T18" fmla="*/ 264 w 316"/>
                <a:gd name="T19" fmla="*/ 31 h 319"/>
                <a:gd name="T20" fmla="*/ 269 w 316"/>
                <a:gd name="T21" fmla="*/ 32 h 319"/>
                <a:gd name="T22" fmla="*/ 273 w 316"/>
                <a:gd name="T23" fmla="*/ 35 h 319"/>
                <a:gd name="T24" fmla="*/ 284 w 316"/>
                <a:gd name="T25" fmla="*/ 46 h 319"/>
                <a:gd name="T26" fmla="*/ 288 w 316"/>
                <a:gd name="T27" fmla="*/ 54 h 319"/>
                <a:gd name="T28" fmla="*/ 288 w 316"/>
                <a:gd name="T29" fmla="*/ 63 h 319"/>
                <a:gd name="T30" fmla="*/ 284 w 316"/>
                <a:gd name="T31" fmla="*/ 71 h 319"/>
                <a:gd name="T32" fmla="*/ 269 w 316"/>
                <a:gd name="T33" fmla="*/ 87 h 319"/>
                <a:gd name="T34" fmla="*/ 311 w 316"/>
                <a:gd name="T35" fmla="*/ 91 h 319"/>
                <a:gd name="T36" fmla="*/ 313 w 316"/>
                <a:gd name="T37" fmla="*/ 91 h 319"/>
                <a:gd name="T38" fmla="*/ 315 w 316"/>
                <a:gd name="T39" fmla="*/ 94 h 319"/>
                <a:gd name="T40" fmla="*/ 316 w 316"/>
                <a:gd name="T41" fmla="*/ 95 h 319"/>
                <a:gd name="T42" fmla="*/ 316 w 316"/>
                <a:gd name="T43" fmla="*/ 98 h 319"/>
                <a:gd name="T44" fmla="*/ 315 w 316"/>
                <a:gd name="T45" fmla="*/ 101 h 319"/>
                <a:gd name="T46" fmla="*/ 245 w 316"/>
                <a:gd name="T47" fmla="*/ 171 h 319"/>
                <a:gd name="T48" fmla="*/ 239 w 316"/>
                <a:gd name="T49" fmla="*/ 175 h 319"/>
                <a:gd name="T50" fmla="*/ 235 w 316"/>
                <a:gd name="T51" fmla="*/ 178 h 319"/>
                <a:gd name="T52" fmla="*/ 229 w 316"/>
                <a:gd name="T53" fmla="*/ 179 h 319"/>
                <a:gd name="T54" fmla="*/ 222 w 316"/>
                <a:gd name="T55" fmla="*/ 179 h 319"/>
                <a:gd name="T56" fmla="*/ 221 w 316"/>
                <a:gd name="T57" fmla="*/ 179 h 319"/>
                <a:gd name="T58" fmla="*/ 218 w 316"/>
                <a:gd name="T59" fmla="*/ 179 h 319"/>
                <a:gd name="T60" fmla="*/ 179 w 316"/>
                <a:gd name="T61" fmla="*/ 176 h 319"/>
                <a:gd name="T62" fmla="*/ 151 w 316"/>
                <a:gd name="T63" fmla="*/ 204 h 319"/>
                <a:gd name="T64" fmla="*/ 106 w 316"/>
                <a:gd name="T65" fmla="*/ 249 h 319"/>
                <a:gd name="T66" fmla="*/ 105 w 316"/>
                <a:gd name="T67" fmla="*/ 250 h 319"/>
                <a:gd name="T68" fmla="*/ 62 w 316"/>
                <a:gd name="T69" fmla="*/ 294 h 319"/>
                <a:gd name="T70" fmla="*/ 42 w 316"/>
                <a:gd name="T71" fmla="*/ 313 h 319"/>
                <a:gd name="T72" fmla="*/ 39 w 316"/>
                <a:gd name="T73" fmla="*/ 316 h 319"/>
                <a:gd name="T74" fmla="*/ 35 w 316"/>
                <a:gd name="T75" fmla="*/ 318 h 319"/>
                <a:gd name="T76" fmla="*/ 32 w 316"/>
                <a:gd name="T77" fmla="*/ 318 h 319"/>
                <a:gd name="T78" fmla="*/ 16 w 316"/>
                <a:gd name="T79" fmla="*/ 319 h 319"/>
                <a:gd name="T80" fmla="*/ 16 w 316"/>
                <a:gd name="T81" fmla="*/ 319 h 319"/>
                <a:gd name="T82" fmla="*/ 10 w 316"/>
                <a:gd name="T83" fmla="*/ 318 h 319"/>
                <a:gd name="T84" fmla="*/ 6 w 316"/>
                <a:gd name="T85" fmla="*/ 316 h 319"/>
                <a:gd name="T86" fmla="*/ 3 w 316"/>
                <a:gd name="T87" fmla="*/ 312 h 319"/>
                <a:gd name="T88" fmla="*/ 0 w 316"/>
                <a:gd name="T89" fmla="*/ 308 h 319"/>
                <a:gd name="T90" fmla="*/ 0 w 316"/>
                <a:gd name="T91" fmla="*/ 302 h 319"/>
                <a:gd name="T92" fmla="*/ 2 w 316"/>
                <a:gd name="T93" fmla="*/ 287 h 319"/>
                <a:gd name="T94" fmla="*/ 3 w 316"/>
                <a:gd name="T95" fmla="*/ 281 h 319"/>
                <a:gd name="T96" fmla="*/ 6 w 316"/>
                <a:gd name="T97" fmla="*/ 277 h 319"/>
                <a:gd name="T98" fmla="*/ 25 w 316"/>
                <a:gd name="T99" fmla="*/ 257 h 319"/>
                <a:gd name="T100" fmla="*/ 69 w 316"/>
                <a:gd name="T101" fmla="*/ 214 h 319"/>
                <a:gd name="T102" fmla="*/ 70 w 316"/>
                <a:gd name="T103" fmla="*/ 213 h 319"/>
                <a:gd name="T104" fmla="*/ 115 w 316"/>
                <a:gd name="T105" fmla="*/ 168 h 319"/>
                <a:gd name="T106" fmla="*/ 140 w 316"/>
                <a:gd name="T107" fmla="*/ 143 h 319"/>
                <a:gd name="T108" fmla="*/ 137 w 316"/>
                <a:gd name="T109" fmla="*/ 98 h 319"/>
                <a:gd name="T110" fmla="*/ 137 w 316"/>
                <a:gd name="T111" fmla="*/ 95 h 319"/>
                <a:gd name="T112" fmla="*/ 139 w 316"/>
                <a:gd name="T113" fmla="*/ 82 h 319"/>
                <a:gd name="T114" fmla="*/ 146 w 316"/>
                <a:gd name="T115" fmla="*/ 71 h 319"/>
                <a:gd name="T116" fmla="*/ 216 w 316"/>
                <a:gd name="T117" fmla="*/ 1 h 319"/>
                <a:gd name="T118" fmla="*/ 218 w 316"/>
                <a:gd name="T119" fmla="*/ 0 h 319"/>
                <a:gd name="T120" fmla="*/ 220 w 316"/>
                <a:gd name="T121"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6" h="319">
                  <a:moveTo>
                    <a:pt x="220" y="0"/>
                  </a:moveTo>
                  <a:lnTo>
                    <a:pt x="222" y="1"/>
                  </a:lnTo>
                  <a:lnTo>
                    <a:pt x="225" y="3"/>
                  </a:lnTo>
                  <a:lnTo>
                    <a:pt x="227" y="5"/>
                  </a:lnTo>
                  <a:lnTo>
                    <a:pt x="229" y="53"/>
                  </a:lnTo>
                  <a:lnTo>
                    <a:pt x="248" y="35"/>
                  </a:lnTo>
                  <a:lnTo>
                    <a:pt x="252" y="32"/>
                  </a:lnTo>
                  <a:lnTo>
                    <a:pt x="256" y="31"/>
                  </a:lnTo>
                  <a:lnTo>
                    <a:pt x="260" y="29"/>
                  </a:lnTo>
                  <a:lnTo>
                    <a:pt x="264" y="31"/>
                  </a:lnTo>
                  <a:lnTo>
                    <a:pt x="269" y="32"/>
                  </a:lnTo>
                  <a:lnTo>
                    <a:pt x="273" y="35"/>
                  </a:lnTo>
                  <a:lnTo>
                    <a:pt x="284" y="46"/>
                  </a:lnTo>
                  <a:lnTo>
                    <a:pt x="288" y="54"/>
                  </a:lnTo>
                  <a:lnTo>
                    <a:pt x="288" y="63"/>
                  </a:lnTo>
                  <a:lnTo>
                    <a:pt x="284" y="71"/>
                  </a:lnTo>
                  <a:lnTo>
                    <a:pt x="269" y="87"/>
                  </a:lnTo>
                  <a:lnTo>
                    <a:pt x="311" y="91"/>
                  </a:lnTo>
                  <a:lnTo>
                    <a:pt x="313" y="91"/>
                  </a:lnTo>
                  <a:lnTo>
                    <a:pt x="315" y="94"/>
                  </a:lnTo>
                  <a:lnTo>
                    <a:pt x="316" y="95"/>
                  </a:lnTo>
                  <a:lnTo>
                    <a:pt x="316" y="98"/>
                  </a:lnTo>
                  <a:lnTo>
                    <a:pt x="315" y="101"/>
                  </a:lnTo>
                  <a:lnTo>
                    <a:pt x="245" y="171"/>
                  </a:lnTo>
                  <a:lnTo>
                    <a:pt x="239" y="175"/>
                  </a:lnTo>
                  <a:lnTo>
                    <a:pt x="235" y="178"/>
                  </a:lnTo>
                  <a:lnTo>
                    <a:pt x="229" y="179"/>
                  </a:lnTo>
                  <a:lnTo>
                    <a:pt x="222" y="179"/>
                  </a:lnTo>
                  <a:lnTo>
                    <a:pt x="221" y="179"/>
                  </a:lnTo>
                  <a:lnTo>
                    <a:pt x="218" y="179"/>
                  </a:lnTo>
                  <a:lnTo>
                    <a:pt x="179" y="176"/>
                  </a:lnTo>
                  <a:lnTo>
                    <a:pt x="151" y="204"/>
                  </a:lnTo>
                  <a:lnTo>
                    <a:pt x="106" y="249"/>
                  </a:lnTo>
                  <a:lnTo>
                    <a:pt x="105" y="250"/>
                  </a:lnTo>
                  <a:lnTo>
                    <a:pt x="62" y="294"/>
                  </a:lnTo>
                  <a:lnTo>
                    <a:pt x="42" y="313"/>
                  </a:lnTo>
                  <a:lnTo>
                    <a:pt x="39" y="316"/>
                  </a:lnTo>
                  <a:lnTo>
                    <a:pt x="35" y="318"/>
                  </a:lnTo>
                  <a:lnTo>
                    <a:pt x="32" y="318"/>
                  </a:lnTo>
                  <a:lnTo>
                    <a:pt x="16" y="319"/>
                  </a:lnTo>
                  <a:lnTo>
                    <a:pt x="16" y="319"/>
                  </a:lnTo>
                  <a:lnTo>
                    <a:pt x="10" y="318"/>
                  </a:lnTo>
                  <a:lnTo>
                    <a:pt x="6" y="316"/>
                  </a:lnTo>
                  <a:lnTo>
                    <a:pt x="3" y="312"/>
                  </a:lnTo>
                  <a:lnTo>
                    <a:pt x="0" y="308"/>
                  </a:lnTo>
                  <a:lnTo>
                    <a:pt x="0" y="302"/>
                  </a:lnTo>
                  <a:lnTo>
                    <a:pt x="2" y="287"/>
                  </a:lnTo>
                  <a:lnTo>
                    <a:pt x="3" y="281"/>
                  </a:lnTo>
                  <a:lnTo>
                    <a:pt x="6" y="277"/>
                  </a:lnTo>
                  <a:lnTo>
                    <a:pt x="25" y="257"/>
                  </a:lnTo>
                  <a:lnTo>
                    <a:pt x="69" y="214"/>
                  </a:lnTo>
                  <a:lnTo>
                    <a:pt x="70" y="213"/>
                  </a:lnTo>
                  <a:lnTo>
                    <a:pt x="115" y="168"/>
                  </a:lnTo>
                  <a:lnTo>
                    <a:pt x="140" y="143"/>
                  </a:lnTo>
                  <a:lnTo>
                    <a:pt x="137" y="98"/>
                  </a:lnTo>
                  <a:lnTo>
                    <a:pt x="137" y="95"/>
                  </a:lnTo>
                  <a:lnTo>
                    <a:pt x="139" y="82"/>
                  </a:lnTo>
                  <a:lnTo>
                    <a:pt x="146" y="71"/>
                  </a:lnTo>
                  <a:lnTo>
                    <a:pt x="216" y="1"/>
                  </a:lnTo>
                  <a:lnTo>
                    <a:pt x="218" y="0"/>
                  </a:lnTo>
                  <a:lnTo>
                    <a:pt x="220"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52937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0F293-8AC2-E2D6-0226-DC48B3E6E286}"/>
              </a:ext>
            </a:extLst>
          </p:cNvPr>
          <p:cNvSpPr>
            <a:spLocks noGrp="1"/>
          </p:cNvSpPr>
          <p:nvPr>
            <p:ph type="title"/>
          </p:nvPr>
        </p:nvSpPr>
        <p:spPr>
          <a:xfrm>
            <a:off x="2054715" y="378214"/>
            <a:ext cx="10515600" cy="1325563"/>
          </a:xfrm>
          <a:effectLst>
            <a:outerShdw blurRad="50800" dist="38100" dir="5400000" algn="t" rotWithShape="0">
              <a:prstClr val="black">
                <a:alpha val="40000"/>
              </a:prstClr>
            </a:outerShdw>
          </a:effectLst>
        </p:spPr>
        <p:txBody>
          <a:bodyPr/>
          <a:lstStyle/>
          <a:p>
            <a:r>
              <a:rPr lang="es-UY" b="1" dirty="0">
                <a:solidFill>
                  <a:schemeClr val="tx1">
                    <a:lumMod val="65000"/>
                    <a:lumOff val="35000"/>
                  </a:schemeClr>
                </a:solidFill>
                <a:latin typeface="Titillium" panose="00000500000000000000" pitchFamily="50" charset="0"/>
              </a:rPr>
              <a:t>Algunos datos</a:t>
            </a:r>
          </a:p>
        </p:txBody>
      </p:sp>
      <p:sp>
        <p:nvSpPr>
          <p:cNvPr id="3" name="Marcador de contenido 2">
            <a:extLst>
              <a:ext uri="{FF2B5EF4-FFF2-40B4-BE49-F238E27FC236}">
                <a16:creationId xmlns:a16="http://schemas.microsoft.com/office/drawing/2014/main" id="{0C072A08-34DF-3BB8-B693-A1BF6E4478B2}"/>
              </a:ext>
            </a:extLst>
          </p:cNvPr>
          <p:cNvSpPr>
            <a:spLocks noGrp="1"/>
          </p:cNvSpPr>
          <p:nvPr>
            <p:ph idx="1"/>
          </p:nvPr>
        </p:nvSpPr>
        <p:spPr/>
        <p:txBody>
          <a:bodyPr>
            <a:normAutofit/>
          </a:bodyPr>
          <a:lstStyle/>
          <a:p>
            <a:r>
              <a:rPr lang="es-UY" dirty="0">
                <a:solidFill>
                  <a:schemeClr val="tx1">
                    <a:lumMod val="50000"/>
                    <a:lumOff val="50000"/>
                  </a:schemeClr>
                </a:solidFill>
              </a:rPr>
              <a:t>1er lugar recordación publicitaria sector financiero</a:t>
            </a:r>
          </a:p>
          <a:p>
            <a:r>
              <a:rPr lang="es-UY" dirty="0">
                <a:solidFill>
                  <a:schemeClr val="tx1">
                    <a:lumMod val="50000"/>
                    <a:lumOff val="50000"/>
                  </a:schemeClr>
                </a:solidFill>
              </a:rPr>
              <a:t>94% satisfacción entre socios</a:t>
            </a:r>
          </a:p>
          <a:p>
            <a:r>
              <a:rPr lang="es-UY" dirty="0">
                <a:solidFill>
                  <a:schemeClr val="tx1">
                    <a:lumMod val="50000"/>
                    <a:lumOff val="50000"/>
                  </a:schemeClr>
                </a:solidFill>
              </a:rPr>
              <a:t>Calificación A riesgo –Fitch</a:t>
            </a:r>
          </a:p>
          <a:p>
            <a:r>
              <a:rPr lang="es-UY" dirty="0">
                <a:solidFill>
                  <a:schemeClr val="tx1">
                    <a:lumMod val="50000"/>
                    <a:lumOff val="50000"/>
                  </a:schemeClr>
                </a:solidFill>
              </a:rPr>
              <a:t>Calificación AA en aspectos ASG</a:t>
            </a:r>
          </a:p>
          <a:p>
            <a:r>
              <a:rPr lang="es-UY" dirty="0">
                <a:solidFill>
                  <a:schemeClr val="tx1">
                    <a:lumMod val="50000"/>
                    <a:lumOff val="50000"/>
                  </a:schemeClr>
                </a:solidFill>
              </a:rPr>
              <a:t>Una de las mejores empresas para trabajar –GPTW 12 años</a:t>
            </a:r>
          </a:p>
          <a:p>
            <a:r>
              <a:rPr lang="es-UY" dirty="0">
                <a:solidFill>
                  <a:schemeClr val="tx1">
                    <a:lumMod val="50000"/>
                    <a:lumOff val="50000"/>
                  </a:schemeClr>
                </a:solidFill>
              </a:rPr>
              <a:t>2do. Premio Nacional de Ambiente 2023</a:t>
            </a:r>
          </a:p>
          <a:p>
            <a:r>
              <a:rPr lang="es-UY" dirty="0">
                <a:solidFill>
                  <a:schemeClr val="tx1">
                    <a:lumMod val="50000"/>
                    <a:lumOff val="50000"/>
                  </a:schemeClr>
                </a:solidFill>
              </a:rPr>
              <a:t>1er y 2do lugar en el Monitor de Desarrollo Sostenible en las 4 ediciones.</a:t>
            </a:r>
          </a:p>
          <a:p>
            <a:endParaRPr lang="es-UY" dirty="0">
              <a:solidFill>
                <a:schemeClr val="tx1">
                  <a:lumMod val="50000"/>
                  <a:lumOff val="50000"/>
                </a:schemeClr>
              </a:solidFill>
            </a:endParaRPr>
          </a:p>
          <a:p>
            <a:endParaRPr lang="es-UY" dirty="0">
              <a:solidFill>
                <a:schemeClr val="tx1">
                  <a:lumMod val="50000"/>
                  <a:lumOff val="50000"/>
                </a:schemeClr>
              </a:solidFill>
            </a:endParaRPr>
          </a:p>
        </p:txBody>
      </p:sp>
      <p:grpSp>
        <p:nvGrpSpPr>
          <p:cNvPr id="11" name="Group 6">
            <a:extLst>
              <a:ext uri="{FF2B5EF4-FFF2-40B4-BE49-F238E27FC236}">
                <a16:creationId xmlns:a16="http://schemas.microsoft.com/office/drawing/2014/main" id="{3D891CBC-89B8-C01D-AFC8-D7A513FF956C}"/>
              </a:ext>
            </a:extLst>
          </p:cNvPr>
          <p:cNvGrpSpPr/>
          <p:nvPr/>
        </p:nvGrpSpPr>
        <p:grpSpPr>
          <a:xfrm>
            <a:off x="1003377" y="666902"/>
            <a:ext cx="737232" cy="748185"/>
            <a:chOff x="2295526" y="1754188"/>
            <a:chExt cx="939800" cy="941388"/>
          </a:xfrm>
          <a:solidFill>
            <a:srgbClr val="92D400"/>
          </a:solidFill>
          <a:effectLst>
            <a:outerShdw blurRad="266700" dist="419100" dir="9960000" sx="68000" sy="68000" algn="t" rotWithShape="0">
              <a:prstClr val="black">
                <a:alpha val="48000"/>
              </a:prstClr>
            </a:outerShdw>
          </a:effectLst>
          <a:scene3d>
            <a:camera prst="perspectiveContrastingRightFacing" fov="0">
              <a:rot lat="600000" lon="18963666" rev="0"/>
            </a:camera>
            <a:lightRig rig="soft" dir="t">
              <a:rot lat="0" lon="0" rev="2400000"/>
            </a:lightRig>
          </a:scene3d>
        </p:grpSpPr>
        <p:sp>
          <p:nvSpPr>
            <p:cNvPr id="12" name="Freeform 6">
              <a:extLst>
                <a:ext uri="{FF2B5EF4-FFF2-40B4-BE49-F238E27FC236}">
                  <a16:creationId xmlns:a16="http://schemas.microsoft.com/office/drawing/2014/main" id="{7DD18ACA-DB3B-6C65-1D28-2868AE2F4D82}"/>
                </a:ext>
              </a:extLst>
            </p:cNvPr>
            <p:cNvSpPr>
              <a:spLocks/>
            </p:cNvSpPr>
            <p:nvPr/>
          </p:nvSpPr>
          <p:spPr bwMode="auto">
            <a:xfrm>
              <a:off x="2411413" y="1920875"/>
              <a:ext cx="782638" cy="598488"/>
            </a:xfrm>
            <a:custGeom>
              <a:avLst/>
              <a:gdLst>
                <a:gd name="T0" fmla="*/ 457 w 493"/>
                <a:gd name="T1" fmla="*/ 0 h 377"/>
                <a:gd name="T2" fmla="*/ 470 w 493"/>
                <a:gd name="T3" fmla="*/ 3 h 377"/>
                <a:gd name="T4" fmla="*/ 478 w 493"/>
                <a:gd name="T5" fmla="*/ 12 h 377"/>
                <a:gd name="T6" fmla="*/ 482 w 493"/>
                <a:gd name="T7" fmla="*/ 23 h 377"/>
                <a:gd name="T8" fmla="*/ 493 w 493"/>
                <a:gd name="T9" fmla="*/ 161 h 377"/>
                <a:gd name="T10" fmla="*/ 491 w 493"/>
                <a:gd name="T11" fmla="*/ 174 h 377"/>
                <a:gd name="T12" fmla="*/ 482 w 493"/>
                <a:gd name="T13" fmla="*/ 184 h 377"/>
                <a:gd name="T14" fmla="*/ 471 w 493"/>
                <a:gd name="T15" fmla="*/ 188 h 377"/>
                <a:gd name="T16" fmla="*/ 465 w 493"/>
                <a:gd name="T17" fmla="*/ 188 h 377"/>
                <a:gd name="T18" fmla="*/ 458 w 493"/>
                <a:gd name="T19" fmla="*/ 187 h 377"/>
                <a:gd name="T20" fmla="*/ 453 w 493"/>
                <a:gd name="T21" fmla="*/ 182 h 377"/>
                <a:gd name="T22" fmla="*/ 447 w 493"/>
                <a:gd name="T23" fmla="*/ 175 h 377"/>
                <a:gd name="T24" fmla="*/ 444 w 493"/>
                <a:gd name="T25" fmla="*/ 166 h 377"/>
                <a:gd name="T26" fmla="*/ 437 w 493"/>
                <a:gd name="T27" fmla="*/ 87 h 377"/>
                <a:gd name="T28" fmla="*/ 274 w 493"/>
                <a:gd name="T29" fmla="*/ 322 h 377"/>
                <a:gd name="T30" fmla="*/ 271 w 493"/>
                <a:gd name="T31" fmla="*/ 325 h 377"/>
                <a:gd name="T32" fmla="*/ 267 w 493"/>
                <a:gd name="T33" fmla="*/ 329 h 377"/>
                <a:gd name="T34" fmla="*/ 261 w 493"/>
                <a:gd name="T35" fmla="*/ 331 h 377"/>
                <a:gd name="T36" fmla="*/ 257 w 493"/>
                <a:gd name="T37" fmla="*/ 332 h 377"/>
                <a:gd name="T38" fmla="*/ 251 w 493"/>
                <a:gd name="T39" fmla="*/ 332 h 377"/>
                <a:gd name="T40" fmla="*/ 246 w 493"/>
                <a:gd name="T41" fmla="*/ 331 h 377"/>
                <a:gd name="T42" fmla="*/ 242 w 493"/>
                <a:gd name="T43" fmla="*/ 328 h 377"/>
                <a:gd name="T44" fmla="*/ 237 w 493"/>
                <a:gd name="T45" fmla="*/ 325 h 377"/>
                <a:gd name="T46" fmla="*/ 138 w 493"/>
                <a:gd name="T47" fmla="*/ 230 h 377"/>
                <a:gd name="T48" fmla="*/ 44 w 493"/>
                <a:gd name="T49" fmla="*/ 367 h 377"/>
                <a:gd name="T50" fmla="*/ 35 w 493"/>
                <a:gd name="T51" fmla="*/ 376 h 377"/>
                <a:gd name="T52" fmla="*/ 25 w 493"/>
                <a:gd name="T53" fmla="*/ 377 h 377"/>
                <a:gd name="T54" fmla="*/ 17 w 493"/>
                <a:gd name="T55" fmla="*/ 376 h 377"/>
                <a:gd name="T56" fmla="*/ 11 w 493"/>
                <a:gd name="T57" fmla="*/ 373 h 377"/>
                <a:gd name="T58" fmla="*/ 3 w 493"/>
                <a:gd name="T59" fmla="*/ 363 h 377"/>
                <a:gd name="T60" fmla="*/ 0 w 493"/>
                <a:gd name="T61" fmla="*/ 350 h 377"/>
                <a:gd name="T62" fmla="*/ 4 w 493"/>
                <a:gd name="T63" fmla="*/ 339 h 377"/>
                <a:gd name="T64" fmla="*/ 114 w 493"/>
                <a:gd name="T65" fmla="*/ 178 h 377"/>
                <a:gd name="T66" fmla="*/ 117 w 493"/>
                <a:gd name="T67" fmla="*/ 174 h 377"/>
                <a:gd name="T68" fmla="*/ 121 w 493"/>
                <a:gd name="T69" fmla="*/ 171 h 377"/>
                <a:gd name="T70" fmla="*/ 127 w 493"/>
                <a:gd name="T71" fmla="*/ 168 h 377"/>
                <a:gd name="T72" fmla="*/ 133 w 493"/>
                <a:gd name="T73" fmla="*/ 167 h 377"/>
                <a:gd name="T74" fmla="*/ 137 w 493"/>
                <a:gd name="T75" fmla="*/ 167 h 377"/>
                <a:gd name="T76" fmla="*/ 142 w 493"/>
                <a:gd name="T77" fmla="*/ 168 h 377"/>
                <a:gd name="T78" fmla="*/ 148 w 493"/>
                <a:gd name="T79" fmla="*/ 171 h 377"/>
                <a:gd name="T80" fmla="*/ 152 w 493"/>
                <a:gd name="T81" fmla="*/ 174 h 377"/>
                <a:gd name="T82" fmla="*/ 250 w 493"/>
                <a:gd name="T83" fmla="*/ 269 h 377"/>
                <a:gd name="T84" fmla="*/ 401 w 493"/>
                <a:gd name="T85" fmla="*/ 55 h 377"/>
                <a:gd name="T86" fmla="*/ 321 w 493"/>
                <a:gd name="T87" fmla="*/ 61 h 377"/>
                <a:gd name="T88" fmla="*/ 309 w 493"/>
                <a:gd name="T89" fmla="*/ 58 h 377"/>
                <a:gd name="T90" fmla="*/ 300 w 493"/>
                <a:gd name="T91" fmla="*/ 49 h 377"/>
                <a:gd name="T92" fmla="*/ 296 w 493"/>
                <a:gd name="T93" fmla="*/ 38 h 377"/>
                <a:gd name="T94" fmla="*/ 298 w 493"/>
                <a:gd name="T95" fmla="*/ 24 h 377"/>
                <a:gd name="T96" fmla="*/ 306 w 493"/>
                <a:gd name="T97" fmla="*/ 16 h 377"/>
                <a:gd name="T98" fmla="*/ 319 w 493"/>
                <a:gd name="T99" fmla="*/ 12 h 377"/>
                <a:gd name="T100" fmla="*/ 457 w 493"/>
                <a:gd name="T101"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3" h="377">
                  <a:moveTo>
                    <a:pt x="457" y="0"/>
                  </a:moveTo>
                  <a:lnTo>
                    <a:pt x="470" y="3"/>
                  </a:lnTo>
                  <a:lnTo>
                    <a:pt x="478" y="12"/>
                  </a:lnTo>
                  <a:lnTo>
                    <a:pt x="482" y="23"/>
                  </a:lnTo>
                  <a:lnTo>
                    <a:pt x="493" y="161"/>
                  </a:lnTo>
                  <a:lnTo>
                    <a:pt x="491" y="174"/>
                  </a:lnTo>
                  <a:lnTo>
                    <a:pt x="482" y="184"/>
                  </a:lnTo>
                  <a:lnTo>
                    <a:pt x="471" y="188"/>
                  </a:lnTo>
                  <a:lnTo>
                    <a:pt x="465" y="188"/>
                  </a:lnTo>
                  <a:lnTo>
                    <a:pt x="458" y="187"/>
                  </a:lnTo>
                  <a:lnTo>
                    <a:pt x="453" y="182"/>
                  </a:lnTo>
                  <a:lnTo>
                    <a:pt x="447" y="175"/>
                  </a:lnTo>
                  <a:lnTo>
                    <a:pt x="444" y="166"/>
                  </a:lnTo>
                  <a:lnTo>
                    <a:pt x="437" y="87"/>
                  </a:lnTo>
                  <a:lnTo>
                    <a:pt x="274" y="322"/>
                  </a:lnTo>
                  <a:lnTo>
                    <a:pt x="271" y="325"/>
                  </a:lnTo>
                  <a:lnTo>
                    <a:pt x="267" y="329"/>
                  </a:lnTo>
                  <a:lnTo>
                    <a:pt x="261" y="331"/>
                  </a:lnTo>
                  <a:lnTo>
                    <a:pt x="257" y="332"/>
                  </a:lnTo>
                  <a:lnTo>
                    <a:pt x="251" y="332"/>
                  </a:lnTo>
                  <a:lnTo>
                    <a:pt x="246" y="331"/>
                  </a:lnTo>
                  <a:lnTo>
                    <a:pt x="242" y="328"/>
                  </a:lnTo>
                  <a:lnTo>
                    <a:pt x="237" y="325"/>
                  </a:lnTo>
                  <a:lnTo>
                    <a:pt x="138" y="230"/>
                  </a:lnTo>
                  <a:lnTo>
                    <a:pt x="44" y="367"/>
                  </a:lnTo>
                  <a:lnTo>
                    <a:pt x="35" y="376"/>
                  </a:lnTo>
                  <a:lnTo>
                    <a:pt x="25" y="377"/>
                  </a:lnTo>
                  <a:lnTo>
                    <a:pt x="17" y="376"/>
                  </a:lnTo>
                  <a:lnTo>
                    <a:pt x="11" y="373"/>
                  </a:lnTo>
                  <a:lnTo>
                    <a:pt x="3" y="363"/>
                  </a:lnTo>
                  <a:lnTo>
                    <a:pt x="0" y="350"/>
                  </a:lnTo>
                  <a:lnTo>
                    <a:pt x="4" y="339"/>
                  </a:lnTo>
                  <a:lnTo>
                    <a:pt x="114" y="178"/>
                  </a:lnTo>
                  <a:lnTo>
                    <a:pt x="117" y="174"/>
                  </a:lnTo>
                  <a:lnTo>
                    <a:pt x="121" y="171"/>
                  </a:lnTo>
                  <a:lnTo>
                    <a:pt x="127" y="168"/>
                  </a:lnTo>
                  <a:lnTo>
                    <a:pt x="133" y="167"/>
                  </a:lnTo>
                  <a:lnTo>
                    <a:pt x="137" y="167"/>
                  </a:lnTo>
                  <a:lnTo>
                    <a:pt x="142" y="168"/>
                  </a:lnTo>
                  <a:lnTo>
                    <a:pt x="148" y="171"/>
                  </a:lnTo>
                  <a:lnTo>
                    <a:pt x="152" y="174"/>
                  </a:lnTo>
                  <a:lnTo>
                    <a:pt x="250" y="269"/>
                  </a:lnTo>
                  <a:lnTo>
                    <a:pt x="401" y="55"/>
                  </a:lnTo>
                  <a:lnTo>
                    <a:pt x="321" y="61"/>
                  </a:lnTo>
                  <a:lnTo>
                    <a:pt x="309" y="58"/>
                  </a:lnTo>
                  <a:lnTo>
                    <a:pt x="300" y="49"/>
                  </a:lnTo>
                  <a:lnTo>
                    <a:pt x="296" y="38"/>
                  </a:lnTo>
                  <a:lnTo>
                    <a:pt x="298" y="24"/>
                  </a:lnTo>
                  <a:lnTo>
                    <a:pt x="306" y="16"/>
                  </a:lnTo>
                  <a:lnTo>
                    <a:pt x="319" y="12"/>
                  </a:lnTo>
                  <a:lnTo>
                    <a:pt x="457"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7">
              <a:extLst>
                <a:ext uri="{FF2B5EF4-FFF2-40B4-BE49-F238E27FC236}">
                  <a16:creationId xmlns:a16="http://schemas.microsoft.com/office/drawing/2014/main" id="{05F286E4-A587-3719-1B77-3C10E906168D}"/>
                </a:ext>
              </a:extLst>
            </p:cNvPr>
            <p:cNvSpPr>
              <a:spLocks/>
            </p:cNvSpPr>
            <p:nvPr/>
          </p:nvSpPr>
          <p:spPr bwMode="auto">
            <a:xfrm>
              <a:off x="2295526" y="1754188"/>
              <a:ext cx="939800" cy="941388"/>
            </a:xfrm>
            <a:custGeom>
              <a:avLst/>
              <a:gdLst>
                <a:gd name="T0" fmla="*/ 25 w 592"/>
                <a:gd name="T1" fmla="*/ 0 h 593"/>
                <a:gd name="T2" fmla="*/ 38 w 592"/>
                <a:gd name="T3" fmla="*/ 5 h 593"/>
                <a:gd name="T4" fmla="*/ 46 w 592"/>
                <a:gd name="T5" fmla="*/ 13 h 593"/>
                <a:gd name="T6" fmla="*/ 49 w 592"/>
                <a:gd name="T7" fmla="*/ 26 h 593"/>
                <a:gd name="T8" fmla="*/ 49 w 592"/>
                <a:gd name="T9" fmla="*/ 544 h 593"/>
                <a:gd name="T10" fmla="*/ 568 w 592"/>
                <a:gd name="T11" fmla="*/ 544 h 593"/>
                <a:gd name="T12" fmla="*/ 580 w 592"/>
                <a:gd name="T13" fmla="*/ 548 h 593"/>
                <a:gd name="T14" fmla="*/ 589 w 592"/>
                <a:gd name="T15" fmla="*/ 556 h 593"/>
                <a:gd name="T16" fmla="*/ 592 w 592"/>
                <a:gd name="T17" fmla="*/ 569 h 593"/>
                <a:gd name="T18" fmla="*/ 589 w 592"/>
                <a:gd name="T19" fmla="*/ 581 h 593"/>
                <a:gd name="T20" fmla="*/ 580 w 592"/>
                <a:gd name="T21" fmla="*/ 590 h 593"/>
                <a:gd name="T22" fmla="*/ 568 w 592"/>
                <a:gd name="T23" fmla="*/ 593 h 593"/>
                <a:gd name="T24" fmla="*/ 25 w 592"/>
                <a:gd name="T25" fmla="*/ 593 h 593"/>
                <a:gd name="T26" fmla="*/ 13 w 592"/>
                <a:gd name="T27" fmla="*/ 590 h 593"/>
                <a:gd name="T28" fmla="*/ 4 w 592"/>
                <a:gd name="T29" fmla="*/ 581 h 593"/>
                <a:gd name="T30" fmla="*/ 0 w 592"/>
                <a:gd name="T31" fmla="*/ 569 h 593"/>
                <a:gd name="T32" fmla="*/ 0 w 592"/>
                <a:gd name="T33" fmla="*/ 26 h 593"/>
                <a:gd name="T34" fmla="*/ 4 w 592"/>
                <a:gd name="T35" fmla="*/ 13 h 593"/>
                <a:gd name="T36" fmla="*/ 13 w 592"/>
                <a:gd name="T37" fmla="*/ 5 h 593"/>
                <a:gd name="T38" fmla="*/ 25 w 592"/>
                <a:gd name="T39"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2" h="593">
                  <a:moveTo>
                    <a:pt x="25" y="0"/>
                  </a:moveTo>
                  <a:lnTo>
                    <a:pt x="38" y="5"/>
                  </a:lnTo>
                  <a:lnTo>
                    <a:pt x="46" y="13"/>
                  </a:lnTo>
                  <a:lnTo>
                    <a:pt x="49" y="26"/>
                  </a:lnTo>
                  <a:lnTo>
                    <a:pt x="49" y="544"/>
                  </a:lnTo>
                  <a:lnTo>
                    <a:pt x="568" y="544"/>
                  </a:lnTo>
                  <a:lnTo>
                    <a:pt x="580" y="548"/>
                  </a:lnTo>
                  <a:lnTo>
                    <a:pt x="589" y="556"/>
                  </a:lnTo>
                  <a:lnTo>
                    <a:pt x="592" y="569"/>
                  </a:lnTo>
                  <a:lnTo>
                    <a:pt x="589" y="581"/>
                  </a:lnTo>
                  <a:lnTo>
                    <a:pt x="580" y="590"/>
                  </a:lnTo>
                  <a:lnTo>
                    <a:pt x="568" y="593"/>
                  </a:lnTo>
                  <a:lnTo>
                    <a:pt x="25" y="593"/>
                  </a:lnTo>
                  <a:lnTo>
                    <a:pt x="13" y="590"/>
                  </a:lnTo>
                  <a:lnTo>
                    <a:pt x="4" y="581"/>
                  </a:lnTo>
                  <a:lnTo>
                    <a:pt x="0" y="569"/>
                  </a:lnTo>
                  <a:lnTo>
                    <a:pt x="0" y="26"/>
                  </a:lnTo>
                  <a:lnTo>
                    <a:pt x="4" y="13"/>
                  </a:lnTo>
                  <a:lnTo>
                    <a:pt x="13" y="5"/>
                  </a:lnTo>
                  <a:lnTo>
                    <a:pt x="25"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18804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0F293-8AC2-E2D6-0226-DC48B3E6E286}"/>
              </a:ext>
            </a:extLst>
          </p:cNvPr>
          <p:cNvSpPr>
            <a:spLocks noGrp="1"/>
          </p:cNvSpPr>
          <p:nvPr>
            <p:ph type="title"/>
          </p:nvPr>
        </p:nvSpPr>
        <p:spPr>
          <a:xfrm>
            <a:off x="2054715" y="378214"/>
            <a:ext cx="10515600" cy="1325563"/>
          </a:xfrm>
          <a:effectLst>
            <a:outerShdw blurRad="50800" dist="38100" dir="5400000" algn="t" rotWithShape="0">
              <a:prstClr val="black">
                <a:alpha val="40000"/>
              </a:prstClr>
            </a:outerShdw>
          </a:effectLst>
        </p:spPr>
        <p:txBody>
          <a:bodyPr/>
          <a:lstStyle/>
          <a:p>
            <a:r>
              <a:rPr lang="es-UY" b="1" dirty="0">
                <a:solidFill>
                  <a:schemeClr val="tx1">
                    <a:lumMod val="65000"/>
                    <a:lumOff val="35000"/>
                  </a:schemeClr>
                </a:solidFill>
                <a:latin typeface="Titillium" panose="00000500000000000000" pitchFamily="50" charset="0"/>
              </a:rPr>
              <a:t>Diferenciales</a:t>
            </a:r>
          </a:p>
        </p:txBody>
      </p:sp>
      <p:sp>
        <p:nvSpPr>
          <p:cNvPr id="3" name="Marcador de contenido 2">
            <a:extLst>
              <a:ext uri="{FF2B5EF4-FFF2-40B4-BE49-F238E27FC236}">
                <a16:creationId xmlns:a16="http://schemas.microsoft.com/office/drawing/2014/main" id="{0C072A08-34DF-3BB8-B693-A1BF6E4478B2}"/>
              </a:ext>
            </a:extLst>
          </p:cNvPr>
          <p:cNvSpPr>
            <a:spLocks noGrp="1"/>
          </p:cNvSpPr>
          <p:nvPr>
            <p:ph idx="1"/>
          </p:nvPr>
        </p:nvSpPr>
        <p:spPr/>
        <p:txBody>
          <a:bodyPr>
            <a:normAutofit/>
          </a:bodyPr>
          <a:lstStyle/>
          <a:p>
            <a:pPr>
              <a:lnSpc>
                <a:spcPct val="150000"/>
              </a:lnSpc>
            </a:pPr>
            <a:r>
              <a:rPr lang="es-UY" sz="4000" dirty="0">
                <a:solidFill>
                  <a:schemeClr val="tx1">
                    <a:lumMod val="50000"/>
                    <a:lumOff val="50000"/>
                  </a:schemeClr>
                </a:solidFill>
                <a:latin typeface="Open Sans" pitchFamily="2" charset="0"/>
                <a:ea typeface="Open Sans" pitchFamily="2" charset="0"/>
                <a:cs typeface="Open Sans" pitchFamily="2" charset="0"/>
              </a:rPr>
              <a:t>Sostenibilidad y triple impacto</a:t>
            </a:r>
          </a:p>
          <a:p>
            <a:pPr>
              <a:lnSpc>
                <a:spcPct val="150000"/>
              </a:lnSpc>
            </a:pPr>
            <a:r>
              <a:rPr lang="es-UY" sz="4000" dirty="0">
                <a:solidFill>
                  <a:schemeClr val="tx1">
                    <a:lumMod val="50000"/>
                    <a:lumOff val="50000"/>
                  </a:schemeClr>
                </a:solidFill>
                <a:latin typeface="Open Sans" pitchFamily="2" charset="0"/>
                <a:ea typeface="Open Sans" pitchFamily="2" charset="0"/>
                <a:cs typeface="Open Sans" pitchFamily="2" charset="0"/>
              </a:rPr>
              <a:t>Comunicación</a:t>
            </a:r>
          </a:p>
          <a:p>
            <a:pPr>
              <a:lnSpc>
                <a:spcPct val="150000"/>
              </a:lnSpc>
            </a:pPr>
            <a:r>
              <a:rPr lang="es-UY" sz="4000" dirty="0">
                <a:solidFill>
                  <a:schemeClr val="tx1">
                    <a:lumMod val="50000"/>
                    <a:lumOff val="50000"/>
                  </a:schemeClr>
                </a:solidFill>
                <a:latin typeface="Open Sans" pitchFamily="2" charset="0"/>
                <a:ea typeface="Open Sans" pitchFamily="2" charset="0"/>
                <a:cs typeface="Open Sans" pitchFamily="2" charset="0"/>
              </a:rPr>
              <a:t>Tecnología</a:t>
            </a:r>
          </a:p>
          <a:p>
            <a:pPr>
              <a:lnSpc>
                <a:spcPct val="150000"/>
              </a:lnSpc>
            </a:pPr>
            <a:r>
              <a:rPr lang="es-UY" sz="4000" dirty="0">
                <a:solidFill>
                  <a:schemeClr val="tx1">
                    <a:lumMod val="50000"/>
                    <a:lumOff val="50000"/>
                  </a:schemeClr>
                </a:solidFill>
                <a:latin typeface="Open Sans" pitchFamily="2" charset="0"/>
                <a:ea typeface="Open Sans" pitchFamily="2" charset="0"/>
                <a:cs typeface="Open Sans" pitchFamily="2" charset="0"/>
              </a:rPr>
              <a:t>Participación de los socios</a:t>
            </a:r>
          </a:p>
          <a:p>
            <a:endParaRPr lang="es-UY" dirty="0">
              <a:solidFill>
                <a:schemeClr val="tx1">
                  <a:lumMod val="50000"/>
                  <a:lumOff val="50000"/>
                </a:schemeClr>
              </a:solidFill>
            </a:endParaRPr>
          </a:p>
          <a:p>
            <a:endParaRPr lang="es-UY" dirty="0">
              <a:solidFill>
                <a:schemeClr val="tx1">
                  <a:lumMod val="50000"/>
                  <a:lumOff val="50000"/>
                </a:schemeClr>
              </a:solidFill>
            </a:endParaRPr>
          </a:p>
          <a:p>
            <a:endParaRPr lang="es-UY" dirty="0">
              <a:solidFill>
                <a:schemeClr val="tx1">
                  <a:lumMod val="50000"/>
                  <a:lumOff val="50000"/>
                </a:schemeClr>
              </a:solidFill>
            </a:endParaRPr>
          </a:p>
          <a:p>
            <a:endParaRPr lang="es-UY" dirty="0">
              <a:solidFill>
                <a:schemeClr val="tx1">
                  <a:lumMod val="50000"/>
                  <a:lumOff val="50000"/>
                </a:schemeClr>
              </a:solidFill>
            </a:endParaRPr>
          </a:p>
        </p:txBody>
      </p:sp>
      <p:grpSp>
        <p:nvGrpSpPr>
          <p:cNvPr id="11" name="Group 51">
            <a:extLst>
              <a:ext uri="{FF2B5EF4-FFF2-40B4-BE49-F238E27FC236}">
                <a16:creationId xmlns:a16="http://schemas.microsoft.com/office/drawing/2014/main" id="{7EA276F2-2F76-9B14-AC75-8DBCC2BFB40F}"/>
              </a:ext>
            </a:extLst>
          </p:cNvPr>
          <p:cNvGrpSpPr/>
          <p:nvPr/>
        </p:nvGrpSpPr>
        <p:grpSpPr>
          <a:xfrm>
            <a:off x="910311" y="824877"/>
            <a:ext cx="885998" cy="799692"/>
            <a:chOff x="8618538" y="3359150"/>
            <a:chExt cx="981075" cy="885826"/>
          </a:xfrm>
          <a:solidFill>
            <a:srgbClr val="92D400"/>
          </a:solidFill>
          <a:effectLst>
            <a:outerShdw blurRad="266700" dist="241300" dir="9900000" sx="68000" sy="68000" algn="t" rotWithShape="0">
              <a:prstClr val="black">
                <a:alpha val="48000"/>
              </a:prstClr>
            </a:outerShdw>
          </a:effectLst>
          <a:scene3d>
            <a:camera prst="isometricOffAxis1Right"/>
            <a:lightRig rig="threePt" dir="t"/>
          </a:scene3d>
        </p:grpSpPr>
        <p:sp>
          <p:nvSpPr>
            <p:cNvPr id="12" name="Freeform 22">
              <a:extLst>
                <a:ext uri="{FF2B5EF4-FFF2-40B4-BE49-F238E27FC236}">
                  <a16:creationId xmlns:a16="http://schemas.microsoft.com/office/drawing/2014/main" id="{FFCB25D1-E641-B429-235D-420766BDAE07}"/>
                </a:ext>
              </a:extLst>
            </p:cNvPr>
            <p:cNvSpPr>
              <a:spLocks noEditPoints="1"/>
            </p:cNvSpPr>
            <p:nvPr/>
          </p:nvSpPr>
          <p:spPr bwMode="auto">
            <a:xfrm>
              <a:off x="8618538" y="3359150"/>
              <a:ext cx="981075" cy="741363"/>
            </a:xfrm>
            <a:custGeom>
              <a:avLst/>
              <a:gdLst>
                <a:gd name="T0" fmla="*/ 48 w 618"/>
                <a:gd name="T1" fmla="*/ 54 h 467"/>
                <a:gd name="T2" fmla="*/ 48 w 618"/>
                <a:gd name="T3" fmla="*/ 402 h 467"/>
                <a:gd name="T4" fmla="*/ 572 w 618"/>
                <a:gd name="T5" fmla="*/ 402 h 467"/>
                <a:gd name="T6" fmla="*/ 572 w 618"/>
                <a:gd name="T7" fmla="*/ 54 h 467"/>
                <a:gd name="T8" fmla="*/ 48 w 618"/>
                <a:gd name="T9" fmla="*/ 54 h 467"/>
                <a:gd name="T10" fmla="*/ 38 w 618"/>
                <a:gd name="T11" fmla="*/ 0 h 467"/>
                <a:gd name="T12" fmla="*/ 581 w 618"/>
                <a:gd name="T13" fmla="*/ 0 h 467"/>
                <a:gd name="T14" fmla="*/ 596 w 618"/>
                <a:gd name="T15" fmla="*/ 3 h 467"/>
                <a:gd name="T16" fmla="*/ 607 w 618"/>
                <a:gd name="T17" fmla="*/ 12 h 467"/>
                <a:gd name="T18" fmla="*/ 616 w 618"/>
                <a:gd name="T19" fmla="*/ 24 h 467"/>
                <a:gd name="T20" fmla="*/ 618 w 618"/>
                <a:gd name="T21" fmla="*/ 38 h 467"/>
                <a:gd name="T22" fmla="*/ 618 w 618"/>
                <a:gd name="T23" fmla="*/ 429 h 467"/>
                <a:gd name="T24" fmla="*/ 616 w 618"/>
                <a:gd name="T25" fmla="*/ 444 h 467"/>
                <a:gd name="T26" fmla="*/ 607 w 618"/>
                <a:gd name="T27" fmla="*/ 455 h 467"/>
                <a:gd name="T28" fmla="*/ 596 w 618"/>
                <a:gd name="T29" fmla="*/ 464 h 467"/>
                <a:gd name="T30" fmla="*/ 581 w 618"/>
                <a:gd name="T31" fmla="*/ 467 h 467"/>
                <a:gd name="T32" fmla="*/ 38 w 618"/>
                <a:gd name="T33" fmla="*/ 467 h 467"/>
                <a:gd name="T34" fmla="*/ 23 w 618"/>
                <a:gd name="T35" fmla="*/ 464 h 467"/>
                <a:gd name="T36" fmla="*/ 11 w 618"/>
                <a:gd name="T37" fmla="*/ 455 h 467"/>
                <a:gd name="T38" fmla="*/ 3 w 618"/>
                <a:gd name="T39" fmla="*/ 444 h 467"/>
                <a:gd name="T40" fmla="*/ 0 w 618"/>
                <a:gd name="T41" fmla="*/ 429 h 467"/>
                <a:gd name="T42" fmla="*/ 0 w 618"/>
                <a:gd name="T43" fmla="*/ 38 h 467"/>
                <a:gd name="T44" fmla="*/ 3 w 618"/>
                <a:gd name="T45" fmla="*/ 24 h 467"/>
                <a:gd name="T46" fmla="*/ 11 w 618"/>
                <a:gd name="T47" fmla="*/ 12 h 467"/>
                <a:gd name="T48" fmla="*/ 23 w 618"/>
                <a:gd name="T49" fmla="*/ 3 h 467"/>
                <a:gd name="T50" fmla="*/ 38 w 618"/>
                <a:gd name="T51" fmla="*/ 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8" h="467">
                  <a:moveTo>
                    <a:pt x="48" y="54"/>
                  </a:moveTo>
                  <a:lnTo>
                    <a:pt x="48" y="402"/>
                  </a:lnTo>
                  <a:lnTo>
                    <a:pt x="572" y="402"/>
                  </a:lnTo>
                  <a:lnTo>
                    <a:pt x="572" y="54"/>
                  </a:lnTo>
                  <a:lnTo>
                    <a:pt x="48" y="54"/>
                  </a:lnTo>
                  <a:close/>
                  <a:moveTo>
                    <a:pt x="38" y="0"/>
                  </a:moveTo>
                  <a:lnTo>
                    <a:pt x="581" y="0"/>
                  </a:lnTo>
                  <a:lnTo>
                    <a:pt x="596" y="3"/>
                  </a:lnTo>
                  <a:lnTo>
                    <a:pt x="607" y="12"/>
                  </a:lnTo>
                  <a:lnTo>
                    <a:pt x="616" y="24"/>
                  </a:lnTo>
                  <a:lnTo>
                    <a:pt x="618" y="38"/>
                  </a:lnTo>
                  <a:lnTo>
                    <a:pt x="618" y="429"/>
                  </a:lnTo>
                  <a:lnTo>
                    <a:pt x="616" y="444"/>
                  </a:lnTo>
                  <a:lnTo>
                    <a:pt x="607" y="455"/>
                  </a:lnTo>
                  <a:lnTo>
                    <a:pt x="596" y="464"/>
                  </a:lnTo>
                  <a:lnTo>
                    <a:pt x="581" y="467"/>
                  </a:lnTo>
                  <a:lnTo>
                    <a:pt x="38" y="467"/>
                  </a:lnTo>
                  <a:lnTo>
                    <a:pt x="23" y="464"/>
                  </a:lnTo>
                  <a:lnTo>
                    <a:pt x="11" y="455"/>
                  </a:lnTo>
                  <a:lnTo>
                    <a:pt x="3" y="444"/>
                  </a:lnTo>
                  <a:lnTo>
                    <a:pt x="0" y="429"/>
                  </a:lnTo>
                  <a:lnTo>
                    <a:pt x="0" y="38"/>
                  </a:lnTo>
                  <a:lnTo>
                    <a:pt x="3" y="24"/>
                  </a:lnTo>
                  <a:lnTo>
                    <a:pt x="11" y="12"/>
                  </a:lnTo>
                  <a:lnTo>
                    <a:pt x="23" y="3"/>
                  </a:lnTo>
                  <a:lnTo>
                    <a:pt x="38"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23">
              <a:extLst>
                <a:ext uri="{FF2B5EF4-FFF2-40B4-BE49-F238E27FC236}">
                  <a16:creationId xmlns:a16="http://schemas.microsoft.com/office/drawing/2014/main" id="{A4A2CB56-B4FC-ADEB-4FAA-EA2C09A10462}"/>
                </a:ext>
              </a:extLst>
            </p:cNvPr>
            <p:cNvSpPr>
              <a:spLocks/>
            </p:cNvSpPr>
            <p:nvPr/>
          </p:nvSpPr>
          <p:spPr bwMode="auto">
            <a:xfrm>
              <a:off x="8885238" y="4129088"/>
              <a:ext cx="449263" cy="115888"/>
            </a:xfrm>
            <a:custGeom>
              <a:avLst/>
              <a:gdLst>
                <a:gd name="T0" fmla="*/ 71 w 283"/>
                <a:gd name="T1" fmla="*/ 0 h 73"/>
                <a:gd name="T2" fmla="*/ 213 w 283"/>
                <a:gd name="T3" fmla="*/ 0 h 73"/>
                <a:gd name="T4" fmla="*/ 283 w 283"/>
                <a:gd name="T5" fmla="*/ 73 h 73"/>
                <a:gd name="T6" fmla="*/ 0 w 283"/>
                <a:gd name="T7" fmla="*/ 73 h 73"/>
                <a:gd name="T8" fmla="*/ 71 w 283"/>
                <a:gd name="T9" fmla="*/ 0 h 73"/>
              </a:gdLst>
              <a:ahLst/>
              <a:cxnLst>
                <a:cxn ang="0">
                  <a:pos x="T0" y="T1"/>
                </a:cxn>
                <a:cxn ang="0">
                  <a:pos x="T2" y="T3"/>
                </a:cxn>
                <a:cxn ang="0">
                  <a:pos x="T4" y="T5"/>
                </a:cxn>
                <a:cxn ang="0">
                  <a:pos x="T6" y="T7"/>
                </a:cxn>
                <a:cxn ang="0">
                  <a:pos x="T8" y="T9"/>
                </a:cxn>
              </a:cxnLst>
              <a:rect l="0" t="0" r="r" b="b"/>
              <a:pathLst>
                <a:path w="283" h="73">
                  <a:moveTo>
                    <a:pt x="71" y="0"/>
                  </a:moveTo>
                  <a:lnTo>
                    <a:pt x="213" y="0"/>
                  </a:lnTo>
                  <a:lnTo>
                    <a:pt x="283" y="73"/>
                  </a:lnTo>
                  <a:lnTo>
                    <a:pt x="0" y="73"/>
                  </a:lnTo>
                  <a:lnTo>
                    <a:pt x="71"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24">
              <a:extLst>
                <a:ext uri="{FF2B5EF4-FFF2-40B4-BE49-F238E27FC236}">
                  <a16:creationId xmlns:a16="http://schemas.microsoft.com/office/drawing/2014/main" id="{F8FB9A3B-9BB9-6F72-8CA6-76DB833433E2}"/>
                </a:ext>
              </a:extLst>
            </p:cNvPr>
            <p:cNvSpPr>
              <a:spLocks/>
            </p:cNvSpPr>
            <p:nvPr/>
          </p:nvSpPr>
          <p:spPr bwMode="auto">
            <a:xfrm>
              <a:off x="8780463" y="3606800"/>
              <a:ext cx="644525" cy="279400"/>
            </a:xfrm>
            <a:custGeom>
              <a:avLst/>
              <a:gdLst>
                <a:gd name="T0" fmla="*/ 393 w 406"/>
                <a:gd name="T1" fmla="*/ 3 h 176"/>
                <a:gd name="T2" fmla="*/ 406 w 406"/>
                <a:gd name="T3" fmla="*/ 25 h 176"/>
                <a:gd name="T4" fmla="*/ 393 w 406"/>
                <a:gd name="T5" fmla="*/ 46 h 176"/>
                <a:gd name="T6" fmla="*/ 374 w 406"/>
                <a:gd name="T7" fmla="*/ 49 h 176"/>
                <a:gd name="T8" fmla="*/ 304 w 406"/>
                <a:gd name="T9" fmla="*/ 106 h 176"/>
                <a:gd name="T10" fmla="*/ 305 w 406"/>
                <a:gd name="T11" fmla="*/ 113 h 176"/>
                <a:gd name="T12" fmla="*/ 293 w 406"/>
                <a:gd name="T13" fmla="*/ 134 h 176"/>
                <a:gd name="T14" fmla="*/ 267 w 406"/>
                <a:gd name="T15" fmla="*/ 134 h 176"/>
                <a:gd name="T16" fmla="*/ 255 w 406"/>
                <a:gd name="T17" fmla="*/ 113 h 176"/>
                <a:gd name="T18" fmla="*/ 255 w 406"/>
                <a:gd name="T19" fmla="*/ 109 h 176"/>
                <a:gd name="T20" fmla="*/ 221 w 406"/>
                <a:gd name="T21" fmla="*/ 80 h 176"/>
                <a:gd name="T22" fmla="*/ 191 w 406"/>
                <a:gd name="T23" fmla="*/ 53 h 176"/>
                <a:gd name="T24" fmla="*/ 182 w 406"/>
                <a:gd name="T25" fmla="*/ 56 h 176"/>
                <a:gd name="T26" fmla="*/ 174 w 406"/>
                <a:gd name="T27" fmla="*/ 56 h 176"/>
                <a:gd name="T28" fmla="*/ 164 w 406"/>
                <a:gd name="T29" fmla="*/ 52 h 176"/>
                <a:gd name="T30" fmla="*/ 130 w 406"/>
                <a:gd name="T31" fmla="*/ 78 h 176"/>
                <a:gd name="T32" fmla="*/ 87 w 406"/>
                <a:gd name="T33" fmla="*/ 113 h 176"/>
                <a:gd name="T34" fmla="*/ 49 w 406"/>
                <a:gd name="T35" fmla="*/ 144 h 176"/>
                <a:gd name="T36" fmla="*/ 51 w 406"/>
                <a:gd name="T37" fmla="*/ 151 h 176"/>
                <a:gd name="T38" fmla="*/ 38 w 406"/>
                <a:gd name="T39" fmla="*/ 172 h 176"/>
                <a:gd name="T40" fmla="*/ 13 w 406"/>
                <a:gd name="T41" fmla="*/ 172 h 176"/>
                <a:gd name="T42" fmla="*/ 0 w 406"/>
                <a:gd name="T43" fmla="*/ 151 h 176"/>
                <a:gd name="T44" fmla="*/ 13 w 406"/>
                <a:gd name="T45" fmla="*/ 129 h 176"/>
                <a:gd name="T46" fmla="*/ 30 w 406"/>
                <a:gd name="T47" fmla="*/ 126 h 176"/>
                <a:gd name="T48" fmla="*/ 39 w 406"/>
                <a:gd name="T49" fmla="*/ 130 h 176"/>
                <a:gd name="T50" fmla="*/ 154 w 406"/>
                <a:gd name="T51" fmla="*/ 36 h 176"/>
                <a:gd name="T52" fmla="*/ 157 w 406"/>
                <a:gd name="T53" fmla="*/ 18 h 176"/>
                <a:gd name="T54" fmla="*/ 178 w 406"/>
                <a:gd name="T55" fmla="*/ 7 h 176"/>
                <a:gd name="T56" fmla="*/ 200 w 406"/>
                <a:gd name="T57" fmla="*/ 18 h 176"/>
                <a:gd name="T58" fmla="*/ 203 w 406"/>
                <a:gd name="T59" fmla="*/ 36 h 176"/>
                <a:gd name="T60" fmla="*/ 217 w 406"/>
                <a:gd name="T61" fmla="*/ 53 h 176"/>
                <a:gd name="T62" fmla="*/ 251 w 406"/>
                <a:gd name="T63" fmla="*/ 81 h 176"/>
                <a:gd name="T64" fmla="*/ 269 w 406"/>
                <a:gd name="T65" fmla="*/ 91 h 176"/>
                <a:gd name="T66" fmla="*/ 280 w 406"/>
                <a:gd name="T67" fmla="*/ 88 h 176"/>
                <a:gd name="T68" fmla="*/ 290 w 406"/>
                <a:gd name="T69" fmla="*/ 89 h 176"/>
                <a:gd name="T70" fmla="*/ 308 w 406"/>
                <a:gd name="T71" fmla="*/ 78 h 176"/>
                <a:gd name="T72" fmla="*/ 342 w 406"/>
                <a:gd name="T73" fmla="*/ 47 h 176"/>
                <a:gd name="T74" fmla="*/ 356 w 406"/>
                <a:gd name="T75" fmla="*/ 29 h 176"/>
                <a:gd name="T76" fmla="*/ 358 w 406"/>
                <a:gd name="T77" fmla="*/ 12 h 176"/>
                <a:gd name="T78" fmla="*/ 381 w 406"/>
                <a:gd name="T79"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6" h="176">
                  <a:moveTo>
                    <a:pt x="381" y="0"/>
                  </a:moveTo>
                  <a:lnTo>
                    <a:pt x="393" y="3"/>
                  </a:lnTo>
                  <a:lnTo>
                    <a:pt x="402" y="12"/>
                  </a:lnTo>
                  <a:lnTo>
                    <a:pt x="406" y="25"/>
                  </a:lnTo>
                  <a:lnTo>
                    <a:pt x="402" y="38"/>
                  </a:lnTo>
                  <a:lnTo>
                    <a:pt x="393" y="46"/>
                  </a:lnTo>
                  <a:lnTo>
                    <a:pt x="381" y="50"/>
                  </a:lnTo>
                  <a:lnTo>
                    <a:pt x="374" y="49"/>
                  </a:lnTo>
                  <a:lnTo>
                    <a:pt x="368" y="47"/>
                  </a:lnTo>
                  <a:lnTo>
                    <a:pt x="304" y="106"/>
                  </a:lnTo>
                  <a:lnTo>
                    <a:pt x="305" y="109"/>
                  </a:lnTo>
                  <a:lnTo>
                    <a:pt x="305" y="113"/>
                  </a:lnTo>
                  <a:lnTo>
                    <a:pt x="301" y="126"/>
                  </a:lnTo>
                  <a:lnTo>
                    <a:pt x="293" y="134"/>
                  </a:lnTo>
                  <a:lnTo>
                    <a:pt x="280" y="138"/>
                  </a:lnTo>
                  <a:lnTo>
                    <a:pt x="267" y="134"/>
                  </a:lnTo>
                  <a:lnTo>
                    <a:pt x="258" y="126"/>
                  </a:lnTo>
                  <a:lnTo>
                    <a:pt x="255" y="113"/>
                  </a:lnTo>
                  <a:lnTo>
                    <a:pt x="255" y="110"/>
                  </a:lnTo>
                  <a:lnTo>
                    <a:pt x="255" y="109"/>
                  </a:lnTo>
                  <a:lnTo>
                    <a:pt x="239" y="95"/>
                  </a:lnTo>
                  <a:lnTo>
                    <a:pt x="221" y="80"/>
                  </a:lnTo>
                  <a:lnTo>
                    <a:pt x="205" y="66"/>
                  </a:lnTo>
                  <a:lnTo>
                    <a:pt x="191" y="53"/>
                  </a:lnTo>
                  <a:lnTo>
                    <a:pt x="186" y="54"/>
                  </a:lnTo>
                  <a:lnTo>
                    <a:pt x="182" y="56"/>
                  </a:lnTo>
                  <a:lnTo>
                    <a:pt x="178" y="57"/>
                  </a:lnTo>
                  <a:lnTo>
                    <a:pt x="174" y="56"/>
                  </a:lnTo>
                  <a:lnTo>
                    <a:pt x="168" y="54"/>
                  </a:lnTo>
                  <a:lnTo>
                    <a:pt x="164" y="52"/>
                  </a:lnTo>
                  <a:lnTo>
                    <a:pt x="149" y="64"/>
                  </a:lnTo>
                  <a:lnTo>
                    <a:pt x="130" y="78"/>
                  </a:lnTo>
                  <a:lnTo>
                    <a:pt x="109" y="95"/>
                  </a:lnTo>
                  <a:lnTo>
                    <a:pt x="87" y="113"/>
                  </a:lnTo>
                  <a:lnTo>
                    <a:pt x="67" y="129"/>
                  </a:lnTo>
                  <a:lnTo>
                    <a:pt x="49" y="144"/>
                  </a:lnTo>
                  <a:lnTo>
                    <a:pt x="51" y="147"/>
                  </a:lnTo>
                  <a:lnTo>
                    <a:pt x="51" y="151"/>
                  </a:lnTo>
                  <a:lnTo>
                    <a:pt x="46" y="164"/>
                  </a:lnTo>
                  <a:lnTo>
                    <a:pt x="38" y="172"/>
                  </a:lnTo>
                  <a:lnTo>
                    <a:pt x="25" y="176"/>
                  </a:lnTo>
                  <a:lnTo>
                    <a:pt x="13" y="172"/>
                  </a:lnTo>
                  <a:lnTo>
                    <a:pt x="3" y="164"/>
                  </a:lnTo>
                  <a:lnTo>
                    <a:pt x="0" y="151"/>
                  </a:lnTo>
                  <a:lnTo>
                    <a:pt x="3" y="138"/>
                  </a:lnTo>
                  <a:lnTo>
                    <a:pt x="13" y="129"/>
                  </a:lnTo>
                  <a:lnTo>
                    <a:pt x="25" y="126"/>
                  </a:lnTo>
                  <a:lnTo>
                    <a:pt x="30" y="126"/>
                  </a:lnTo>
                  <a:lnTo>
                    <a:pt x="35" y="127"/>
                  </a:lnTo>
                  <a:lnTo>
                    <a:pt x="39" y="130"/>
                  </a:lnTo>
                  <a:lnTo>
                    <a:pt x="154" y="40"/>
                  </a:lnTo>
                  <a:lnTo>
                    <a:pt x="154" y="36"/>
                  </a:lnTo>
                  <a:lnTo>
                    <a:pt x="153" y="32"/>
                  </a:lnTo>
                  <a:lnTo>
                    <a:pt x="157" y="18"/>
                  </a:lnTo>
                  <a:lnTo>
                    <a:pt x="165" y="10"/>
                  </a:lnTo>
                  <a:lnTo>
                    <a:pt x="178" y="7"/>
                  </a:lnTo>
                  <a:lnTo>
                    <a:pt x="191" y="10"/>
                  </a:lnTo>
                  <a:lnTo>
                    <a:pt x="200" y="18"/>
                  </a:lnTo>
                  <a:lnTo>
                    <a:pt x="203" y="32"/>
                  </a:lnTo>
                  <a:lnTo>
                    <a:pt x="203" y="36"/>
                  </a:lnTo>
                  <a:lnTo>
                    <a:pt x="202" y="40"/>
                  </a:lnTo>
                  <a:lnTo>
                    <a:pt x="217" y="53"/>
                  </a:lnTo>
                  <a:lnTo>
                    <a:pt x="234" y="67"/>
                  </a:lnTo>
                  <a:lnTo>
                    <a:pt x="251" y="81"/>
                  </a:lnTo>
                  <a:lnTo>
                    <a:pt x="265" y="94"/>
                  </a:lnTo>
                  <a:lnTo>
                    <a:pt x="269" y="91"/>
                  </a:lnTo>
                  <a:lnTo>
                    <a:pt x="274" y="88"/>
                  </a:lnTo>
                  <a:lnTo>
                    <a:pt x="280" y="88"/>
                  </a:lnTo>
                  <a:lnTo>
                    <a:pt x="284" y="88"/>
                  </a:lnTo>
                  <a:lnTo>
                    <a:pt x="290" y="89"/>
                  </a:lnTo>
                  <a:lnTo>
                    <a:pt x="293" y="92"/>
                  </a:lnTo>
                  <a:lnTo>
                    <a:pt x="308" y="78"/>
                  </a:lnTo>
                  <a:lnTo>
                    <a:pt x="325" y="63"/>
                  </a:lnTo>
                  <a:lnTo>
                    <a:pt x="342" y="47"/>
                  </a:lnTo>
                  <a:lnTo>
                    <a:pt x="357" y="35"/>
                  </a:lnTo>
                  <a:lnTo>
                    <a:pt x="356" y="29"/>
                  </a:lnTo>
                  <a:lnTo>
                    <a:pt x="356" y="25"/>
                  </a:lnTo>
                  <a:lnTo>
                    <a:pt x="358" y="12"/>
                  </a:lnTo>
                  <a:lnTo>
                    <a:pt x="368" y="3"/>
                  </a:lnTo>
                  <a:lnTo>
                    <a:pt x="381"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45117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Texto&#10;&#10;Descripción generada automáticamente">
            <a:extLst>
              <a:ext uri="{FF2B5EF4-FFF2-40B4-BE49-F238E27FC236}">
                <a16:creationId xmlns:a16="http://schemas.microsoft.com/office/drawing/2014/main" id="{FF6658EE-D939-DEC5-1B12-11164F20ADB4}"/>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13111"/>
          <a:stretch/>
        </p:blipFill>
        <p:spPr>
          <a:xfrm>
            <a:off x="-1295916" y="-573207"/>
            <a:ext cx="15135753" cy="7677064"/>
          </a:xfrm>
          <a:prstGeom prst="rect">
            <a:avLst/>
          </a:prstGeom>
        </p:spPr>
      </p:pic>
      <p:sp>
        <p:nvSpPr>
          <p:cNvPr id="2" name="Título 1">
            <a:extLst>
              <a:ext uri="{FF2B5EF4-FFF2-40B4-BE49-F238E27FC236}">
                <a16:creationId xmlns:a16="http://schemas.microsoft.com/office/drawing/2014/main" id="{0B0103DD-0BB0-27DA-33E2-492018A4256F}"/>
              </a:ext>
            </a:extLst>
          </p:cNvPr>
          <p:cNvSpPr>
            <a:spLocks noGrp="1"/>
          </p:cNvSpPr>
          <p:nvPr>
            <p:ph type="title"/>
          </p:nvPr>
        </p:nvSpPr>
        <p:spPr>
          <a:xfrm>
            <a:off x="2892287" y="2955924"/>
            <a:ext cx="6039678" cy="1325563"/>
          </a:xfrm>
          <a:solidFill>
            <a:srgbClr val="92D400"/>
          </a:solidFill>
        </p:spPr>
        <p:txBody>
          <a:bodyPr/>
          <a:lstStyle/>
          <a:p>
            <a:r>
              <a:rPr lang="es-UY" b="1" dirty="0">
                <a:solidFill>
                  <a:schemeClr val="bg1"/>
                </a:solidFill>
                <a:latin typeface="Titillium" panose="020B0604020202020204" charset="0"/>
              </a:rPr>
              <a:t>Tecnología y transformación digital</a:t>
            </a:r>
          </a:p>
        </p:txBody>
      </p:sp>
    </p:spTree>
    <p:extLst>
      <p:ext uri="{BB962C8B-B14F-4D97-AF65-F5344CB8AC3E}">
        <p14:creationId xmlns:p14="http://schemas.microsoft.com/office/powerpoint/2010/main" val="2679077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385B81E-8CDA-4938-B9E6-A762EB93C0A7}"/>
              </a:ext>
            </a:extLst>
          </p:cNvPr>
          <p:cNvSpPr/>
          <p:nvPr/>
        </p:nvSpPr>
        <p:spPr>
          <a:xfrm>
            <a:off x="3093270" y="3793293"/>
            <a:ext cx="2071558" cy="1934536"/>
          </a:xfrm>
          <a:prstGeom prst="ellipse">
            <a:avLst/>
          </a:prstGeom>
          <a:solidFill>
            <a:schemeClr val="bg2">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Capacidades</a:t>
            </a:r>
            <a:r>
              <a:rPr kumimoji="0" lang="en-US" sz="2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internas</a:t>
            </a:r>
            <a:endParaRPr kumimoji="0" lang="en-US" sz="2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15" name="Straight Connector 14">
            <a:extLst>
              <a:ext uri="{FF2B5EF4-FFF2-40B4-BE49-F238E27FC236}">
                <a16:creationId xmlns:a16="http://schemas.microsoft.com/office/drawing/2014/main" id="{3A2C2D30-2078-41CD-867A-FA2C775411AF}"/>
              </a:ext>
            </a:extLst>
          </p:cNvPr>
          <p:cNvCxnSpPr>
            <a:cxnSpLocks/>
          </p:cNvCxnSpPr>
          <p:nvPr/>
        </p:nvCxnSpPr>
        <p:spPr>
          <a:xfrm>
            <a:off x="486888" y="3429000"/>
            <a:ext cx="651164"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9E45965-CFEB-4E3E-AC22-5174237756D3}"/>
              </a:ext>
            </a:extLst>
          </p:cNvPr>
          <p:cNvCxnSpPr>
            <a:cxnSpLocks/>
          </p:cNvCxnSpPr>
          <p:nvPr/>
        </p:nvCxnSpPr>
        <p:spPr>
          <a:xfrm flipV="1">
            <a:off x="11686309" y="554181"/>
            <a:ext cx="0" cy="1676401"/>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B735BCC4-A1E7-461C-A4AE-3B4D25D7A8BA}"/>
              </a:ext>
            </a:extLst>
          </p:cNvPr>
          <p:cNvGrpSpPr/>
          <p:nvPr/>
        </p:nvGrpSpPr>
        <p:grpSpPr>
          <a:xfrm>
            <a:off x="2229170" y="641246"/>
            <a:ext cx="6402715" cy="771379"/>
            <a:chOff x="4831528" y="1514617"/>
            <a:chExt cx="6402715" cy="771379"/>
          </a:xfrm>
        </p:grpSpPr>
        <p:sp>
          <p:nvSpPr>
            <p:cNvPr id="18" name="TextBox 17">
              <a:extLst>
                <a:ext uri="{FF2B5EF4-FFF2-40B4-BE49-F238E27FC236}">
                  <a16:creationId xmlns:a16="http://schemas.microsoft.com/office/drawing/2014/main" id="{EF8B5082-2B10-4CE6-9141-6417E8714C10}"/>
                </a:ext>
              </a:extLst>
            </p:cNvPr>
            <p:cNvSpPr txBox="1"/>
            <p:nvPr/>
          </p:nvSpPr>
          <p:spPr>
            <a:xfrm>
              <a:off x="4831528" y="1514617"/>
              <a:ext cx="640271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Componentes</a:t>
              </a:r>
              <a:r>
                <a:rPr kumimoji="0" lang="en-US" sz="3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de la </a:t>
              </a:r>
              <a:r>
                <a:rPr kumimoji="0" lang="en-US" sz="32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transformación</a:t>
              </a:r>
              <a:r>
                <a:rPr kumimoji="0" lang="en-US" sz="3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digital</a:t>
              </a:r>
            </a:p>
          </p:txBody>
        </p:sp>
        <p:sp>
          <p:nvSpPr>
            <p:cNvPr id="19" name="Rectangle 18">
              <a:extLst>
                <a:ext uri="{FF2B5EF4-FFF2-40B4-BE49-F238E27FC236}">
                  <a16:creationId xmlns:a16="http://schemas.microsoft.com/office/drawing/2014/main" id="{49389DAE-12BC-4F20-8960-AF680E5F6C5A}"/>
                </a:ext>
              </a:extLst>
            </p:cNvPr>
            <p:cNvSpPr/>
            <p:nvPr/>
          </p:nvSpPr>
          <p:spPr>
            <a:xfrm>
              <a:off x="8506689" y="2202869"/>
              <a:ext cx="346364" cy="83127"/>
            </a:xfrm>
            <a:prstGeom prst="rect">
              <a:avLst/>
            </a:prstGeom>
            <a:solidFill>
              <a:srgbClr val="92D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Oval 23">
            <a:extLst>
              <a:ext uri="{FF2B5EF4-FFF2-40B4-BE49-F238E27FC236}">
                <a16:creationId xmlns:a16="http://schemas.microsoft.com/office/drawing/2014/main" id="{10C70498-E1EE-4895-9DF3-43E665FD535B}"/>
              </a:ext>
            </a:extLst>
          </p:cNvPr>
          <p:cNvSpPr/>
          <p:nvPr/>
        </p:nvSpPr>
        <p:spPr>
          <a:xfrm>
            <a:off x="7430946" y="3793293"/>
            <a:ext cx="2110654" cy="1934536"/>
          </a:xfrm>
          <a:prstGeom prst="ellipse">
            <a:avLst/>
          </a:prstGeom>
          <a:solidFill>
            <a:srgbClr val="92D4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Cuestiones</a:t>
            </a:r>
            <a:r>
              <a:rPr kumimoji="0" lang="en-US"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éticas</a:t>
            </a:r>
            <a:endParaRPr kumimoji="0" lang="en-US" sz="2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Oval 24">
            <a:extLst>
              <a:ext uri="{FF2B5EF4-FFF2-40B4-BE49-F238E27FC236}">
                <a16:creationId xmlns:a16="http://schemas.microsoft.com/office/drawing/2014/main" id="{2B3FADB2-F095-4D23-9DFF-72CB8EFB6566}"/>
              </a:ext>
            </a:extLst>
          </p:cNvPr>
          <p:cNvSpPr/>
          <p:nvPr/>
        </p:nvSpPr>
        <p:spPr>
          <a:xfrm>
            <a:off x="3060756" y="1526693"/>
            <a:ext cx="2165580" cy="1994955"/>
          </a:xfrm>
          <a:prstGeom prst="ellipse">
            <a:avLst/>
          </a:prstGeom>
          <a:solidFill>
            <a:srgbClr val="92D4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Cultura </a:t>
            </a:r>
            <a:r>
              <a:rPr kumimoji="0" lang="en-US" sz="2400" b="1"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Socios</a:t>
            </a:r>
            <a:endParaRPr kumimoji="0" lang="en-US" sz="2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Oval 25">
            <a:extLst>
              <a:ext uri="{FF2B5EF4-FFF2-40B4-BE49-F238E27FC236}">
                <a16:creationId xmlns:a16="http://schemas.microsoft.com/office/drawing/2014/main" id="{35BCBD3C-7F1E-498B-9FA7-7C7473A33380}"/>
              </a:ext>
            </a:extLst>
          </p:cNvPr>
          <p:cNvSpPr/>
          <p:nvPr/>
        </p:nvSpPr>
        <p:spPr>
          <a:xfrm>
            <a:off x="7308985" y="1479507"/>
            <a:ext cx="2165575" cy="1994955"/>
          </a:xfrm>
          <a:prstGeom prst="ellipse">
            <a:avLst/>
          </a:prstGeom>
          <a:solidFill>
            <a:schemeClr val="accent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Cultura interna</a:t>
            </a:r>
          </a:p>
        </p:txBody>
      </p:sp>
      <p:sp>
        <p:nvSpPr>
          <p:cNvPr id="27" name="TextBox 26">
            <a:extLst>
              <a:ext uri="{FF2B5EF4-FFF2-40B4-BE49-F238E27FC236}">
                <a16:creationId xmlns:a16="http://schemas.microsoft.com/office/drawing/2014/main" id="{A157C0EC-280D-4298-BEA5-234C453AD3D7}"/>
              </a:ext>
            </a:extLst>
          </p:cNvPr>
          <p:cNvSpPr txBox="1"/>
          <p:nvPr/>
        </p:nvSpPr>
        <p:spPr>
          <a:xfrm>
            <a:off x="791430" y="4774419"/>
            <a:ext cx="2103911" cy="117064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Tendencias</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Tecnologías</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predominantes</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accesibilidad</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existencia</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de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proveedores</a:t>
            </a:r>
            <a:endPar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endParaRPr>
          </a:p>
        </p:txBody>
      </p:sp>
      <p:grpSp>
        <p:nvGrpSpPr>
          <p:cNvPr id="2" name="Grupo 1">
            <a:extLst>
              <a:ext uri="{FF2B5EF4-FFF2-40B4-BE49-F238E27FC236}">
                <a16:creationId xmlns:a16="http://schemas.microsoft.com/office/drawing/2014/main" id="{E1030329-8029-BFEA-CC7B-59CEE3472B5A}"/>
              </a:ext>
            </a:extLst>
          </p:cNvPr>
          <p:cNvGrpSpPr/>
          <p:nvPr/>
        </p:nvGrpSpPr>
        <p:grpSpPr>
          <a:xfrm>
            <a:off x="676738" y="2230581"/>
            <a:ext cx="2279420" cy="2421981"/>
            <a:chOff x="4919501" y="0"/>
            <a:chExt cx="1402165" cy="1611684"/>
          </a:xfrm>
          <a:solidFill>
            <a:schemeClr val="tx1">
              <a:lumMod val="65000"/>
              <a:lumOff val="35000"/>
            </a:schemeClr>
          </a:solidFill>
          <a:effectLst>
            <a:outerShdw blurRad="50800" dist="38100" dir="16200000" rotWithShape="0">
              <a:prstClr val="black">
                <a:alpha val="40000"/>
              </a:prstClr>
            </a:outerShdw>
          </a:effectLst>
        </p:grpSpPr>
        <p:sp>
          <p:nvSpPr>
            <p:cNvPr id="3" name="Hexágono 2">
              <a:extLst>
                <a:ext uri="{FF2B5EF4-FFF2-40B4-BE49-F238E27FC236}">
                  <a16:creationId xmlns:a16="http://schemas.microsoft.com/office/drawing/2014/main" id="{B9A09024-0DC1-A08B-56E5-8CEA78A7811D}"/>
                </a:ext>
              </a:extLst>
            </p:cNvPr>
            <p:cNvSpPr/>
            <p:nvPr/>
          </p:nvSpPr>
          <p:spPr>
            <a:xfrm rot="5400000">
              <a:off x="4814742" y="104759"/>
              <a:ext cx="1611684" cy="1402165"/>
            </a:xfrm>
            <a:prstGeom prst="hexagon">
              <a:avLst>
                <a:gd name="adj" fmla="val 2500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U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exágono 4">
              <a:extLst>
                <a:ext uri="{FF2B5EF4-FFF2-40B4-BE49-F238E27FC236}">
                  <a16:creationId xmlns:a16="http://schemas.microsoft.com/office/drawing/2014/main" id="{D5FE075F-0F1A-9FCA-E710-9B74CCF25253}"/>
                </a:ext>
              </a:extLst>
            </p:cNvPr>
            <p:cNvSpPr txBox="1"/>
            <p:nvPr/>
          </p:nvSpPr>
          <p:spPr>
            <a:xfrm>
              <a:off x="5203274" y="341117"/>
              <a:ext cx="848630" cy="94354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s-UY"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Contexto de Mercado</a:t>
              </a:r>
            </a:p>
          </p:txBody>
        </p:sp>
      </p:grpSp>
      <p:sp>
        <p:nvSpPr>
          <p:cNvPr id="8" name="TextBox 26">
            <a:extLst>
              <a:ext uri="{FF2B5EF4-FFF2-40B4-BE49-F238E27FC236}">
                <a16:creationId xmlns:a16="http://schemas.microsoft.com/office/drawing/2014/main" id="{758272EA-7B93-6706-4419-B45E0961D7DA}"/>
              </a:ext>
            </a:extLst>
          </p:cNvPr>
          <p:cNvSpPr txBox="1"/>
          <p:nvPr/>
        </p:nvSpPr>
        <p:spPr>
          <a:xfrm>
            <a:off x="5226336" y="1891665"/>
            <a:ext cx="2103911" cy="117064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Preferencias</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personalización</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experiencia</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de canales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phigital</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seguridad</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de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datos</a:t>
            </a:r>
            <a:endPar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endParaRPr>
          </a:p>
        </p:txBody>
      </p:sp>
      <p:sp>
        <p:nvSpPr>
          <p:cNvPr id="9" name="TextBox 26">
            <a:extLst>
              <a:ext uri="{FF2B5EF4-FFF2-40B4-BE49-F238E27FC236}">
                <a16:creationId xmlns:a16="http://schemas.microsoft.com/office/drawing/2014/main" id="{487294C8-CBB4-A16D-25F7-624571B4E144}"/>
              </a:ext>
            </a:extLst>
          </p:cNvPr>
          <p:cNvSpPr txBox="1"/>
          <p:nvPr/>
        </p:nvSpPr>
        <p:spPr>
          <a:xfrm>
            <a:off x="5362758" y="4036741"/>
            <a:ext cx="2103911" cy="144764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Estrategia</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–para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bajar</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costos</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para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atender</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otros</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segmentos</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tecnología</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inversion,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capacidades</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de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desarrollo</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riesgos</a:t>
            </a:r>
            <a:endPar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endParaRPr>
          </a:p>
        </p:txBody>
      </p:sp>
      <p:sp>
        <p:nvSpPr>
          <p:cNvPr id="10" name="TextBox 26">
            <a:extLst>
              <a:ext uri="{FF2B5EF4-FFF2-40B4-BE49-F238E27FC236}">
                <a16:creationId xmlns:a16="http://schemas.microsoft.com/office/drawing/2014/main" id="{FFD25032-ED58-873C-1C64-008DF603EC53}"/>
              </a:ext>
            </a:extLst>
          </p:cNvPr>
          <p:cNvSpPr txBox="1"/>
          <p:nvPr/>
        </p:nvSpPr>
        <p:spPr>
          <a:xfrm>
            <a:off x="9582398" y="1933280"/>
            <a:ext cx="2103911" cy="117064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Desafíos</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adaptativos</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metodologías</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ágiles</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formación</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resistencias</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inteligencia</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y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procesos</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t>
            </a:r>
          </a:p>
        </p:txBody>
      </p:sp>
      <p:sp>
        <p:nvSpPr>
          <p:cNvPr id="11" name="TextBox 26">
            <a:extLst>
              <a:ext uri="{FF2B5EF4-FFF2-40B4-BE49-F238E27FC236}">
                <a16:creationId xmlns:a16="http://schemas.microsoft.com/office/drawing/2014/main" id="{996FC61A-BCCD-F7C1-1233-B1C7AF79DD03}"/>
              </a:ext>
            </a:extLst>
          </p:cNvPr>
          <p:cNvSpPr txBox="1"/>
          <p:nvPr/>
        </p:nvSpPr>
        <p:spPr>
          <a:xfrm>
            <a:off x="9582398" y="4031078"/>
            <a:ext cx="2103911" cy="117064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Transparencia</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contratos</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y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algoritmos</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educación</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y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protección</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socios</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gobierno</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de la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tecnología</a:t>
            </a:r>
            <a:r>
              <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 </a:t>
            </a:r>
            <a:r>
              <a:rPr kumimoji="0" lang="en-US" sz="1200" b="1" i="0" u="none" strike="noStrike" kern="1200" cap="none" spc="0" normalizeH="0" baseline="0" noProof="0" dirty="0" err="1">
                <a:ln>
                  <a:noFill/>
                </a:ln>
                <a:solidFill>
                  <a:prstClr val="black">
                    <a:lumMod val="50000"/>
                    <a:lumOff val="50000"/>
                  </a:prstClr>
                </a:solidFill>
                <a:effectLst/>
                <a:uLnTx/>
                <a:uFillTx/>
                <a:latin typeface="Titillium" panose="00000500000000000000" pitchFamily="50" charset="0"/>
                <a:ea typeface="Montserrat Light" charset="0"/>
                <a:cs typeface="Montserrat Light" charset="0"/>
              </a:rPr>
              <a:t>reclamos</a:t>
            </a:r>
            <a:endParaRPr kumimoji="0" lang="en-US" sz="12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ontserrat Light" charset="0"/>
              <a:cs typeface="Montserrat Light" charset="0"/>
            </a:endParaRPr>
          </a:p>
        </p:txBody>
      </p:sp>
    </p:spTree>
    <p:extLst>
      <p:ext uri="{BB962C8B-B14F-4D97-AF65-F5344CB8AC3E}">
        <p14:creationId xmlns:p14="http://schemas.microsoft.com/office/powerpoint/2010/main" val="2484584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P spid="25" grpId="0" animBg="1"/>
      <p:bldP spid="26" grpId="0" animBg="1"/>
      <p:bldP spid="27" grpId="0"/>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0F293-8AC2-E2D6-0226-DC48B3E6E286}"/>
              </a:ext>
            </a:extLst>
          </p:cNvPr>
          <p:cNvSpPr>
            <a:spLocks noGrp="1"/>
          </p:cNvSpPr>
          <p:nvPr>
            <p:ph type="title"/>
          </p:nvPr>
        </p:nvSpPr>
        <p:spPr>
          <a:xfrm>
            <a:off x="2054715" y="378214"/>
            <a:ext cx="10515600" cy="1325563"/>
          </a:xfrm>
          <a:effectLst>
            <a:outerShdw blurRad="50800" dist="38100" dir="5400000" algn="t" rotWithShape="0">
              <a:prstClr val="black">
                <a:alpha val="40000"/>
              </a:prstClr>
            </a:outerShdw>
          </a:effectLst>
        </p:spPr>
        <p:txBody>
          <a:bodyPr/>
          <a:lstStyle/>
          <a:p>
            <a:r>
              <a:rPr lang="es-UY" b="1" dirty="0">
                <a:solidFill>
                  <a:schemeClr val="tx1">
                    <a:lumMod val="65000"/>
                    <a:lumOff val="35000"/>
                  </a:schemeClr>
                </a:solidFill>
                <a:latin typeface="Titillium" panose="00000500000000000000" pitchFamily="50" charset="0"/>
              </a:rPr>
              <a:t>Tendencias en materia de tecnología</a:t>
            </a:r>
          </a:p>
        </p:txBody>
      </p:sp>
      <p:sp>
        <p:nvSpPr>
          <p:cNvPr id="3" name="Marcador de contenido 2">
            <a:extLst>
              <a:ext uri="{FF2B5EF4-FFF2-40B4-BE49-F238E27FC236}">
                <a16:creationId xmlns:a16="http://schemas.microsoft.com/office/drawing/2014/main" id="{0C072A08-34DF-3BB8-B693-A1BF6E4478B2}"/>
              </a:ext>
            </a:extLst>
          </p:cNvPr>
          <p:cNvSpPr>
            <a:spLocks noGrp="1"/>
          </p:cNvSpPr>
          <p:nvPr>
            <p:ph idx="1"/>
          </p:nvPr>
        </p:nvSpPr>
        <p:spPr/>
        <p:txBody>
          <a:bodyPr>
            <a:normAutofit fontScale="70000" lnSpcReduction="20000"/>
          </a:bodyPr>
          <a:lstStyle/>
          <a:p>
            <a:pPr>
              <a:lnSpc>
                <a:spcPct val="150000"/>
              </a:lnSpc>
            </a:pPr>
            <a:r>
              <a:rPr lang="es-UY" dirty="0">
                <a:solidFill>
                  <a:schemeClr val="tx1">
                    <a:lumMod val="50000"/>
                    <a:lumOff val="50000"/>
                  </a:schemeClr>
                </a:solidFill>
                <a:latin typeface="Open Sans" pitchFamily="2" charset="0"/>
                <a:ea typeface="Open Sans" pitchFamily="2" charset="0"/>
                <a:cs typeface="Open Sans" pitchFamily="2" charset="0"/>
              </a:rPr>
              <a:t>Gestión continua de la exposición a amenazas</a:t>
            </a:r>
          </a:p>
          <a:p>
            <a:pPr>
              <a:lnSpc>
                <a:spcPct val="150000"/>
              </a:lnSpc>
            </a:pPr>
            <a:r>
              <a:rPr lang="es-UY" dirty="0">
                <a:solidFill>
                  <a:schemeClr val="tx1">
                    <a:lumMod val="50000"/>
                    <a:lumOff val="50000"/>
                  </a:schemeClr>
                </a:solidFill>
                <a:latin typeface="Open Sans" pitchFamily="2" charset="0"/>
                <a:ea typeface="Open Sans" pitchFamily="2" charset="0"/>
                <a:cs typeface="Open Sans" pitchFamily="2" charset="0"/>
              </a:rPr>
              <a:t>Mayor regulación  y supervisión (y costos)</a:t>
            </a:r>
          </a:p>
          <a:p>
            <a:pPr>
              <a:lnSpc>
                <a:spcPct val="150000"/>
              </a:lnSpc>
            </a:pPr>
            <a:r>
              <a:rPr lang="es-UY" dirty="0">
                <a:solidFill>
                  <a:schemeClr val="tx1">
                    <a:lumMod val="50000"/>
                    <a:lumOff val="50000"/>
                  </a:schemeClr>
                </a:solidFill>
                <a:latin typeface="Open Sans" pitchFamily="2" charset="0"/>
                <a:ea typeface="Open Sans" pitchFamily="2" charset="0"/>
                <a:cs typeface="Open Sans" pitchFamily="2" charset="0"/>
              </a:rPr>
              <a:t>Auge de la Inteligencia Artificial</a:t>
            </a:r>
          </a:p>
          <a:p>
            <a:pPr>
              <a:lnSpc>
                <a:spcPct val="150000"/>
              </a:lnSpc>
            </a:pPr>
            <a:r>
              <a:rPr lang="es-UY" dirty="0">
                <a:solidFill>
                  <a:schemeClr val="tx1">
                    <a:lumMod val="50000"/>
                    <a:lumOff val="50000"/>
                  </a:schemeClr>
                </a:solidFill>
                <a:latin typeface="Open Sans" pitchFamily="2" charset="0"/>
                <a:ea typeface="Open Sans" pitchFamily="2" charset="0"/>
                <a:cs typeface="Open Sans" pitchFamily="2" charset="0"/>
              </a:rPr>
              <a:t> Expectativas de trabajo híbrido/remoto</a:t>
            </a:r>
          </a:p>
          <a:p>
            <a:pPr>
              <a:lnSpc>
                <a:spcPct val="150000"/>
              </a:lnSpc>
            </a:pPr>
            <a:r>
              <a:rPr lang="es-UY" dirty="0">
                <a:solidFill>
                  <a:schemeClr val="tx1">
                    <a:lumMod val="50000"/>
                    <a:lumOff val="50000"/>
                  </a:schemeClr>
                </a:solidFill>
                <a:latin typeface="Open Sans" pitchFamily="2" charset="0"/>
                <a:ea typeface="Open Sans" pitchFamily="2" charset="0"/>
                <a:cs typeface="Open Sans" pitchFamily="2" charset="0"/>
              </a:rPr>
              <a:t>Datos en la nube</a:t>
            </a:r>
          </a:p>
          <a:p>
            <a:pPr>
              <a:lnSpc>
                <a:spcPct val="150000"/>
              </a:lnSpc>
            </a:pPr>
            <a:r>
              <a:rPr lang="es-UY" dirty="0">
                <a:solidFill>
                  <a:schemeClr val="tx1">
                    <a:lumMod val="50000"/>
                    <a:lumOff val="50000"/>
                  </a:schemeClr>
                </a:solidFill>
                <a:latin typeface="Open Sans" pitchFamily="2" charset="0"/>
                <a:ea typeface="Open Sans" pitchFamily="2" charset="0"/>
                <a:cs typeface="Open Sans" pitchFamily="2" charset="0"/>
              </a:rPr>
              <a:t>Prepararse a mitigar efectos sobre operativa y reputación</a:t>
            </a:r>
          </a:p>
          <a:p>
            <a:pPr>
              <a:lnSpc>
                <a:spcPct val="150000"/>
              </a:lnSpc>
            </a:pPr>
            <a:r>
              <a:rPr lang="es-UY" dirty="0">
                <a:solidFill>
                  <a:schemeClr val="tx1">
                    <a:lumMod val="50000"/>
                    <a:lumOff val="50000"/>
                  </a:schemeClr>
                </a:solidFill>
                <a:latin typeface="Open Sans" pitchFamily="2" charset="0"/>
                <a:ea typeface="Open Sans" pitchFamily="2" charset="0"/>
                <a:cs typeface="Open Sans" pitchFamily="2" charset="0"/>
              </a:rPr>
              <a:t>Alianzas para analizar y gestionar la seguridad</a:t>
            </a:r>
          </a:p>
          <a:p>
            <a:pPr>
              <a:lnSpc>
                <a:spcPct val="150000"/>
              </a:lnSpc>
            </a:pPr>
            <a:r>
              <a:rPr lang="es-UY" dirty="0">
                <a:solidFill>
                  <a:schemeClr val="tx1">
                    <a:lumMod val="50000"/>
                    <a:lumOff val="50000"/>
                  </a:schemeClr>
                </a:solidFill>
                <a:latin typeface="Open Sans" pitchFamily="2" charset="0"/>
                <a:ea typeface="Open Sans" pitchFamily="2" charset="0"/>
                <a:cs typeface="Open Sans" pitchFamily="2" charset="0"/>
              </a:rPr>
              <a:t>Ambiente de control: ciberseguridad y juntas directivas</a:t>
            </a:r>
          </a:p>
        </p:txBody>
      </p:sp>
      <p:sp>
        <p:nvSpPr>
          <p:cNvPr id="11" name="Freeform 22">
            <a:extLst>
              <a:ext uri="{FF2B5EF4-FFF2-40B4-BE49-F238E27FC236}">
                <a16:creationId xmlns:a16="http://schemas.microsoft.com/office/drawing/2014/main" id="{E11FD41B-8BE3-B607-7018-9A683411FFEE}"/>
              </a:ext>
            </a:extLst>
          </p:cNvPr>
          <p:cNvSpPr>
            <a:spLocks/>
          </p:cNvSpPr>
          <p:nvPr/>
        </p:nvSpPr>
        <p:spPr bwMode="auto">
          <a:xfrm>
            <a:off x="893077" y="793999"/>
            <a:ext cx="726849" cy="682037"/>
          </a:xfrm>
          <a:custGeom>
            <a:avLst/>
            <a:gdLst>
              <a:gd name="T0" fmla="*/ 571 w 620"/>
              <a:gd name="T1" fmla="*/ 3 h 618"/>
              <a:gd name="T2" fmla="*/ 605 w 620"/>
              <a:gd name="T3" fmla="*/ 28 h 618"/>
              <a:gd name="T4" fmla="*/ 618 w 620"/>
              <a:gd name="T5" fmla="*/ 69 h 618"/>
              <a:gd name="T6" fmla="*/ 603 w 620"/>
              <a:gd name="T7" fmla="*/ 114 h 618"/>
              <a:gd name="T8" fmla="*/ 562 w 620"/>
              <a:gd name="T9" fmla="*/ 138 h 618"/>
              <a:gd name="T10" fmla="*/ 584 w 620"/>
              <a:gd name="T11" fmla="*/ 488 h 618"/>
              <a:gd name="T12" fmla="*/ 615 w 620"/>
              <a:gd name="T13" fmla="*/ 523 h 618"/>
              <a:gd name="T14" fmla="*/ 615 w 620"/>
              <a:gd name="T15" fmla="*/ 570 h 618"/>
              <a:gd name="T16" fmla="*/ 590 w 620"/>
              <a:gd name="T17" fmla="*/ 604 h 618"/>
              <a:gd name="T18" fmla="*/ 549 w 620"/>
              <a:gd name="T19" fmla="*/ 617 h 618"/>
              <a:gd name="T20" fmla="*/ 508 w 620"/>
              <a:gd name="T21" fmla="*/ 604 h 618"/>
              <a:gd name="T22" fmla="*/ 483 w 620"/>
              <a:gd name="T23" fmla="*/ 570 h 618"/>
              <a:gd name="T24" fmla="*/ 483 w 620"/>
              <a:gd name="T25" fmla="*/ 523 h 618"/>
              <a:gd name="T26" fmla="*/ 512 w 620"/>
              <a:gd name="T27" fmla="*/ 488 h 618"/>
              <a:gd name="T28" fmla="*/ 534 w 620"/>
              <a:gd name="T29" fmla="*/ 322 h 618"/>
              <a:gd name="T30" fmla="*/ 325 w 620"/>
              <a:gd name="T31" fmla="*/ 479 h 618"/>
              <a:gd name="T32" fmla="*/ 364 w 620"/>
              <a:gd name="T33" fmla="*/ 503 h 618"/>
              <a:gd name="T34" fmla="*/ 380 w 620"/>
              <a:gd name="T35" fmla="*/ 548 h 618"/>
              <a:gd name="T36" fmla="*/ 367 w 620"/>
              <a:gd name="T37" fmla="*/ 589 h 618"/>
              <a:gd name="T38" fmla="*/ 332 w 620"/>
              <a:gd name="T39" fmla="*/ 614 h 618"/>
              <a:gd name="T40" fmla="*/ 288 w 620"/>
              <a:gd name="T41" fmla="*/ 614 h 618"/>
              <a:gd name="T42" fmla="*/ 254 w 620"/>
              <a:gd name="T43" fmla="*/ 589 h 618"/>
              <a:gd name="T44" fmla="*/ 240 w 620"/>
              <a:gd name="T45" fmla="*/ 548 h 618"/>
              <a:gd name="T46" fmla="*/ 256 w 620"/>
              <a:gd name="T47" fmla="*/ 503 h 618"/>
              <a:gd name="T48" fmla="*/ 295 w 620"/>
              <a:gd name="T49" fmla="*/ 479 h 618"/>
              <a:gd name="T50" fmla="*/ 85 w 620"/>
              <a:gd name="T51" fmla="*/ 322 h 618"/>
              <a:gd name="T52" fmla="*/ 107 w 620"/>
              <a:gd name="T53" fmla="*/ 488 h 618"/>
              <a:gd name="T54" fmla="*/ 137 w 620"/>
              <a:gd name="T55" fmla="*/ 525 h 618"/>
              <a:gd name="T56" fmla="*/ 137 w 620"/>
              <a:gd name="T57" fmla="*/ 570 h 618"/>
              <a:gd name="T58" fmla="*/ 112 w 620"/>
              <a:gd name="T59" fmla="*/ 604 h 618"/>
              <a:gd name="T60" fmla="*/ 71 w 620"/>
              <a:gd name="T61" fmla="*/ 618 h 618"/>
              <a:gd name="T62" fmla="*/ 30 w 620"/>
              <a:gd name="T63" fmla="*/ 605 h 618"/>
              <a:gd name="T64" fmla="*/ 5 w 620"/>
              <a:gd name="T65" fmla="*/ 570 h 618"/>
              <a:gd name="T66" fmla="*/ 5 w 620"/>
              <a:gd name="T67" fmla="*/ 525 h 618"/>
              <a:gd name="T68" fmla="*/ 34 w 620"/>
              <a:gd name="T69" fmla="*/ 488 h 618"/>
              <a:gd name="T70" fmla="*/ 56 w 620"/>
              <a:gd name="T71" fmla="*/ 309 h 618"/>
              <a:gd name="T72" fmla="*/ 59 w 620"/>
              <a:gd name="T73" fmla="*/ 300 h 618"/>
              <a:gd name="T74" fmla="*/ 66 w 620"/>
              <a:gd name="T75" fmla="*/ 296 h 618"/>
              <a:gd name="T76" fmla="*/ 534 w 620"/>
              <a:gd name="T77" fmla="*/ 294 h 618"/>
              <a:gd name="T78" fmla="*/ 512 w 620"/>
              <a:gd name="T79" fmla="*/ 129 h 618"/>
              <a:gd name="T80" fmla="*/ 483 w 620"/>
              <a:gd name="T81" fmla="*/ 94 h 618"/>
              <a:gd name="T82" fmla="*/ 482 w 620"/>
              <a:gd name="T83" fmla="*/ 48 h 618"/>
              <a:gd name="T84" fmla="*/ 507 w 620"/>
              <a:gd name="T85" fmla="*/ 13 h 618"/>
              <a:gd name="T86" fmla="*/ 549 w 620"/>
              <a:gd name="T87"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20" h="618">
                <a:moveTo>
                  <a:pt x="549" y="0"/>
                </a:moveTo>
                <a:lnTo>
                  <a:pt x="571" y="3"/>
                </a:lnTo>
                <a:lnTo>
                  <a:pt x="590" y="13"/>
                </a:lnTo>
                <a:lnTo>
                  <a:pt x="605" y="28"/>
                </a:lnTo>
                <a:lnTo>
                  <a:pt x="615" y="47"/>
                </a:lnTo>
                <a:lnTo>
                  <a:pt x="618" y="69"/>
                </a:lnTo>
                <a:lnTo>
                  <a:pt x="615" y="94"/>
                </a:lnTo>
                <a:lnTo>
                  <a:pt x="603" y="114"/>
                </a:lnTo>
                <a:lnTo>
                  <a:pt x="584" y="129"/>
                </a:lnTo>
                <a:lnTo>
                  <a:pt x="562" y="138"/>
                </a:lnTo>
                <a:lnTo>
                  <a:pt x="562" y="479"/>
                </a:lnTo>
                <a:lnTo>
                  <a:pt x="584" y="488"/>
                </a:lnTo>
                <a:lnTo>
                  <a:pt x="603" y="503"/>
                </a:lnTo>
                <a:lnTo>
                  <a:pt x="615" y="523"/>
                </a:lnTo>
                <a:lnTo>
                  <a:pt x="620" y="548"/>
                </a:lnTo>
                <a:lnTo>
                  <a:pt x="615" y="570"/>
                </a:lnTo>
                <a:lnTo>
                  <a:pt x="606" y="589"/>
                </a:lnTo>
                <a:lnTo>
                  <a:pt x="590" y="604"/>
                </a:lnTo>
                <a:lnTo>
                  <a:pt x="571" y="614"/>
                </a:lnTo>
                <a:lnTo>
                  <a:pt x="549" y="617"/>
                </a:lnTo>
                <a:lnTo>
                  <a:pt x="527" y="614"/>
                </a:lnTo>
                <a:lnTo>
                  <a:pt x="508" y="604"/>
                </a:lnTo>
                <a:lnTo>
                  <a:pt x="493" y="589"/>
                </a:lnTo>
                <a:lnTo>
                  <a:pt x="483" y="570"/>
                </a:lnTo>
                <a:lnTo>
                  <a:pt x="479" y="548"/>
                </a:lnTo>
                <a:lnTo>
                  <a:pt x="483" y="523"/>
                </a:lnTo>
                <a:lnTo>
                  <a:pt x="495" y="503"/>
                </a:lnTo>
                <a:lnTo>
                  <a:pt x="512" y="488"/>
                </a:lnTo>
                <a:lnTo>
                  <a:pt x="534" y="479"/>
                </a:lnTo>
                <a:lnTo>
                  <a:pt x="534" y="322"/>
                </a:lnTo>
                <a:lnTo>
                  <a:pt x="325" y="322"/>
                </a:lnTo>
                <a:lnTo>
                  <a:pt x="325" y="479"/>
                </a:lnTo>
                <a:lnTo>
                  <a:pt x="347" y="488"/>
                </a:lnTo>
                <a:lnTo>
                  <a:pt x="364" y="503"/>
                </a:lnTo>
                <a:lnTo>
                  <a:pt x="376" y="523"/>
                </a:lnTo>
                <a:lnTo>
                  <a:pt x="380" y="548"/>
                </a:lnTo>
                <a:lnTo>
                  <a:pt x="376" y="570"/>
                </a:lnTo>
                <a:lnTo>
                  <a:pt x="367" y="589"/>
                </a:lnTo>
                <a:lnTo>
                  <a:pt x="351" y="604"/>
                </a:lnTo>
                <a:lnTo>
                  <a:pt x="332" y="614"/>
                </a:lnTo>
                <a:lnTo>
                  <a:pt x="310" y="617"/>
                </a:lnTo>
                <a:lnTo>
                  <a:pt x="288" y="614"/>
                </a:lnTo>
                <a:lnTo>
                  <a:pt x="269" y="604"/>
                </a:lnTo>
                <a:lnTo>
                  <a:pt x="254" y="589"/>
                </a:lnTo>
                <a:lnTo>
                  <a:pt x="244" y="570"/>
                </a:lnTo>
                <a:lnTo>
                  <a:pt x="240" y="548"/>
                </a:lnTo>
                <a:lnTo>
                  <a:pt x="244" y="523"/>
                </a:lnTo>
                <a:lnTo>
                  <a:pt x="256" y="503"/>
                </a:lnTo>
                <a:lnTo>
                  <a:pt x="273" y="488"/>
                </a:lnTo>
                <a:lnTo>
                  <a:pt x="295" y="479"/>
                </a:lnTo>
                <a:lnTo>
                  <a:pt x="295" y="322"/>
                </a:lnTo>
                <a:lnTo>
                  <a:pt x="85" y="322"/>
                </a:lnTo>
                <a:lnTo>
                  <a:pt x="85" y="479"/>
                </a:lnTo>
                <a:lnTo>
                  <a:pt x="107" y="488"/>
                </a:lnTo>
                <a:lnTo>
                  <a:pt x="125" y="504"/>
                </a:lnTo>
                <a:lnTo>
                  <a:pt x="137" y="525"/>
                </a:lnTo>
                <a:lnTo>
                  <a:pt x="141" y="548"/>
                </a:lnTo>
                <a:lnTo>
                  <a:pt x="137" y="570"/>
                </a:lnTo>
                <a:lnTo>
                  <a:pt x="128" y="589"/>
                </a:lnTo>
                <a:lnTo>
                  <a:pt x="112" y="604"/>
                </a:lnTo>
                <a:lnTo>
                  <a:pt x="93" y="614"/>
                </a:lnTo>
                <a:lnTo>
                  <a:pt x="71" y="618"/>
                </a:lnTo>
                <a:lnTo>
                  <a:pt x="49" y="614"/>
                </a:lnTo>
                <a:lnTo>
                  <a:pt x="30" y="605"/>
                </a:lnTo>
                <a:lnTo>
                  <a:pt x="15" y="589"/>
                </a:lnTo>
                <a:lnTo>
                  <a:pt x="5" y="570"/>
                </a:lnTo>
                <a:lnTo>
                  <a:pt x="0" y="548"/>
                </a:lnTo>
                <a:lnTo>
                  <a:pt x="5" y="525"/>
                </a:lnTo>
                <a:lnTo>
                  <a:pt x="16" y="504"/>
                </a:lnTo>
                <a:lnTo>
                  <a:pt x="34" y="488"/>
                </a:lnTo>
                <a:lnTo>
                  <a:pt x="56" y="479"/>
                </a:lnTo>
                <a:lnTo>
                  <a:pt x="56" y="309"/>
                </a:lnTo>
                <a:lnTo>
                  <a:pt x="58" y="305"/>
                </a:lnTo>
                <a:lnTo>
                  <a:pt x="59" y="300"/>
                </a:lnTo>
                <a:lnTo>
                  <a:pt x="62" y="297"/>
                </a:lnTo>
                <a:lnTo>
                  <a:pt x="66" y="296"/>
                </a:lnTo>
                <a:lnTo>
                  <a:pt x="71" y="294"/>
                </a:lnTo>
                <a:lnTo>
                  <a:pt x="534" y="294"/>
                </a:lnTo>
                <a:lnTo>
                  <a:pt x="534" y="138"/>
                </a:lnTo>
                <a:lnTo>
                  <a:pt x="512" y="129"/>
                </a:lnTo>
                <a:lnTo>
                  <a:pt x="495" y="114"/>
                </a:lnTo>
                <a:lnTo>
                  <a:pt x="483" y="94"/>
                </a:lnTo>
                <a:lnTo>
                  <a:pt x="479" y="70"/>
                </a:lnTo>
                <a:lnTo>
                  <a:pt x="482" y="48"/>
                </a:lnTo>
                <a:lnTo>
                  <a:pt x="492" y="28"/>
                </a:lnTo>
                <a:lnTo>
                  <a:pt x="507" y="13"/>
                </a:lnTo>
                <a:lnTo>
                  <a:pt x="527" y="3"/>
                </a:lnTo>
                <a:lnTo>
                  <a:pt x="549" y="0"/>
                </a:lnTo>
                <a:close/>
              </a:path>
            </a:pathLst>
          </a:custGeom>
          <a:solidFill>
            <a:srgbClr val="92D400"/>
          </a:solidFill>
          <a:ln w="0">
            <a:noFill/>
            <a:prstDash val="solid"/>
            <a:round/>
            <a:headEnd/>
            <a:tailEnd/>
          </a:ln>
          <a:effectLst>
            <a:outerShdw blurRad="266700" dist="241300" dir="9900000" sx="68000" sy="68000" algn="t" rotWithShape="0">
              <a:prstClr val="black">
                <a:alpha val="48000"/>
              </a:prstClr>
            </a:outerShdw>
          </a:effectLst>
          <a:scene3d>
            <a:camera prst="isometricOffAxis1Right"/>
            <a:lightRig rig="threePt" dir="t"/>
          </a:scene3d>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030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0F293-8AC2-E2D6-0226-DC48B3E6E286}"/>
              </a:ext>
            </a:extLst>
          </p:cNvPr>
          <p:cNvSpPr>
            <a:spLocks noGrp="1"/>
          </p:cNvSpPr>
          <p:nvPr>
            <p:ph type="title"/>
          </p:nvPr>
        </p:nvSpPr>
        <p:spPr>
          <a:xfrm>
            <a:off x="2054715" y="378214"/>
            <a:ext cx="10515600" cy="1325563"/>
          </a:xfrm>
          <a:effectLst>
            <a:outerShdw blurRad="50800" dist="38100" dir="5400000" algn="t" rotWithShape="0">
              <a:prstClr val="black">
                <a:alpha val="40000"/>
              </a:prstClr>
            </a:outerShdw>
          </a:effectLst>
        </p:spPr>
        <p:txBody>
          <a:bodyPr/>
          <a:lstStyle/>
          <a:p>
            <a:r>
              <a:rPr lang="es-UY" b="1" dirty="0">
                <a:solidFill>
                  <a:schemeClr val="tx1">
                    <a:lumMod val="65000"/>
                    <a:lumOff val="35000"/>
                  </a:schemeClr>
                </a:solidFill>
                <a:latin typeface="Titillium" panose="00000500000000000000" pitchFamily="50" charset="0"/>
              </a:rPr>
              <a:t>Alternativas estratégicas</a:t>
            </a:r>
          </a:p>
        </p:txBody>
      </p:sp>
      <p:sp>
        <p:nvSpPr>
          <p:cNvPr id="3" name="Marcador de contenido 2">
            <a:extLst>
              <a:ext uri="{FF2B5EF4-FFF2-40B4-BE49-F238E27FC236}">
                <a16:creationId xmlns:a16="http://schemas.microsoft.com/office/drawing/2014/main" id="{0C072A08-34DF-3BB8-B693-A1BF6E4478B2}"/>
              </a:ext>
            </a:extLst>
          </p:cNvPr>
          <p:cNvSpPr>
            <a:spLocks noGrp="1"/>
          </p:cNvSpPr>
          <p:nvPr>
            <p:ph idx="1"/>
          </p:nvPr>
        </p:nvSpPr>
        <p:spPr/>
        <p:txBody>
          <a:bodyPr/>
          <a:lstStyle/>
          <a:p>
            <a:pPr>
              <a:lnSpc>
                <a:spcPct val="150000"/>
              </a:lnSpc>
            </a:pPr>
            <a:r>
              <a:rPr lang="es-UY" dirty="0">
                <a:solidFill>
                  <a:schemeClr val="tx1">
                    <a:lumMod val="50000"/>
                    <a:lumOff val="50000"/>
                  </a:schemeClr>
                </a:solidFill>
              </a:rPr>
              <a:t>Desarrollo propio –con o sin apoyos de especialistas</a:t>
            </a:r>
          </a:p>
          <a:p>
            <a:pPr>
              <a:lnSpc>
                <a:spcPct val="150000"/>
              </a:lnSpc>
            </a:pPr>
            <a:r>
              <a:rPr lang="es-UY" dirty="0">
                <a:solidFill>
                  <a:schemeClr val="tx1">
                    <a:lumMod val="50000"/>
                    <a:lumOff val="50000"/>
                  </a:schemeClr>
                </a:solidFill>
              </a:rPr>
              <a:t>“Subirse” a soluciones de mercado –soluciones 100% externas</a:t>
            </a:r>
          </a:p>
          <a:p>
            <a:pPr>
              <a:lnSpc>
                <a:spcPct val="150000"/>
              </a:lnSpc>
            </a:pPr>
            <a:r>
              <a:rPr lang="es-UY" dirty="0">
                <a:solidFill>
                  <a:schemeClr val="tx1">
                    <a:lumMod val="50000"/>
                    <a:lumOff val="50000"/>
                  </a:schemeClr>
                </a:solidFill>
              </a:rPr>
              <a:t>Generar soluciones entre las cooperativas para favorecer escala –Paraguay, Rural Servicios Informáticos en España-</a:t>
            </a:r>
          </a:p>
          <a:p>
            <a:pPr>
              <a:lnSpc>
                <a:spcPct val="150000"/>
              </a:lnSpc>
            </a:pPr>
            <a:r>
              <a:rPr lang="es-UY" dirty="0">
                <a:solidFill>
                  <a:schemeClr val="tx1">
                    <a:lumMod val="50000"/>
                    <a:lumOff val="50000"/>
                  </a:schemeClr>
                </a:solidFill>
              </a:rPr>
              <a:t>Comprar una Fintech –Coopeuch / Dale</a:t>
            </a:r>
          </a:p>
        </p:txBody>
      </p:sp>
      <p:sp>
        <p:nvSpPr>
          <p:cNvPr id="11" name="Freeform 22">
            <a:extLst>
              <a:ext uri="{FF2B5EF4-FFF2-40B4-BE49-F238E27FC236}">
                <a16:creationId xmlns:a16="http://schemas.microsoft.com/office/drawing/2014/main" id="{E11FD41B-8BE3-B607-7018-9A683411FFEE}"/>
              </a:ext>
            </a:extLst>
          </p:cNvPr>
          <p:cNvSpPr>
            <a:spLocks/>
          </p:cNvSpPr>
          <p:nvPr/>
        </p:nvSpPr>
        <p:spPr bwMode="auto">
          <a:xfrm>
            <a:off x="893077" y="793999"/>
            <a:ext cx="726849" cy="682037"/>
          </a:xfrm>
          <a:custGeom>
            <a:avLst/>
            <a:gdLst>
              <a:gd name="T0" fmla="*/ 571 w 620"/>
              <a:gd name="T1" fmla="*/ 3 h 618"/>
              <a:gd name="T2" fmla="*/ 605 w 620"/>
              <a:gd name="T3" fmla="*/ 28 h 618"/>
              <a:gd name="T4" fmla="*/ 618 w 620"/>
              <a:gd name="T5" fmla="*/ 69 h 618"/>
              <a:gd name="T6" fmla="*/ 603 w 620"/>
              <a:gd name="T7" fmla="*/ 114 h 618"/>
              <a:gd name="T8" fmla="*/ 562 w 620"/>
              <a:gd name="T9" fmla="*/ 138 h 618"/>
              <a:gd name="T10" fmla="*/ 584 w 620"/>
              <a:gd name="T11" fmla="*/ 488 h 618"/>
              <a:gd name="T12" fmla="*/ 615 w 620"/>
              <a:gd name="T13" fmla="*/ 523 h 618"/>
              <a:gd name="T14" fmla="*/ 615 w 620"/>
              <a:gd name="T15" fmla="*/ 570 h 618"/>
              <a:gd name="T16" fmla="*/ 590 w 620"/>
              <a:gd name="T17" fmla="*/ 604 h 618"/>
              <a:gd name="T18" fmla="*/ 549 w 620"/>
              <a:gd name="T19" fmla="*/ 617 h 618"/>
              <a:gd name="T20" fmla="*/ 508 w 620"/>
              <a:gd name="T21" fmla="*/ 604 h 618"/>
              <a:gd name="T22" fmla="*/ 483 w 620"/>
              <a:gd name="T23" fmla="*/ 570 h 618"/>
              <a:gd name="T24" fmla="*/ 483 w 620"/>
              <a:gd name="T25" fmla="*/ 523 h 618"/>
              <a:gd name="T26" fmla="*/ 512 w 620"/>
              <a:gd name="T27" fmla="*/ 488 h 618"/>
              <a:gd name="T28" fmla="*/ 534 w 620"/>
              <a:gd name="T29" fmla="*/ 322 h 618"/>
              <a:gd name="T30" fmla="*/ 325 w 620"/>
              <a:gd name="T31" fmla="*/ 479 h 618"/>
              <a:gd name="T32" fmla="*/ 364 w 620"/>
              <a:gd name="T33" fmla="*/ 503 h 618"/>
              <a:gd name="T34" fmla="*/ 380 w 620"/>
              <a:gd name="T35" fmla="*/ 548 h 618"/>
              <a:gd name="T36" fmla="*/ 367 w 620"/>
              <a:gd name="T37" fmla="*/ 589 h 618"/>
              <a:gd name="T38" fmla="*/ 332 w 620"/>
              <a:gd name="T39" fmla="*/ 614 h 618"/>
              <a:gd name="T40" fmla="*/ 288 w 620"/>
              <a:gd name="T41" fmla="*/ 614 h 618"/>
              <a:gd name="T42" fmla="*/ 254 w 620"/>
              <a:gd name="T43" fmla="*/ 589 h 618"/>
              <a:gd name="T44" fmla="*/ 240 w 620"/>
              <a:gd name="T45" fmla="*/ 548 h 618"/>
              <a:gd name="T46" fmla="*/ 256 w 620"/>
              <a:gd name="T47" fmla="*/ 503 h 618"/>
              <a:gd name="T48" fmla="*/ 295 w 620"/>
              <a:gd name="T49" fmla="*/ 479 h 618"/>
              <a:gd name="T50" fmla="*/ 85 w 620"/>
              <a:gd name="T51" fmla="*/ 322 h 618"/>
              <a:gd name="T52" fmla="*/ 107 w 620"/>
              <a:gd name="T53" fmla="*/ 488 h 618"/>
              <a:gd name="T54" fmla="*/ 137 w 620"/>
              <a:gd name="T55" fmla="*/ 525 h 618"/>
              <a:gd name="T56" fmla="*/ 137 w 620"/>
              <a:gd name="T57" fmla="*/ 570 h 618"/>
              <a:gd name="T58" fmla="*/ 112 w 620"/>
              <a:gd name="T59" fmla="*/ 604 h 618"/>
              <a:gd name="T60" fmla="*/ 71 w 620"/>
              <a:gd name="T61" fmla="*/ 618 h 618"/>
              <a:gd name="T62" fmla="*/ 30 w 620"/>
              <a:gd name="T63" fmla="*/ 605 h 618"/>
              <a:gd name="T64" fmla="*/ 5 w 620"/>
              <a:gd name="T65" fmla="*/ 570 h 618"/>
              <a:gd name="T66" fmla="*/ 5 w 620"/>
              <a:gd name="T67" fmla="*/ 525 h 618"/>
              <a:gd name="T68" fmla="*/ 34 w 620"/>
              <a:gd name="T69" fmla="*/ 488 h 618"/>
              <a:gd name="T70" fmla="*/ 56 w 620"/>
              <a:gd name="T71" fmla="*/ 309 h 618"/>
              <a:gd name="T72" fmla="*/ 59 w 620"/>
              <a:gd name="T73" fmla="*/ 300 h 618"/>
              <a:gd name="T74" fmla="*/ 66 w 620"/>
              <a:gd name="T75" fmla="*/ 296 h 618"/>
              <a:gd name="T76" fmla="*/ 534 w 620"/>
              <a:gd name="T77" fmla="*/ 294 h 618"/>
              <a:gd name="T78" fmla="*/ 512 w 620"/>
              <a:gd name="T79" fmla="*/ 129 h 618"/>
              <a:gd name="T80" fmla="*/ 483 w 620"/>
              <a:gd name="T81" fmla="*/ 94 h 618"/>
              <a:gd name="T82" fmla="*/ 482 w 620"/>
              <a:gd name="T83" fmla="*/ 48 h 618"/>
              <a:gd name="T84" fmla="*/ 507 w 620"/>
              <a:gd name="T85" fmla="*/ 13 h 618"/>
              <a:gd name="T86" fmla="*/ 549 w 620"/>
              <a:gd name="T87"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20" h="618">
                <a:moveTo>
                  <a:pt x="549" y="0"/>
                </a:moveTo>
                <a:lnTo>
                  <a:pt x="571" y="3"/>
                </a:lnTo>
                <a:lnTo>
                  <a:pt x="590" y="13"/>
                </a:lnTo>
                <a:lnTo>
                  <a:pt x="605" y="28"/>
                </a:lnTo>
                <a:lnTo>
                  <a:pt x="615" y="47"/>
                </a:lnTo>
                <a:lnTo>
                  <a:pt x="618" y="69"/>
                </a:lnTo>
                <a:lnTo>
                  <a:pt x="615" y="94"/>
                </a:lnTo>
                <a:lnTo>
                  <a:pt x="603" y="114"/>
                </a:lnTo>
                <a:lnTo>
                  <a:pt x="584" y="129"/>
                </a:lnTo>
                <a:lnTo>
                  <a:pt x="562" y="138"/>
                </a:lnTo>
                <a:lnTo>
                  <a:pt x="562" y="479"/>
                </a:lnTo>
                <a:lnTo>
                  <a:pt x="584" y="488"/>
                </a:lnTo>
                <a:lnTo>
                  <a:pt x="603" y="503"/>
                </a:lnTo>
                <a:lnTo>
                  <a:pt x="615" y="523"/>
                </a:lnTo>
                <a:lnTo>
                  <a:pt x="620" y="548"/>
                </a:lnTo>
                <a:lnTo>
                  <a:pt x="615" y="570"/>
                </a:lnTo>
                <a:lnTo>
                  <a:pt x="606" y="589"/>
                </a:lnTo>
                <a:lnTo>
                  <a:pt x="590" y="604"/>
                </a:lnTo>
                <a:lnTo>
                  <a:pt x="571" y="614"/>
                </a:lnTo>
                <a:lnTo>
                  <a:pt x="549" y="617"/>
                </a:lnTo>
                <a:lnTo>
                  <a:pt x="527" y="614"/>
                </a:lnTo>
                <a:lnTo>
                  <a:pt x="508" y="604"/>
                </a:lnTo>
                <a:lnTo>
                  <a:pt x="493" y="589"/>
                </a:lnTo>
                <a:lnTo>
                  <a:pt x="483" y="570"/>
                </a:lnTo>
                <a:lnTo>
                  <a:pt x="479" y="548"/>
                </a:lnTo>
                <a:lnTo>
                  <a:pt x="483" y="523"/>
                </a:lnTo>
                <a:lnTo>
                  <a:pt x="495" y="503"/>
                </a:lnTo>
                <a:lnTo>
                  <a:pt x="512" y="488"/>
                </a:lnTo>
                <a:lnTo>
                  <a:pt x="534" y="479"/>
                </a:lnTo>
                <a:lnTo>
                  <a:pt x="534" y="322"/>
                </a:lnTo>
                <a:lnTo>
                  <a:pt x="325" y="322"/>
                </a:lnTo>
                <a:lnTo>
                  <a:pt x="325" y="479"/>
                </a:lnTo>
                <a:lnTo>
                  <a:pt x="347" y="488"/>
                </a:lnTo>
                <a:lnTo>
                  <a:pt x="364" y="503"/>
                </a:lnTo>
                <a:lnTo>
                  <a:pt x="376" y="523"/>
                </a:lnTo>
                <a:lnTo>
                  <a:pt x="380" y="548"/>
                </a:lnTo>
                <a:lnTo>
                  <a:pt x="376" y="570"/>
                </a:lnTo>
                <a:lnTo>
                  <a:pt x="367" y="589"/>
                </a:lnTo>
                <a:lnTo>
                  <a:pt x="351" y="604"/>
                </a:lnTo>
                <a:lnTo>
                  <a:pt x="332" y="614"/>
                </a:lnTo>
                <a:lnTo>
                  <a:pt x="310" y="617"/>
                </a:lnTo>
                <a:lnTo>
                  <a:pt x="288" y="614"/>
                </a:lnTo>
                <a:lnTo>
                  <a:pt x="269" y="604"/>
                </a:lnTo>
                <a:lnTo>
                  <a:pt x="254" y="589"/>
                </a:lnTo>
                <a:lnTo>
                  <a:pt x="244" y="570"/>
                </a:lnTo>
                <a:lnTo>
                  <a:pt x="240" y="548"/>
                </a:lnTo>
                <a:lnTo>
                  <a:pt x="244" y="523"/>
                </a:lnTo>
                <a:lnTo>
                  <a:pt x="256" y="503"/>
                </a:lnTo>
                <a:lnTo>
                  <a:pt x="273" y="488"/>
                </a:lnTo>
                <a:lnTo>
                  <a:pt x="295" y="479"/>
                </a:lnTo>
                <a:lnTo>
                  <a:pt x="295" y="322"/>
                </a:lnTo>
                <a:lnTo>
                  <a:pt x="85" y="322"/>
                </a:lnTo>
                <a:lnTo>
                  <a:pt x="85" y="479"/>
                </a:lnTo>
                <a:lnTo>
                  <a:pt x="107" y="488"/>
                </a:lnTo>
                <a:lnTo>
                  <a:pt x="125" y="504"/>
                </a:lnTo>
                <a:lnTo>
                  <a:pt x="137" y="525"/>
                </a:lnTo>
                <a:lnTo>
                  <a:pt x="141" y="548"/>
                </a:lnTo>
                <a:lnTo>
                  <a:pt x="137" y="570"/>
                </a:lnTo>
                <a:lnTo>
                  <a:pt x="128" y="589"/>
                </a:lnTo>
                <a:lnTo>
                  <a:pt x="112" y="604"/>
                </a:lnTo>
                <a:lnTo>
                  <a:pt x="93" y="614"/>
                </a:lnTo>
                <a:lnTo>
                  <a:pt x="71" y="618"/>
                </a:lnTo>
                <a:lnTo>
                  <a:pt x="49" y="614"/>
                </a:lnTo>
                <a:lnTo>
                  <a:pt x="30" y="605"/>
                </a:lnTo>
                <a:lnTo>
                  <a:pt x="15" y="589"/>
                </a:lnTo>
                <a:lnTo>
                  <a:pt x="5" y="570"/>
                </a:lnTo>
                <a:lnTo>
                  <a:pt x="0" y="548"/>
                </a:lnTo>
                <a:lnTo>
                  <a:pt x="5" y="525"/>
                </a:lnTo>
                <a:lnTo>
                  <a:pt x="16" y="504"/>
                </a:lnTo>
                <a:lnTo>
                  <a:pt x="34" y="488"/>
                </a:lnTo>
                <a:lnTo>
                  <a:pt x="56" y="479"/>
                </a:lnTo>
                <a:lnTo>
                  <a:pt x="56" y="309"/>
                </a:lnTo>
                <a:lnTo>
                  <a:pt x="58" y="305"/>
                </a:lnTo>
                <a:lnTo>
                  <a:pt x="59" y="300"/>
                </a:lnTo>
                <a:lnTo>
                  <a:pt x="62" y="297"/>
                </a:lnTo>
                <a:lnTo>
                  <a:pt x="66" y="296"/>
                </a:lnTo>
                <a:lnTo>
                  <a:pt x="71" y="294"/>
                </a:lnTo>
                <a:lnTo>
                  <a:pt x="534" y="294"/>
                </a:lnTo>
                <a:lnTo>
                  <a:pt x="534" y="138"/>
                </a:lnTo>
                <a:lnTo>
                  <a:pt x="512" y="129"/>
                </a:lnTo>
                <a:lnTo>
                  <a:pt x="495" y="114"/>
                </a:lnTo>
                <a:lnTo>
                  <a:pt x="483" y="94"/>
                </a:lnTo>
                <a:lnTo>
                  <a:pt x="479" y="70"/>
                </a:lnTo>
                <a:lnTo>
                  <a:pt x="482" y="48"/>
                </a:lnTo>
                <a:lnTo>
                  <a:pt x="492" y="28"/>
                </a:lnTo>
                <a:lnTo>
                  <a:pt x="507" y="13"/>
                </a:lnTo>
                <a:lnTo>
                  <a:pt x="527" y="3"/>
                </a:lnTo>
                <a:lnTo>
                  <a:pt x="549" y="0"/>
                </a:lnTo>
                <a:close/>
              </a:path>
            </a:pathLst>
          </a:custGeom>
          <a:solidFill>
            <a:srgbClr val="92D400"/>
          </a:solidFill>
          <a:ln w="0">
            <a:noFill/>
            <a:prstDash val="solid"/>
            <a:round/>
            <a:headEnd/>
            <a:tailEnd/>
          </a:ln>
          <a:effectLst>
            <a:outerShdw blurRad="266700" dist="241300" dir="9900000" sx="68000" sy="68000" algn="t" rotWithShape="0">
              <a:prstClr val="black">
                <a:alpha val="48000"/>
              </a:prstClr>
            </a:outerShdw>
          </a:effectLst>
          <a:scene3d>
            <a:camera prst="isometricOffAxis1Right"/>
            <a:lightRig rig="threePt" dir="t"/>
          </a:scene3d>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404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0F293-8AC2-E2D6-0226-DC48B3E6E286}"/>
              </a:ext>
            </a:extLst>
          </p:cNvPr>
          <p:cNvSpPr>
            <a:spLocks noGrp="1"/>
          </p:cNvSpPr>
          <p:nvPr>
            <p:ph type="title"/>
          </p:nvPr>
        </p:nvSpPr>
        <p:spPr>
          <a:xfrm>
            <a:off x="1753691" y="424312"/>
            <a:ext cx="10515600" cy="1325563"/>
          </a:xfrm>
          <a:effectLst>
            <a:outerShdw blurRad="50800" dist="38100" dir="5400000" algn="t" rotWithShape="0">
              <a:prstClr val="black">
                <a:alpha val="40000"/>
              </a:prstClr>
            </a:outerShdw>
          </a:effectLst>
        </p:spPr>
        <p:txBody>
          <a:bodyPr/>
          <a:lstStyle/>
          <a:p>
            <a:r>
              <a:rPr lang="es-UY" b="1" dirty="0">
                <a:solidFill>
                  <a:schemeClr val="tx1">
                    <a:lumMod val="65000"/>
                    <a:lumOff val="35000"/>
                  </a:schemeClr>
                </a:solidFill>
                <a:latin typeface="Titillium" panose="00000500000000000000" pitchFamily="50" charset="0"/>
              </a:rPr>
              <a:t>Estrategias de Verde: tecnología y socios</a:t>
            </a:r>
          </a:p>
        </p:txBody>
      </p:sp>
      <p:sp>
        <p:nvSpPr>
          <p:cNvPr id="3" name="Marcador de contenido 2">
            <a:extLst>
              <a:ext uri="{FF2B5EF4-FFF2-40B4-BE49-F238E27FC236}">
                <a16:creationId xmlns:a16="http://schemas.microsoft.com/office/drawing/2014/main" id="{0C072A08-34DF-3BB8-B693-A1BF6E4478B2}"/>
              </a:ext>
            </a:extLst>
          </p:cNvPr>
          <p:cNvSpPr>
            <a:spLocks noGrp="1"/>
          </p:cNvSpPr>
          <p:nvPr>
            <p:ph idx="1"/>
          </p:nvPr>
        </p:nvSpPr>
        <p:spPr/>
        <p:txBody>
          <a:bodyPr>
            <a:normAutofit lnSpcReduction="10000"/>
          </a:bodyPr>
          <a:lstStyle/>
          <a:p>
            <a:pPr>
              <a:lnSpc>
                <a:spcPct val="130000"/>
              </a:lnSpc>
            </a:pPr>
            <a:r>
              <a:rPr lang="es-UY" sz="3200" dirty="0">
                <a:solidFill>
                  <a:schemeClr val="tx1">
                    <a:lumMod val="50000"/>
                    <a:lumOff val="50000"/>
                  </a:schemeClr>
                </a:solidFill>
                <a:latin typeface="Open Sans" pitchFamily="2" charset="0"/>
                <a:ea typeface="Open Sans" pitchFamily="2" charset="0"/>
                <a:cs typeface="Open Sans" pitchFamily="2" charset="0"/>
              </a:rPr>
              <a:t>Experiencia del usuario - Humanización</a:t>
            </a:r>
          </a:p>
          <a:p>
            <a:pPr>
              <a:lnSpc>
                <a:spcPct val="130000"/>
              </a:lnSpc>
            </a:pPr>
            <a:r>
              <a:rPr lang="es-UY" sz="3200" dirty="0">
                <a:solidFill>
                  <a:schemeClr val="tx1">
                    <a:lumMod val="50000"/>
                    <a:lumOff val="50000"/>
                  </a:schemeClr>
                </a:solidFill>
                <a:latin typeface="Open Sans" pitchFamily="2" charset="0"/>
                <a:ea typeface="Open Sans" pitchFamily="2" charset="0"/>
                <a:cs typeface="Open Sans" pitchFamily="2" charset="0"/>
              </a:rPr>
              <a:t>Soluciones digitales:</a:t>
            </a:r>
          </a:p>
          <a:p>
            <a:pPr marL="685800" lvl="2">
              <a:lnSpc>
                <a:spcPct val="130000"/>
              </a:lnSpc>
              <a:spcBef>
                <a:spcPts val="1000"/>
              </a:spcBef>
            </a:pPr>
            <a:r>
              <a:rPr lang="es-UY" sz="1800" dirty="0">
                <a:solidFill>
                  <a:schemeClr val="tx1">
                    <a:lumMod val="50000"/>
                    <a:lumOff val="50000"/>
                  </a:schemeClr>
                </a:solidFill>
                <a:latin typeface="Open Sans" pitchFamily="2" charset="0"/>
                <a:ea typeface="Open Sans" pitchFamily="2" charset="0"/>
                <a:cs typeface="Open Sans" pitchFamily="2" charset="0"/>
              </a:rPr>
              <a:t>Desarrollo propio sistemas –</a:t>
            </a:r>
            <a:r>
              <a:rPr lang="es-UY" sz="1800" dirty="0" err="1">
                <a:solidFill>
                  <a:schemeClr val="tx1">
                    <a:lumMod val="50000"/>
                    <a:lumOff val="50000"/>
                  </a:schemeClr>
                </a:solidFill>
                <a:latin typeface="Open Sans" pitchFamily="2" charset="0"/>
                <a:ea typeface="Open Sans" pitchFamily="2" charset="0"/>
                <a:cs typeface="Open Sans" pitchFamily="2" charset="0"/>
              </a:rPr>
              <a:t>core</a:t>
            </a:r>
            <a:r>
              <a:rPr lang="es-UY" sz="1800" dirty="0">
                <a:solidFill>
                  <a:schemeClr val="tx1">
                    <a:lumMod val="50000"/>
                    <a:lumOff val="50000"/>
                  </a:schemeClr>
                </a:solidFill>
                <a:latin typeface="Open Sans" pitchFamily="2" charset="0"/>
                <a:ea typeface="Open Sans" pitchFamily="2" charset="0"/>
                <a:cs typeface="Open Sans" pitchFamily="2" charset="0"/>
              </a:rPr>
              <a:t> y principales</a:t>
            </a:r>
          </a:p>
          <a:p>
            <a:pPr marL="685800" lvl="2">
              <a:lnSpc>
                <a:spcPct val="130000"/>
              </a:lnSpc>
              <a:spcBef>
                <a:spcPts val="1000"/>
              </a:spcBef>
            </a:pPr>
            <a:r>
              <a:rPr lang="es-UY" sz="1800" dirty="0">
                <a:solidFill>
                  <a:schemeClr val="tx1">
                    <a:lumMod val="50000"/>
                    <a:lumOff val="50000"/>
                  </a:schemeClr>
                </a:solidFill>
                <a:latin typeface="Open Sans" pitchFamily="2" charset="0"/>
                <a:ea typeface="Open Sans" pitchFamily="2" charset="0"/>
                <a:cs typeface="Open Sans" pitchFamily="2" charset="0"/>
              </a:rPr>
              <a:t>App, portal operativo, </a:t>
            </a:r>
            <a:r>
              <a:rPr lang="es-UY" sz="1800" dirty="0" err="1">
                <a:solidFill>
                  <a:schemeClr val="tx1">
                    <a:lumMod val="50000"/>
                    <a:lumOff val="50000"/>
                  </a:schemeClr>
                </a:solidFill>
                <a:latin typeface="Open Sans" pitchFamily="2" charset="0"/>
                <a:ea typeface="Open Sans" pitchFamily="2" charset="0"/>
                <a:cs typeface="Open Sans" pitchFamily="2" charset="0"/>
              </a:rPr>
              <a:t>Whatsapp</a:t>
            </a:r>
            <a:r>
              <a:rPr lang="es-UY" sz="1800" dirty="0">
                <a:solidFill>
                  <a:schemeClr val="tx1">
                    <a:lumMod val="50000"/>
                    <a:lumOff val="50000"/>
                  </a:schemeClr>
                </a:solidFill>
                <a:latin typeface="Open Sans" pitchFamily="2" charset="0"/>
                <a:ea typeface="Open Sans" pitchFamily="2" charset="0"/>
                <a:cs typeface="Open Sans" pitchFamily="2" charset="0"/>
              </a:rPr>
              <a:t>, redes</a:t>
            </a:r>
          </a:p>
          <a:p>
            <a:pPr marL="685800" lvl="2">
              <a:lnSpc>
                <a:spcPct val="130000"/>
              </a:lnSpc>
              <a:spcBef>
                <a:spcPts val="1000"/>
              </a:spcBef>
            </a:pPr>
            <a:r>
              <a:rPr lang="es-UY" sz="1800" dirty="0">
                <a:solidFill>
                  <a:schemeClr val="tx1">
                    <a:lumMod val="50000"/>
                    <a:lumOff val="50000"/>
                  </a:schemeClr>
                </a:solidFill>
                <a:latin typeface="Open Sans" pitchFamily="2" charset="0"/>
                <a:ea typeface="Open Sans" pitchFamily="2" charset="0"/>
                <a:cs typeface="Open Sans" pitchFamily="2" charset="0"/>
              </a:rPr>
              <a:t>Créditos de aprobación automática</a:t>
            </a:r>
          </a:p>
          <a:p>
            <a:pPr marL="685800" lvl="2">
              <a:lnSpc>
                <a:spcPct val="130000"/>
              </a:lnSpc>
              <a:spcBef>
                <a:spcPts val="1000"/>
              </a:spcBef>
            </a:pPr>
            <a:r>
              <a:rPr lang="es-UY" sz="1800" dirty="0">
                <a:solidFill>
                  <a:schemeClr val="tx1">
                    <a:lumMod val="50000"/>
                    <a:lumOff val="50000"/>
                  </a:schemeClr>
                </a:solidFill>
                <a:latin typeface="Open Sans" pitchFamily="2" charset="0"/>
                <a:ea typeface="Open Sans" pitchFamily="2" charset="0"/>
                <a:cs typeface="Open Sans" pitchFamily="2" charset="0"/>
              </a:rPr>
              <a:t>Especialista UX/UI</a:t>
            </a:r>
          </a:p>
          <a:p>
            <a:pPr marL="685800" lvl="2">
              <a:lnSpc>
                <a:spcPct val="130000"/>
              </a:lnSpc>
              <a:spcBef>
                <a:spcPts val="1000"/>
              </a:spcBef>
            </a:pPr>
            <a:r>
              <a:rPr lang="es-UY" sz="1800" dirty="0">
                <a:solidFill>
                  <a:schemeClr val="tx1">
                    <a:lumMod val="50000"/>
                    <a:lumOff val="50000"/>
                  </a:schemeClr>
                </a:solidFill>
                <a:latin typeface="Open Sans" pitchFamily="2" charset="0"/>
                <a:ea typeface="Open Sans" pitchFamily="2" charset="0"/>
                <a:cs typeface="Open Sans" pitchFamily="2" charset="0"/>
              </a:rPr>
              <a:t>Especialista en ciberseguridad</a:t>
            </a:r>
          </a:p>
          <a:p>
            <a:pPr marL="685800" lvl="2">
              <a:lnSpc>
                <a:spcPct val="130000"/>
              </a:lnSpc>
              <a:spcBef>
                <a:spcPts val="1000"/>
              </a:spcBef>
            </a:pPr>
            <a:r>
              <a:rPr lang="es-UY" sz="1800" dirty="0">
                <a:solidFill>
                  <a:schemeClr val="tx1">
                    <a:lumMod val="50000"/>
                    <a:lumOff val="50000"/>
                  </a:schemeClr>
                </a:solidFill>
                <a:latin typeface="Open Sans" pitchFamily="2" charset="0"/>
                <a:ea typeface="Open Sans" pitchFamily="2" charset="0"/>
                <a:cs typeface="Open Sans" pitchFamily="2" charset="0"/>
              </a:rPr>
              <a:t>Publicidad</a:t>
            </a:r>
          </a:p>
        </p:txBody>
      </p:sp>
      <p:grpSp>
        <p:nvGrpSpPr>
          <p:cNvPr id="11" name="Group 55">
            <a:extLst>
              <a:ext uri="{FF2B5EF4-FFF2-40B4-BE49-F238E27FC236}">
                <a16:creationId xmlns:a16="http://schemas.microsoft.com/office/drawing/2014/main" id="{BBD2DD4B-A2A8-AB93-718C-175F0F5F537A}"/>
              </a:ext>
            </a:extLst>
          </p:cNvPr>
          <p:cNvGrpSpPr/>
          <p:nvPr/>
        </p:nvGrpSpPr>
        <p:grpSpPr>
          <a:xfrm>
            <a:off x="930377" y="807075"/>
            <a:ext cx="554154" cy="548268"/>
            <a:chOff x="2286001" y="4741863"/>
            <a:chExt cx="889000" cy="887412"/>
          </a:xfrm>
          <a:solidFill>
            <a:srgbClr val="92D400"/>
          </a:solidFill>
          <a:effectLst>
            <a:outerShdw blurRad="266700" dist="241300" dir="9900000" sx="68000" sy="68000" algn="t" rotWithShape="0">
              <a:prstClr val="black">
                <a:alpha val="48000"/>
              </a:prstClr>
            </a:outerShdw>
          </a:effectLst>
          <a:scene3d>
            <a:camera prst="isometricOffAxis1Right"/>
            <a:lightRig rig="threePt" dir="t"/>
          </a:scene3d>
        </p:grpSpPr>
        <p:sp>
          <p:nvSpPr>
            <p:cNvPr id="12" name="Freeform 26">
              <a:extLst>
                <a:ext uri="{FF2B5EF4-FFF2-40B4-BE49-F238E27FC236}">
                  <a16:creationId xmlns:a16="http://schemas.microsoft.com/office/drawing/2014/main" id="{84533C90-B552-558B-0744-3F8C5D8721B5}"/>
                </a:ext>
              </a:extLst>
            </p:cNvPr>
            <p:cNvSpPr>
              <a:spLocks/>
            </p:cNvSpPr>
            <p:nvPr/>
          </p:nvSpPr>
          <p:spPr bwMode="auto">
            <a:xfrm>
              <a:off x="2339976" y="4741863"/>
              <a:ext cx="174625" cy="176213"/>
            </a:xfrm>
            <a:custGeom>
              <a:avLst/>
              <a:gdLst>
                <a:gd name="T0" fmla="*/ 56 w 110"/>
                <a:gd name="T1" fmla="*/ 0 h 111"/>
                <a:gd name="T2" fmla="*/ 73 w 110"/>
                <a:gd name="T3" fmla="*/ 3 h 111"/>
                <a:gd name="T4" fmla="*/ 88 w 110"/>
                <a:gd name="T5" fmla="*/ 12 h 111"/>
                <a:gd name="T6" fmla="*/ 101 w 110"/>
                <a:gd name="T7" fmla="*/ 23 h 111"/>
                <a:gd name="T8" fmla="*/ 108 w 110"/>
                <a:gd name="T9" fmla="*/ 38 h 111"/>
                <a:gd name="T10" fmla="*/ 110 w 110"/>
                <a:gd name="T11" fmla="*/ 56 h 111"/>
                <a:gd name="T12" fmla="*/ 108 w 110"/>
                <a:gd name="T13" fmla="*/ 73 h 111"/>
                <a:gd name="T14" fmla="*/ 101 w 110"/>
                <a:gd name="T15" fmla="*/ 89 h 111"/>
                <a:gd name="T16" fmla="*/ 88 w 110"/>
                <a:gd name="T17" fmla="*/ 100 h 111"/>
                <a:gd name="T18" fmla="*/ 73 w 110"/>
                <a:gd name="T19" fmla="*/ 108 h 111"/>
                <a:gd name="T20" fmla="*/ 56 w 110"/>
                <a:gd name="T21" fmla="*/ 111 h 111"/>
                <a:gd name="T22" fmla="*/ 38 w 110"/>
                <a:gd name="T23" fmla="*/ 108 h 111"/>
                <a:gd name="T24" fmla="*/ 24 w 110"/>
                <a:gd name="T25" fmla="*/ 100 h 111"/>
                <a:gd name="T26" fmla="*/ 11 w 110"/>
                <a:gd name="T27" fmla="*/ 89 h 111"/>
                <a:gd name="T28" fmla="*/ 3 w 110"/>
                <a:gd name="T29" fmla="*/ 73 h 111"/>
                <a:gd name="T30" fmla="*/ 0 w 110"/>
                <a:gd name="T31" fmla="*/ 56 h 111"/>
                <a:gd name="T32" fmla="*/ 3 w 110"/>
                <a:gd name="T33" fmla="*/ 38 h 111"/>
                <a:gd name="T34" fmla="*/ 11 w 110"/>
                <a:gd name="T35" fmla="*/ 23 h 111"/>
                <a:gd name="T36" fmla="*/ 24 w 110"/>
                <a:gd name="T37" fmla="*/ 12 h 111"/>
                <a:gd name="T38" fmla="*/ 38 w 110"/>
                <a:gd name="T39" fmla="*/ 3 h 111"/>
                <a:gd name="T40" fmla="*/ 56 w 110"/>
                <a:gd name="T4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 h="111">
                  <a:moveTo>
                    <a:pt x="56" y="0"/>
                  </a:moveTo>
                  <a:lnTo>
                    <a:pt x="73" y="3"/>
                  </a:lnTo>
                  <a:lnTo>
                    <a:pt x="88" y="12"/>
                  </a:lnTo>
                  <a:lnTo>
                    <a:pt x="101" y="23"/>
                  </a:lnTo>
                  <a:lnTo>
                    <a:pt x="108" y="38"/>
                  </a:lnTo>
                  <a:lnTo>
                    <a:pt x="110" y="56"/>
                  </a:lnTo>
                  <a:lnTo>
                    <a:pt x="108" y="73"/>
                  </a:lnTo>
                  <a:lnTo>
                    <a:pt x="101" y="89"/>
                  </a:lnTo>
                  <a:lnTo>
                    <a:pt x="88" y="100"/>
                  </a:lnTo>
                  <a:lnTo>
                    <a:pt x="73" y="108"/>
                  </a:lnTo>
                  <a:lnTo>
                    <a:pt x="56" y="111"/>
                  </a:lnTo>
                  <a:lnTo>
                    <a:pt x="38" y="108"/>
                  </a:lnTo>
                  <a:lnTo>
                    <a:pt x="24" y="100"/>
                  </a:lnTo>
                  <a:lnTo>
                    <a:pt x="11" y="89"/>
                  </a:lnTo>
                  <a:lnTo>
                    <a:pt x="3" y="73"/>
                  </a:lnTo>
                  <a:lnTo>
                    <a:pt x="0" y="56"/>
                  </a:lnTo>
                  <a:lnTo>
                    <a:pt x="3" y="38"/>
                  </a:lnTo>
                  <a:lnTo>
                    <a:pt x="11" y="23"/>
                  </a:lnTo>
                  <a:lnTo>
                    <a:pt x="24" y="12"/>
                  </a:lnTo>
                  <a:lnTo>
                    <a:pt x="38" y="3"/>
                  </a:lnTo>
                  <a:lnTo>
                    <a:pt x="56"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27">
              <a:extLst>
                <a:ext uri="{FF2B5EF4-FFF2-40B4-BE49-F238E27FC236}">
                  <a16:creationId xmlns:a16="http://schemas.microsoft.com/office/drawing/2014/main" id="{E0A53989-B8A2-36D4-90AE-9AC9C5F2A6EE}"/>
                </a:ext>
              </a:extLst>
            </p:cNvPr>
            <p:cNvSpPr>
              <a:spLocks/>
            </p:cNvSpPr>
            <p:nvPr/>
          </p:nvSpPr>
          <p:spPr bwMode="auto">
            <a:xfrm>
              <a:off x="2286001" y="4951413"/>
              <a:ext cx="282575" cy="490538"/>
            </a:xfrm>
            <a:custGeom>
              <a:avLst/>
              <a:gdLst>
                <a:gd name="T0" fmla="*/ 28 w 178"/>
                <a:gd name="T1" fmla="*/ 0 h 309"/>
                <a:gd name="T2" fmla="*/ 151 w 178"/>
                <a:gd name="T3" fmla="*/ 0 h 309"/>
                <a:gd name="T4" fmla="*/ 165 w 178"/>
                <a:gd name="T5" fmla="*/ 3 h 309"/>
                <a:gd name="T6" fmla="*/ 175 w 178"/>
                <a:gd name="T7" fmla="*/ 13 h 309"/>
                <a:gd name="T8" fmla="*/ 178 w 178"/>
                <a:gd name="T9" fmla="*/ 27 h 309"/>
                <a:gd name="T10" fmla="*/ 178 w 178"/>
                <a:gd name="T11" fmla="*/ 38 h 309"/>
                <a:gd name="T12" fmla="*/ 163 w 178"/>
                <a:gd name="T13" fmla="*/ 48 h 309"/>
                <a:gd name="T14" fmla="*/ 149 w 178"/>
                <a:gd name="T15" fmla="*/ 63 h 309"/>
                <a:gd name="T16" fmla="*/ 140 w 178"/>
                <a:gd name="T17" fmla="*/ 80 h 309"/>
                <a:gd name="T18" fmla="*/ 137 w 178"/>
                <a:gd name="T19" fmla="*/ 101 h 309"/>
                <a:gd name="T20" fmla="*/ 137 w 178"/>
                <a:gd name="T21" fmla="*/ 244 h 309"/>
                <a:gd name="T22" fmla="*/ 140 w 178"/>
                <a:gd name="T23" fmla="*/ 260 h 309"/>
                <a:gd name="T24" fmla="*/ 146 w 178"/>
                <a:gd name="T25" fmla="*/ 276 h 309"/>
                <a:gd name="T26" fmla="*/ 146 w 178"/>
                <a:gd name="T27" fmla="*/ 281 h 309"/>
                <a:gd name="T28" fmla="*/ 142 w 178"/>
                <a:gd name="T29" fmla="*/ 295 h 309"/>
                <a:gd name="T30" fmla="*/ 132 w 178"/>
                <a:gd name="T31" fmla="*/ 305 h 309"/>
                <a:gd name="T32" fmla="*/ 118 w 178"/>
                <a:gd name="T33" fmla="*/ 309 h 309"/>
                <a:gd name="T34" fmla="*/ 61 w 178"/>
                <a:gd name="T35" fmla="*/ 309 h 309"/>
                <a:gd name="T36" fmla="*/ 47 w 178"/>
                <a:gd name="T37" fmla="*/ 305 h 309"/>
                <a:gd name="T38" fmla="*/ 37 w 178"/>
                <a:gd name="T39" fmla="*/ 295 h 309"/>
                <a:gd name="T40" fmla="*/ 34 w 178"/>
                <a:gd name="T41" fmla="*/ 281 h 309"/>
                <a:gd name="T42" fmla="*/ 34 w 178"/>
                <a:gd name="T43" fmla="*/ 172 h 309"/>
                <a:gd name="T44" fmla="*/ 28 w 178"/>
                <a:gd name="T45" fmla="*/ 172 h 309"/>
                <a:gd name="T46" fmla="*/ 14 w 178"/>
                <a:gd name="T47" fmla="*/ 168 h 309"/>
                <a:gd name="T48" fmla="*/ 5 w 178"/>
                <a:gd name="T49" fmla="*/ 158 h 309"/>
                <a:gd name="T50" fmla="*/ 0 w 178"/>
                <a:gd name="T51" fmla="*/ 146 h 309"/>
                <a:gd name="T52" fmla="*/ 0 w 178"/>
                <a:gd name="T53" fmla="*/ 27 h 309"/>
                <a:gd name="T54" fmla="*/ 5 w 178"/>
                <a:gd name="T55" fmla="*/ 13 h 309"/>
                <a:gd name="T56" fmla="*/ 14 w 178"/>
                <a:gd name="T57" fmla="*/ 3 h 309"/>
                <a:gd name="T58" fmla="*/ 28 w 178"/>
                <a:gd name="T5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8" h="309">
                  <a:moveTo>
                    <a:pt x="28" y="0"/>
                  </a:moveTo>
                  <a:lnTo>
                    <a:pt x="151" y="0"/>
                  </a:lnTo>
                  <a:lnTo>
                    <a:pt x="165" y="3"/>
                  </a:lnTo>
                  <a:lnTo>
                    <a:pt x="175" y="13"/>
                  </a:lnTo>
                  <a:lnTo>
                    <a:pt x="178" y="27"/>
                  </a:lnTo>
                  <a:lnTo>
                    <a:pt x="178" y="38"/>
                  </a:lnTo>
                  <a:lnTo>
                    <a:pt x="163" y="48"/>
                  </a:lnTo>
                  <a:lnTo>
                    <a:pt x="149" y="63"/>
                  </a:lnTo>
                  <a:lnTo>
                    <a:pt x="140" y="80"/>
                  </a:lnTo>
                  <a:lnTo>
                    <a:pt x="137" y="101"/>
                  </a:lnTo>
                  <a:lnTo>
                    <a:pt x="137" y="244"/>
                  </a:lnTo>
                  <a:lnTo>
                    <a:pt x="140" y="260"/>
                  </a:lnTo>
                  <a:lnTo>
                    <a:pt x="146" y="276"/>
                  </a:lnTo>
                  <a:lnTo>
                    <a:pt x="146" y="281"/>
                  </a:lnTo>
                  <a:lnTo>
                    <a:pt x="142" y="295"/>
                  </a:lnTo>
                  <a:lnTo>
                    <a:pt x="132" y="305"/>
                  </a:lnTo>
                  <a:lnTo>
                    <a:pt x="118" y="309"/>
                  </a:lnTo>
                  <a:lnTo>
                    <a:pt x="61" y="309"/>
                  </a:lnTo>
                  <a:lnTo>
                    <a:pt x="47" y="305"/>
                  </a:lnTo>
                  <a:lnTo>
                    <a:pt x="37" y="295"/>
                  </a:lnTo>
                  <a:lnTo>
                    <a:pt x="34" y="281"/>
                  </a:lnTo>
                  <a:lnTo>
                    <a:pt x="34" y="172"/>
                  </a:lnTo>
                  <a:lnTo>
                    <a:pt x="28" y="172"/>
                  </a:lnTo>
                  <a:lnTo>
                    <a:pt x="14" y="168"/>
                  </a:lnTo>
                  <a:lnTo>
                    <a:pt x="5" y="158"/>
                  </a:lnTo>
                  <a:lnTo>
                    <a:pt x="0" y="146"/>
                  </a:lnTo>
                  <a:lnTo>
                    <a:pt x="0" y="27"/>
                  </a:lnTo>
                  <a:lnTo>
                    <a:pt x="5" y="13"/>
                  </a:lnTo>
                  <a:lnTo>
                    <a:pt x="14" y="3"/>
                  </a:lnTo>
                  <a:lnTo>
                    <a:pt x="28"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28">
              <a:extLst>
                <a:ext uri="{FF2B5EF4-FFF2-40B4-BE49-F238E27FC236}">
                  <a16:creationId xmlns:a16="http://schemas.microsoft.com/office/drawing/2014/main" id="{E80B7CD6-FB37-6189-3FB8-3DB678F6327F}"/>
                </a:ext>
              </a:extLst>
            </p:cNvPr>
            <p:cNvSpPr>
              <a:spLocks/>
            </p:cNvSpPr>
            <p:nvPr/>
          </p:nvSpPr>
          <p:spPr bwMode="auto">
            <a:xfrm>
              <a:off x="2946401" y="4741863"/>
              <a:ext cx="174625" cy="176213"/>
            </a:xfrm>
            <a:custGeom>
              <a:avLst/>
              <a:gdLst>
                <a:gd name="T0" fmla="*/ 56 w 110"/>
                <a:gd name="T1" fmla="*/ 0 h 111"/>
                <a:gd name="T2" fmla="*/ 73 w 110"/>
                <a:gd name="T3" fmla="*/ 3 h 111"/>
                <a:gd name="T4" fmla="*/ 88 w 110"/>
                <a:gd name="T5" fmla="*/ 12 h 111"/>
                <a:gd name="T6" fmla="*/ 100 w 110"/>
                <a:gd name="T7" fmla="*/ 23 h 111"/>
                <a:gd name="T8" fmla="*/ 107 w 110"/>
                <a:gd name="T9" fmla="*/ 38 h 111"/>
                <a:gd name="T10" fmla="*/ 110 w 110"/>
                <a:gd name="T11" fmla="*/ 56 h 111"/>
                <a:gd name="T12" fmla="*/ 107 w 110"/>
                <a:gd name="T13" fmla="*/ 73 h 111"/>
                <a:gd name="T14" fmla="*/ 100 w 110"/>
                <a:gd name="T15" fmla="*/ 89 h 111"/>
                <a:gd name="T16" fmla="*/ 88 w 110"/>
                <a:gd name="T17" fmla="*/ 100 h 111"/>
                <a:gd name="T18" fmla="*/ 73 w 110"/>
                <a:gd name="T19" fmla="*/ 108 h 111"/>
                <a:gd name="T20" fmla="*/ 56 w 110"/>
                <a:gd name="T21" fmla="*/ 111 h 111"/>
                <a:gd name="T22" fmla="*/ 38 w 110"/>
                <a:gd name="T23" fmla="*/ 108 h 111"/>
                <a:gd name="T24" fmla="*/ 24 w 110"/>
                <a:gd name="T25" fmla="*/ 100 h 111"/>
                <a:gd name="T26" fmla="*/ 11 w 110"/>
                <a:gd name="T27" fmla="*/ 89 h 111"/>
                <a:gd name="T28" fmla="*/ 3 w 110"/>
                <a:gd name="T29" fmla="*/ 73 h 111"/>
                <a:gd name="T30" fmla="*/ 0 w 110"/>
                <a:gd name="T31" fmla="*/ 56 h 111"/>
                <a:gd name="T32" fmla="*/ 3 w 110"/>
                <a:gd name="T33" fmla="*/ 38 h 111"/>
                <a:gd name="T34" fmla="*/ 11 w 110"/>
                <a:gd name="T35" fmla="*/ 23 h 111"/>
                <a:gd name="T36" fmla="*/ 24 w 110"/>
                <a:gd name="T37" fmla="*/ 12 h 111"/>
                <a:gd name="T38" fmla="*/ 38 w 110"/>
                <a:gd name="T39" fmla="*/ 3 h 111"/>
                <a:gd name="T40" fmla="*/ 56 w 110"/>
                <a:gd name="T4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 h="111">
                  <a:moveTo>
                    <a:pt x="56" y="0"/>
                  </a:moveTo>
                  <a:lnTo>
                    <a:pt x="73" y="3"/>
                  </a:lnTo>
                  <a:lnTo>
                    <a:pt x="88" y="12"/>
                  </a:lnTo>
                  <a:lnTo>
                    <a:pt x="100" y="23"/>
                  </a:lnTo>
                  <a:lnTo>
                    <a:pt x="107" y="38"/>
                  </a:lnTo>
                  <a:lnTo>
                    <a:pt x="110" y="56"/>
                  </a:lnTo>
                  <a:lnTo>
                    <a:pt x="107" y="73"/>
                  </a:lnTo>
                  <a:lnTo>
                    <a:pt x="100" y="89"/>
                  </a:lnTo>
                  <a:lnTo>
                    <a:pt x="88" y="100"/>
                  </a:lnTo>
                  <a:lnTo>
                    <a:pt x="73" y="108"/>
                  </a:lnTo>
                  <a:lnTo>
                    <a:pt x="56" y="111"/>
                  </a:lnTo>
                  <a:lnTo>
                    <a:pt x="38" y="108"/>
                  </a:lnTo>
                  <a:lnTo>
                    <a:pt x="24" y="100"/>
                  </a:lnTo>
                  <a:lnTo>
                    <a:pt x="11" y="89"/>
                  </a:lnTo>
                  <a:lnTo>
                    <a:pt x="3" y="73"/>
                  </a:lnTo>
                  <a:lnTo>
                    <a:pt x="0" y="56"/>
                  </a:lnTo>
                  <a:lnTo>
                    <a:pt x="3" y="38"/>
                  </a:lnTo>
                  <a:lnTo>
                    <a:pt x="11" y="23"/>
                  </a:lnTo>
                  <a:lnTo>
                    <a:pt x="24" y="12"/>
                  </a:lnTo>
                  <a:lnTo>
                    <a:pt x="38" y="3"/>
                  </a:lnTo>
                  <a:lnTo>
                    <a:pt x="56"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29">
              <a:extLst>
                <a:ext uri="{FF2B5EF4-FFF2-40B4-BE49-F238E27FC236}">
                  <a16:creationId xmlns:a16="http://schemas.microsoft.com/office/drawing/2014/main" id="{4C895E54-5749-A827-47FF-37B3C8E2929A}"/>
                </a:ext>
              </a:extLst>
            </p:cNvPr>
            <p:cNvSpPr>
              <a:spLocks/>
            </p:cNvSpPr>
            <p:nvPr/>
          </p:nvSpPr>
          <p:spPr bwMode="auto">
            <a:xfrm>
              <a:off x="2892426" y="4949825"/>
              <a:ext cx="282575" cy="490538"/>
            </a:xfrm>
            <a:custGeom>
              <a:avLst/>
              <a:gdLst>
                <a:gd name="T0" fmla="*/ 28 w 178"/>
                <a:gd name="T1" fmla="*/ 0 h 309"/>
                <a:gd name="T2" fmla="*/ 150 w 178"/>
                <a:gd name="T3" fmla="*/ 0 h 309"/>
                <a:gd name="T4" fmla="*/ 164 w 178"/>
                <a:gd name="T5" fmla="*/ 4 h 309"/>
                <a:gd name="T6" fmla="*/ 174 w 178"/>
                <a:gd name="T7" fmla="*/ 14 h 309"/>
                <a:gd name="T8" fmla="*/ 178 w 178"/>
                <a:gd name="T9" fmla="*/ 28 h 309"/>
                <a:gd name="T10" fmla="*/ 178 w 178"/>
                <a:gd name="T11" fmla="*/ 145 h 309"/>
                <a:gd name="T12" fmla="*/ 174 w 178"/>
                <a:gd name="T13" fmla="*/ 159 h 309"/>
                <a:gd name="T14" fmla="*/ 164 w 178"/>
                <a:gd name="T15" fmla="*/ 169 h 309"/>
                <a:gd name="T16" fmla="*/ 150 w 178"/>
                <a:gd name="T17" fmla="*/ 172 h 309"/>
                <a:gd name="T18" fmla="*/ 146 w 178"/>
                <a:gd name="T19" fmla="*/ 172 h 309"/>
                <a:gd name="T20" fmla="*/ 146 w 178"/>
                <a:gd name="T21" fmla="*/ 282 h 309"/>
                <a:gd name="T22" fmla="*/ 141 w 178"/>
                <a:gd name="T23" fmla="*/ 295 h 309"/>
                <a:gd name="T24" fmla="*/ 132 w 178"/>
                <a:gd name="T25" fmla="*/ 305 h 309"/>
                <a:gd name="T26" fmla="*/ 118 w 178"/>
                <a:gd name="T27" fmla="*/ 309 h 309"/>
                <a:gd name="T28" fmla="*/ 60 w 178"/>
                <a:gd name="T29" fmla="*/ 309 h 309"/>
                <a:gd name="T30" fmla="*/ 46 w 178"/>
                <a:gd name="T31" fmla="*/ 305 h 309"/>
                <a:gd name="T32" fmla="*/ 37 w 178"/>
                <a:gd name="T33" fmla="*/ 295 h 309"/>
                <a:gd name="T34" fmla="*/ 32 w 178"/>
                <a:gd name="T35" fmla="*/ 282 h 309"/>
                <a:gd name="T36" fmla="*/ 32 w 178"/>
                <a:gd name="T37" fmla="*/ 275 h 309"/>
                <a:gd name="T38" fmla="*/ 39 w 178"/>
                <a:gd name="T39" fmla="*/ 260 h 309"/>
                <a:gd name="T40" fmla="*/ 41 w 178"/>
                <a:gd name="T41" fmla="*/ 243 h 309"/>
                <a:gd name="T42" fmla="*/ 41 w 178"/>
                <a:gd name="T43" fmla="*/ 100 h 309"/>
                <a:gd name="T44" fmla="*/ 38 w 178"/>
                <a:gd name="T45" fmla="*/ 81 h 309"/>
                <a:gd name="T46" fmla="*/ 30 w 178"/>
                <a:gd name="T47" fmla="*/ 63 h 309"/>
                <a:gd name="T48" fmla="*/ 17 w 178"/>
                <a:gd name="T49" fmla="*/ 49 h 309"/>
                <a:gd name="T50" fmla="*/ 0 w 178"/>
                <a:gd name="T51" fmla="*/ 39 h 309"/>
                <a:gd name="T52" fmla="*/ 0 w 178"/>
                <a:gd name="T53" fmla="*/ 28 h 309"/>
                <a:gd name="T54" fmla="*/ 4 w 178"/>
                <a:gd name="T55" fmla="*/ 14 h 309"/>
                <a:gd name="T56" fmla="*/ 14 w 178"/>
                <a:gd name="T57" fmla="*/ 4 h 309"/>
                <a:gd name="T58" fmla="*/ 28 w 178"/>
                <a:gd name="T5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8" h="309">
                  <a:moveTo>
                    <a:pt x="28" y="0"/>
                  </a:moveTo>
                  <a:lnTo>
                    <a:pt x="150" y="0"/>
                  </a:lnTo>
                  <a:lnTo>
                    <a:pt x="164" y="4"/>
                  </a:lnTo>
                  <a:lnTo>
                    <a:pt x="174" y="14"/>
                  </a:lnTo>
                  <a:lnTo>
                    <a:pt x="178" y="28"/>
                  </a:lnTo>
                  <a:lnTo>
                    <a:pt x="178" y="145"/>
                  </a:lnTo>
                  <a:lnTo>
                    <a:pt x="174" y="159"/>
                  </a:lnTo>
                  <a:lnTo>
                    <a:pt x="164" y="169"/>
                  </a:lnTo>
                  <a:lnTo>
                    <a:pt x="150" y="172"/>
                  </a:lnTo>
                  <a:lnTo>
                    <a:pt x="146" y="172"/>
                  </a:lnTo>
                  <a:lnTo>
                    <a:pt x="146" y="282"/>
                  </a:lnTo>
                  <a:lnTo>
                    <a:pt x="141" y="295"/>
                  </a:lnTo>
                  <a:lnTo>
                    <a:pt x="132" y="305"/>
                  </a:lnTo>
                  <a:lnTo>
                    <a:pt x="118" y="309"/>
                  </a:lnTo>
                  <a:lnTo>
                    <a:pt x="60" y="309"/>
                  </a:lnTo>
                  <a:lnTo>
                    <a:pt x="46" y="305"/>
                  </a:lnTo>
                  <a:lnTo>
                    <a:pt x="37" y="295"/>
                  </a:lnTo>
                  <a:lnTo>
                    <a:pt x="32" y="282"/>
                  </a:lnTo>
                  <a:lnTo>
                    <a:pt x="32" y="275"/>
                  </a:lnTo>
                  <a:lnTo>
                    <a:pt x="39" y="260"/>
                  </a:lnTo>
                  <a:lnTo>
                    <a:pt x="41" y="243"/>
                  </a:lnTo>
                  <a:lnTo>
                    <a:pt x="41" y="100"/>
                  </a:lnTo>
                  <a:lnTo>
                    <a:pt x="38" y="81"/>
                  </a:lnTo>
                  <a:lnTo>
                    <a:pt x="30" y="63"/>
                  </a:lnTo>
                  <a:lnTo>
                    <a:pt x="17" y="49"/>
                  </a:lnTo>
                  <a:lnTo>
                    <a:pt x="0" y="39"/>
                  </a:lnTo>
                  <a:lnTo>
                    <a:pt x="0" y="28"/>
                  </a:lnTo>
                  <a:lnTo>
                    <a:pt x="4" y="14"/>
                  </a:lnTo>
                  <a:lnTo>
                    <a:pt x="14" y="4"/>
                  </a:lnTo>
                  <a:lnTo>
                    <a:pt x="28"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30">
              <a:extLst>
                <a:ext uri="{FF2B5EF4-FFF2-40B4-BE49-F238E27FC236}">
                  <a16:creationId xmlns:a16="http://schemas.microsoft.com/office/drawing/2014/main" id="{8C319384-DBBD-7D16-1EA3-C108A8B704B4}"/>
                </a:ext>
              </a:extLst>
            </p:cNvPr>
            <p:cNvSpPr>
              <a:spLocks/>
            </p:cNvSpPr>
            <p:nvPr/>
          </p:nvSpPr>
          <p:spPr bwMode="auto">
            <a:xfrm>
              <a:off x="2570163" y="5067300"/>
              <a:ext cx="322263" cy="561975"/>
            </a:xfrm>
            <a:custGeom>
              <a:avLst/>
              <a:gdLst>
                <a:gd name="T0" fmla="*/ 27 w 203"/>
                <a:gd name="T1" fmla="*/ 0 h 354"/>
                <a:gd name="T2" fmla="*/ 177 w 203"/>
                <a:gd name="T3" fmla="*/ 0 h 354"/>
                <a:gd name="T4" fmla="*/ 191 w 203"/>
                <a:gd name="T5" fmla="*/ 4 h 354"/>
                <a:gd name="T6" fmla="*/ 200 w 203"/>
                <a:gd name="T7" fmla="*/ 14 h 354"/>
                <a:gd name="T8" fmla="*/ 203 w 203"/>
                <a:gd name="T9" fmla="*/ 28 h 354"/>
                <a:gd name="T10" fmla="*/ 203 w 203"/>
                <a:gd name="T11" fmla="*/ 171 h 354"/>
                <a:gd name="T12" fmla="*/ 200 w 203"/>
                <a:gd name="T13" fmla="*/ 183 h 354"/>
                <a:gd name="T14" fmla="*/ 191 w 203"/>
                <a:gd name="T15" fmla="*/ 193 h 354"/>
                <a:gd name="T16" fmla="*/ 177 w 203"/>
                <a:gd name="T17" fmla="*/ 197 h 354"/>
                <a:gd name="T18" fmla="*/ 165 w 203"/>
                <a:gd name="T19" fmla="*/ 197 h 354"/>
                <a:gd name="T20" fmla="*/ 165 w 203"/>
                <a:gd name="T21" fmla="*/ 327 h 354"/>
                <a:gd name="T22" fmla="*/ 163 w 203"/>
                <a:gd name="T23" fmla="*/ 340 h 354"/>
                <a:gd name="T24" fmla="*/ 153 w 203"/>
                <a:gd name="T25" fmla="*/ 351 h 354"/>
                <a:gd name="T26" fmla="*/ 139 w 203"/>
                <a:gd name="T27" fmla="*/ 354 h 354"/>
                <a:gd name="T28" fmla="*/ 65 w 203"/>
                <a:gd name="T29" fmla="*/ 354 h 354"/>
                <a:gd name="T30" fmla="*/ 51 w 203"/>
                <a:gd name="T31" fmla="*/ 351 h 354"/>
                <a:gd name="T32" fmla="*/ 41 w 203"/>
                <a:gd name="T33" fmla="*/ 340 h 354"/>
                <a:gd name="T34" fmla="*/ 38 w 203"/>
                <a:gd name="T35" fmla="*/ 327 h 354"/>
                <a:gd name="T36" fmla="*/ 38 w 203"/>
                <a:gd name="T37" fmla="*/ 197 h 354"/>
                <a:gd name="T38" fmla="*/ 27 w 203"/>
                <a:gd name="T39" fmla="*/ 197 h 354"/>
                <a:gd name="T40" fmla="*/ 13 w 203"/>
                <a:gd name="T41" fmla="*/ 194 h 354"/>
                <a:gd name="T42" fmla="*/ 3 w 203"/>
                <a:gd name="T43" fmla="*/ 185 h 354"/>
                <a:gd name="T44" fmla="*/ 0 w 203"/>
                <a:gd name="T45" fmla="*/ 171 h 354"/>
                <a:gd name="T46" fmla="*/ 0 w 203"/>
                <a:gd name="T47" fmla="*/ 28 h 354"/>
                <a:gd name="T48" fmla="*/ 3 w 203"/>
                <a:gd name="T49" fmla="*/ 14 h 354"/>
                <a:gd name="T50" fmla="*/ 13 w 203"/>
                <a:gd name="T51" fmla="*/ 4 h 354"/>
                <a:gd name="T52" fmla="*/ 27 w 203"/>
                <a:gd name="T53"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3" h="354">
                  <a:moveTo>
                    <a:pt x="27" y="0"/>
                  </a:moveTo>
                  <a:lnTo>
                    <a:pt x="177" y="0"/>
                  </a:lnTo>
                  <a:lnTo>
                    <a:pt x="191" y="4"/>
                  </a:lnTo>
                  <a:lnTo>
                    <a:pt x="200" y="14"/>
                  </a:lnTo>
                  <a:lnTo>
                    <a:pt x="203" y="28"/>
                  </a:lnTo>
                  <a:lnTo>
                    <a:pt x="203" y="171"/>
                  </a:lnTo>
                  <a:lnTo>
                    <a:pt x="200" y="183"/>
                  </a:lnTo>
                  <a:lnTo>
                    <a:pt x="191" y="193"/>
                  </a:lnTo>
                  <a:lnTo>
                    <a:pt x="177" y="197"/>
                  </a:lnTo>
                  <a:lnTo>
                    <a:pt x="165" y="197"/>
                  </a:lnTo>
                  <a:lnTo>
                    <a:pt x="165" y="327"/>
                  </a:lnTo>
                  <a:lnTo>
                    <a:pt x="163" y="340"/>
                  </a:lnTo>
                  <a:lnTo>
                    <a:pt x="153" y="351"/>
                  </a:lnTo>
                  <a:lnTo>
                    <a:pt x="139" y="354"/>
                  </a:lnTo>
                  <a:lnTo>
                    <a:pt x="65" y="354"/>
                  </a:lnTo>
                  <a:lnTo>
                    <a:pt x="51" y="351"/>
                  </a:lnTo>
                  <a:lnTo>
                    <a:pt x="41" y="340"/>
                  </a:lnTo>
                  <a:lnTo>
                    <a:pt x="38" y="327"/>
                  </a:lnTo>
                  <a:lnTo>
                    <a:pt x="38" y="197"/>
                  </a:lnTo>
                  <a:lnTo>
                    <a:pt x="27" y="197"/>
                  </a:lnTo>
                  <a:lnTo>
                    <a:pt x="13" y="194"/>
                  </a:lnTo>
                  <a:lnTo>
                    <a:pt x="3" y="185"/>
                  </a:lnTo>
                  <a:lnTo>
                    <a:pt x="0" y="171"/>
                  </a:lnTo>
                  <a:lnTo>
                    <a:pt x="0" y="28"/>
                  </a:lnTo>
                  <a:lnTo>
                    <a:pt x="3" y="14"/>
                  </a:lnTo>
                  <a:lnTo>
                    <a:pt x="13" y="4"/>
                  </a:lnTo>
                  <a:lnTo>
                    <a:pt x="27"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31">
              <a:extLst>
                <a:ext uri="{FF2B5EF4-FFF2-40B4-BE49-F238E27FC236}">
                  <a16:creationId xmlns:a16="http://schemas.microsoft.com/office/drawing/2014/main" id="{0809C89A-2817-6E85-4064-10D210762CDC}"/>
                </a:ext>
              </a:extLst>
            </p:cNvPr>
            <p:cNvSpPr>
              <a:spLocks/>
            </p:cNvSpPr>
            <p:nvPr/>
          </p:nvSpPr>
          <p:spPr bwMode="auto">
            <a:xfrm>
              <a:off x="2630488" y="4829175"/>
              <a:ext cx="201613" cy="201613"/>
            </a:xfrm>
            <a:custGeom>
              <a:avLst/>
              <a:gdLst>
                <a:gd name="T0" fmla="*/ 63 w 127"/>
                <a:gd name="T1" fmla="*/ 0 h 127"/>
                <a:gd name="T2" fmla="*/ 84 w 127"/>
                <a:gd name="T3" fmla="*/ 4 h 127"/>
                <a:gd name="T4" fmla="*/ 101 w 127"/>
                <a:gd name="T5" fmla="*/ 13 h 127"/>
                <a:gd name="T6" fmla="*/ 115 w 127"/>
                <a:gd name="T7" fmla="*/ 27 h 127"/>
                <a:gd name="T8" fmla="*/ 123 w 127"/>
                <a:gd name="T9" fmla="*/ 43 h 127"/>
                <a:gd name="T10" fmla="*/ 127 w 127"/>
                <a:gd name="T11" fmla="*/ 64 h 127"/>
                <a:gd name="T12" fmla="*/ 123 w 127"/>
                <a:gd name="T13" fmla="*/ 84 h 127"/>
                <a:gd name="T14" fmla="*/ 115 w 127"/>
                <a:gd name="T15" fmla="*/ 101 h 127"/>
                <a:gd name="T16" fmla="*/ 101 w 127"/>
                <a:gd name="T17" fmla="*/ 115 h 127"/>
                <a:gd name="T18" fmla="*/ 84 w 127"/>
                <a:gd name="T19" fmla="*/ 125 h 127"/>
                <a:gd name="T20" fmla="*/ 63 w 127"/>
                <a:gd name="T21" fmla="*/ 127 h 127"/>
                <a:gd name="T22" fmla="*/ 44 w 127"/>
                <a:gd name="T23" fmla="*/ 125 h 127"/>
                <a:gd name="T24" fmla="*/ 27 w 127"/>
                <a:gd name="T25" fmla="*/ 115 h 127"/>
                <a:gd name="T26" fmla="*/ 13 w 127"/>
                <a:gd name="T27" fmla="*/ 101 h 127"/>
                <a:gd name="T28" fmla="*/ 3 w 127"/>
                <a:gd name="T29" fmla="*/ 84 h 127"/>
                <a:gd name="T30" fmla="*/ 0 w 127"/>
                <a:gd name="T31" fmla="*/ 64 h 127"/>
                <a:gd name="T32" fmla="*/ 3 w 127"/>
                <a:gd name="T33" fmla="*/ 43 h 127"/>
                <a:gd name="T34" fmla="*/ 13 w 127"/>
                <a:gd name="T35" fmla="*/ 27 h 127"/>
                <a:gd name="T36" fmla="*/ 27 w 127"/>
                <a:gd name="T37" fmla="*/ 13 h 127"/>
                <a:gd name="T38" fmla="*/ 44 w 127"/>
                <a:gd name="T39" fmla="*/ 4 h 127"/>
                <a:gd name="T40" fmla="*/ 63 w 127"/>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 h="127">
                  <a:moveTo>
                    <a:pt x="63" y="0"/>
                  </a:moveTo>
                  <a:lnTo>
                    <a:pt x="84" y="4"/>
                  </a:lnTo>
                  <a:lnTo>
                    <a:pt x="101" y="13"/>
                  </a:lnTo>
                  <a:lnTo>
                    <a:pt x="115" y="27"/>
                  </a:lnTo>
                  <a:lnTo>
                    <a:pt x="123" y="43"/>
                  </a:lnTo>
                  <a:lnTo>
                    <a:pt x="127" y="64"/>
                  </a:lnTo>
                  <a:lnTo>
                    <a:pt x="123" y="84"/>
                  </a:lnTo>
                  <a:lnTo>
                    <a:pt x="115" y="101"/>
                  </a:lnTo>
                  <a:lnTo>
                    <a:pt x="101" y="115"/>
                  </a:lnTo>
                  <a:lnTo>
                    <a:pt x="84" y="125"/>
                  </a:lnTo>
                  <a:lnTo>
                    <a:pt x="63" y="127"/>
                  </a:lnTo>
                  <a:lnTo>
                    <a:pt x="44" y="125"/>
                  </a:lnTo>
                  <a:lnTo>
                    <a:pt x="27" y="115"/>
                  </a:lnTo>
                  <a:lnTo>
                    <a:pt x="13" y="101"/>
                  </a:lnTo>
                  <a:lnTo>
                    <a:pt x="3" y="84"/>
                  </a:lnTo>
                  <a:lnTo>
                    <a:pt x="0" y="64"/>
                  </a:lnTo>
                  <a:lnTo>
                    <a:pt x="3" y="43"/>
                  </a:lnTo>
                  <a:lnTo>
                    <a:pt x="13" y="27"/>
                  </a:lnTo>
                  <a:lnTo>
                    <a:pt x="27" y="13"/>
                  </a:lnTo>
                  <a:lnTo>
                    <a:pt x="44" y="4"/>
                  </a:lnTo>
                  <a:lnTo>
                    <a:pt x="63"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04335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0BC4E8-DC19-7EA0-B3E8-8C520F5ADE9B}"/>
              </a:ext>
            </a:extLst>
          </p:cNvPr>
          <p:cNvSpPr>
            <a:spLocks noGrp="1"/>
          </p:cNvSpPr>
          <p:nvPr>
            <p:ph type="title"/>
          </p:nvPr>
        </p:nvSpPr>
        <p:spPr/>
        <p:txBody>
          <a:bodyPr/>
          <a:lstStyle/>
          <a:p>
            <a:endParaRPr lang="es-UY"/>
          </a:p>
        </p:txBody>
      </p:sp>
      <p:pic>
        <p:nvPicPr>
          <p:cNvPr id="5" name="Marcador de contenido 4" descr="Imagen que contiene Interfaz de usuario gráfica&#10;&#10;Descripción generada automáticamente">
            <a:extLst>
              <a:ext uri="{FF2B5EF4-FFF2-40B4-BE49-F238E27FC236}">
                <a16:creationId xmlns:a16="http://schemas.microsoft.com/office/drawing/2014/main" id="{D8875CE5-A03E-BFB6-EEA1-035B64F02A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11652" y="365124"/>
            <a:ext cx="3370749" cy="6785918"/>
          </a:xfrm>
        </p:spPr>
      </p:pic>
      <p:pic>
        <p:nvPicPr>
          <p:cNvPr id="7" name="Imagen 6" descr="Interfaz de usuario gráfica, Aplicación&#10;&#10;Descripción generada automáticamente">
            <a:extLst>
              <a:ext uri="{FF2B5EF4-FFF2-40B4-BE49-F238E27FC236}">
                <a16:creationId xmlns:a16="http://schemas.microsoft.com/office/drawing/2014/main" id="{DAFC7B4E-AA90-CD9E-B33A-89BC3E2C1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550" y="365124"/>
            <a:ext cx="3827239" cy="6541910"/>
          </a:xfrm>
          <a:prstGeom prst="rect">
            <a:avLst/>
          </a:prstGeom>
        </p:spPr>
      </p:pic>
      <p:pic>
        <p:nvPicPr>
          <p:cNvPr id="9" name="Imagen 8" descr="Interfaz de usuario gráfica, Aplicación&#10;&#10;Descripción generada automáticamente">
            <a:extLst>
              <a:ext uri="{FF2B5EF4-FFF2-40B4-BE49-F238E27FC236}">
                <a16:creationId xmlns:a16="http://schemas.microsoft.com/office/drawing/2014/main" id="{32051767-9158-D9E2-B2B5-A3A4A73E5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24" y="365124"/>
            <a:ext cx="3656934" cy="6233795"/>
          </a:xfrm>
          <a:prstGeom prst="rect">
            <a:avLst/>
          </a:prstGeom>
        </p:spPr>
      </p:pic>
    </p:spTree>
    <p:extLst>
      <p:ext uri="{BB962C8B-B14F-4D97-AF65-F5344CB8AC3E}">
        <p14:creationId xmlns:p14="http://schemas.microsoft.com/office/powerpoint/2010/main" val="423982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0F293-8AC2-E2D6-0226-DC48B3E6E286}"/>
              </a:ext>
            </a:extLst>
          </p:cNvPr>
          <p:cNvSpPr>
            <a:spLocks noGrp="1"/>
          </p:cNvSpPr>
          <p:nvPr>
            <p:ph type="title"/>
          </p:nvPr>
        </p:nvSpPr>
        <p:spPr>
          <a:xfrm>
            <a:off x="1145111" y="518959"/>
            <a:ext cx="10515600" cy="1325563"/>
          </a:xfrm>
          <a:effectLst>
            <a:outerShdw blurRad="50800" dist="38100" dir="5400000" algn="t" rotWithShape="0">
              <a:prstClr val="black">
                <a:alpha val="40000"/>
              </a:prstClr>
            </a:outerShdw>
          </a:effectLst>
        </p:spPr>
        <p:txBody>
          <a:bodyPr>
            <a:normAutofit/>
          </a:bodyPr>
          <a:lstStyle/>
          <a:p>
            <a:pPr algn="ctr"/>
            <a:r>
              <a:rPr lang="es-ES" sz="2800" b="1">
                <a:solidFill>
                  <a:schemeClr val="tx1">
                    <a:lumMod val="50000"/>
                    <a:lumOff val="50000"/>
                  </a:schemeClr>
                </a:solidFill>
                <a:latin typeface="+mn-lt"/>
                <a:ea typeface="+mn-ea"/>
                <a:cs typeface="+mn-cs"/>
              </a:rPr>
              <a:t>DIPLOMADO INTERNACIONAL</a:t>
            </a:r>
            <a:br>
              <a:rPr lang="es-ES" sz="2800" b="1">
                <a:solidFill>
                  <a:schemeClr val="tx1">
                    <a:lumMod val="50000"/>
                    <a:lumOff val="50000"/>
                  </a:schemeClr>
                </a:solidFill>
                <a:latin typeface="+mn-lt"/>
                <a:ea typeface="+mn-ea"/>
                <a:cs typeface="+mn-cs"/>
              </a:rPr>
            </a:br>
            <a:r>
              <a:rPr lang="es-ES" sz="2800" b="1">
                <a:solidFill>
                  <a:schemeClr val="tx1">
                    <a:lumMod val="50000"/>
                    <a:lumOff val="50000"/>
                  </a:schemeClr>
                </a:solidFill>
                <a:latin typeface="+mn-lt"/>
                <a:ea typeface="+mn-ea"/>
                <a:cs typeface="+mn-cs"/>
              </a:rPr>
              <a:t>“Gobernanza y Liderazgo Cooperativo en el Nuevo Entorno Digital”</a:t>
            </a:r>
            <a:endParaRPr lang="es-UY" sz="2800" b="1" dirty="0">
              <a:solidFill>
                <a:schemeClr val="tx1">
                  <a:lumMod val="50000"/>
                  <a:lumOff val="50000"/>
                </a:schemeClr>
              </a:solidFill>
              <a:latin typeface="+mn-lt"/>
              <a:ea typeface="+mn-ea"/>
              <a:cs typeface="+mn-cs"/>
            </a:endParaRPr>
          </a:p>
        </p:txBody>
      </p:sp>
      <p:sp>
        <p:nvSpPr>
          <p:cNvPr id="3" name="Marcador de contenido 2">
            <a:extLst>
              <a:ext uri="{FF2B5EF4-FFF2-40B4-BE49-F238E27FC236}">
                <a16:creationId xmlns:a16="http://schemas.microsoft.com/office/drawing/2014/main" id="{0C072A08-34DF-3BB8-B693-A1BF6E4478B2}"/>
              </a:ext>
            </a:extLst>
          </p:cNvPr>
          <p:cNvSpPr>
            <a:spLocks noGrp="1"/>
          </p:cNvSpPr>
          <p:nvPr>
            <p:ph idx="1"/>
          </p:nvPr>
        </p:nvSpPr>
        <p:spPr>
          <a:xfrm>
            <a:off x="838200" y="1825624"/>
            <a:ext cx="10515600" cy="4811149"/>
          </a:xfrm>
        </p:spPr>
        <p:txBody>
          <a:bodyPr/>
          <a:lstStyle/>
          <a:p>
            <a:pPr marL="0" indent="0">
              <a:buNone/>
            </a:pPr>
            <a:endParaRPr lang="es-ES" sz="1800" b="1" kern="0" dirty="0">
              <a:solidFill>
                <a:srgbClr val="0D0D0D"/>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0" indent="0" algn="ctr">
              <a:buNone/>
            </a:pPr>
            <a:r>
              <a:rPr lang="es-ES" b="1" dirty="0">
                <a:solidFill>
                  <a:schemeClr val="tx1">
                    <a:lumMod val="50000"/>
                    <a:lumOff val="50000"/>
                  </a:schemeClr>
                </a:solidFill>
              </a:rPr>
              <a:t>MÓDULO V</a:t>
            </a:r>
          </a:p>
          <a:p>
            <a:pPr marL="0" indent="0" algn="ctr">
              <a:buNone/>
            </a:pPr>
            <a:r>
              <a:rPr lang="es-ES" b="1" dirty="0">
                <a:solidFill>
                  <a:schemeClr val="tx1">
                    <a:lumMod val="50000"/>
                    <a:lumOff val="50000"/>
                  </a:schemeClr>
                </a:solidFill>
              </a:rPr>
              <a:t>La Organización Centrada en el Socio</a:t>
            </a:r>
            <a:endParaRPr lang="es-UY" b="1" dirty="0">
              <a:solidFill>
                <a:schemeClr val="tx1">
                  <a:lumMod val="50000"/>
                  <a:lumOff val="50000"/>
                </a:schemeClr>
              </a:solidFill>
            </a:endParaRPr>
          </a:p>
          <a:p>
            <a:pPr marL="0" indent="0" algn="ctr">
              <a:buNone/>
            </a:pPr>
            <a:endParaRPr lang="es-UY" b="1" dirty="0">
              <a:solidFill>
                <a:schemeClr val="tx1">
                  <a:lumMod val="50000"/>
                  <a:lumOff val="50000"/>
                </a:schemeClr>
              </a:solidFill>
            </a:endParaRPr>
          </a:p>
          <a:p>
            <a:pPr marL="0" indent="0">
              <a:buNone/>
            </a:pPr>
            <a:r>
              <a:rPr lang="es-UY" b="1" dirty="0">
                <a:solidFill>
                  <a:schemeClr val="tx1">
                    <a:lumMod val="50000"/>
                    <a:lumOff val="50000"/>
                  </a:schemeClr>
                </a:solidFill>
              </a:rPr>
              <a:t>Equipo docente: Javier Pi / Alfredo Minchilli</a:t>
            </a:r>
          </a:p>
          <a:p>
            <a:pPr marL="0" indent="0">
              <a:buNone/>
            </a:pPr>
            <a:endParaRPr lang="es-UY" b="1" dirty="0">
              <a:solidFill>
                <a:schemeClr val="tx1">
                  <a:lumMod val="50000"/>
                  <a:lumOff val="50000"/>
                </a:schemeClr>
              </a:solidFill>
            </a:endParaRPr>
          </a:p>
          <a:p>
            <a:pPr marL="0" indent="0" algn="ctr">
              <a:buNone/>
            </a:pPr>
            <a:r>
              <a:rPr lang="es-UY" sz="2400" b="1" dirty="0">
                <a:solidFill>
                  <a:schemeClr val="tx1">
                    <a:lumMod val="50000"/>
                    <a:lumOff val="50000"/>
                  </a:schemeClr>
                </a:solidFill>
              </a:rPr>
              <a:t>Abril 2024</a:t>
            </a:r>
          </a:p>
        </p:txBody>
      </p:sp>
      <p:grpSp>
        <p:nvGrpSpPr>
          <p:cNvPr id="11" name="Group 55">
            <a:extLst>
              <a:ext uri="{FF2B5EF4-FFF2-40B4-BE49-F238E27FC236}">
                <a16:creationId xmlns:a16="http://schemas.microsoft.com/office/drawing/2014/main" id="{BBD2DD4B-A2A8-AB93-718C-175F0F5F537A}"/>
              </a:ext>
            </a:extLst>
          </p:cNvPr>
          <p:cNvGrpSpPr/>
          <p:nvPr/>
        </p:nvGrpSpPr>
        <p:grpSpPr>
          <a:xfrm>
            <a:off x="930379" y="807067"/>
            <a:ext cx="554155" cy="548267"/>
            <a:chOff x="2286001" y="4741863"/>
            <a:chExt cx="889000" cy="887412"/>
          </a:xfrm>
          <a:solidFill>
            <a:srgbClr val="92D400"/>
          </a:solidFill>
          <a:effectLst>
            <a:outerShdw blurRad="266700" dist="241300" dir="9900000" sx="68000" sy="68000" algn="t" rotWithShape="0">
              <a:prstClr val="black">
                <a:alpha val="48000"/>
              </a:prstClr>
            </a:outerShdw>
          </a:effectLst>
          <a:scene3d>
            <a:camera prst="isometricOffAxis1Right"/>
            <a:lightRig rig="threePt" dir="t"/>
          </a:scene3d>
        </p:grpSpPr>
        <p:sp>
          <p:nvSpPr>
            <p:cNvPr id="12" name="Freeform 26">
              <a:extLst>
                <a:ext uri="{FF2B5EF4-FFF2-40B4-BE49-F238E27FC236}">
                  <a16:creationId xmlns:a16="http://schemas.microsoft.com/office/drawing/2014/main" id="{84533C90-B552-558B-0744-3F8C5D8721B5}"/>
                </a:ext>
              </a:extLst>
            </p:cNvPr>
            <p:cNvSpPr>
              <a:spLocks/>
            </p:cNvSpPr>
            <p:nvPr/>
          </p:nvSpPr>
          <p:spPr bwMode="auto">
            <a:xfrm>
              <a:off x="2339976" y="4741863"/>
              <a:ext cx="174625" cy="176213"/>
            </a:xfrm>
            <a:custGeom>
              <a:avLst/>
              <a:gdLst>
                <a:gd name="T0" fmla="*/ 56 w 110"/>
                <a:gd name="T1" fmla="*/ 0 h 111"/>
                <a:gd name="T2" fmla="*/ 73 w 110"/>
                <a:gd name="T3" fmla="*/ 3 h 111"/>
                <a:gd name="T4" fmla="*/ 88 w 110"/>
                <a:gd name="T5" fmla="*/ 12 h 111"/>
                <a:gd name="T6" fmla="*/ 101 w 110"/>
                <a:gd name="T7" fmla="*/ 23 h 111"/>
                <a:gd name="T8" fmla="*/ 108 w 110"/>
                <a:gd name="T9" fmla="*/ 38 h 111"/>
                <a:gd name="T10" fmla="*/ 110 w 110"/>
                <a:gd name="T11" fmla="*/ 56 h 111"/>
                <a:gd name="T12" fmla="*/ 108 w 110"/>
                <a:gd name="T13" fmla="*/ 73 h 111"/>
                <a:gd name="T14" fmla="*/ 101 w 110"/>
                <a:gd name="T15" fmla="*/ 89 h 111"/>
                <a:gd name="T16" fmla="*/ 88 w 110"/>
                <a:gd name="T17" fmla="*/ 100 h 111"/>
                <a:gd name="T18" fmla="*/ 73 w 110"/>
                <a:gd name="T19" fmla="*/ 108 h 111"/>
                <a:gd name="T20" fmla="*/ 56 w 110"/>
                <a:gd name="T21" fmla="*/ 111 h 111"/>
                <a:gd name="T22" fmla="*/ 38 w 110"/>
                <a:gd name="T23" fmla="*/ 108 h 111"/>
                <a:gd name="T24" fmla="*/ 24 w 110"/>
                <a:gd name="T25" fmla="*/ 100 h 111"/>
                <a:gd name="T26" fmla="*/ 11 w 110"/>
                <a:gd name="T27" fmla="*/ 89 h 111"/>
                <a:gd name="T28" fmla="*/ 3 w 110"/>
                <a:gd name="T29" fmla="*/ 73 h 111"/>
                <a:gd name="T30" fmla="*/ 0 w 110"/>
                <a:gd name="T31" fmla="*/ 56 h 111"/>
                <a:gd name="T32" fmla="*/ 3 w 110"/>
                <a:gd name="T33" fmla="*/ 38 h 111"/>
                <a:gd name="T34" fmla="*/ 11 w 110"/>
                <a:gd name="T35" fmla="*/ 23 h 111"/>
                <a:gd name="T36" fmla="*/ 24 w 110"/>
                <a:gd name="T37" fmla="*/ 12 h 111"/>
                <a:gd name="T38" fmla="*/ 38 w 110"/>
                <a:gd name="T39" fmla="*/ 3 h 111"/>
                <a:gd name="T40" fmla="*/ 56 w 110"/>
                <a:gd name="T4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 h="111">
                  <a:moveTo>
                    <a:pt x="56" y="0"/>
                  </a:moveTo>
                  <a:lnTo>
                    <a:pt x="73" y="3"/>
                  </a:lnTo>
                  <a:lnTo>
                    <a:pt x="88" y="12"/>
                  </a:lnTo>
                  <a:lnTo>
                    <a:pt x="101" y="23"/>
                  </a:lnTo>
                  <a:lnTo>
                    <a:pt x="108" y="38"/>
                  </a:lnTo>
                  <a:lnTo>
                    <a:pt x="110" y="56"/>
                  </a:lnTo>
                  <a:lnTo>
                    <a:pt x="108" y="73"/>
                  </a:lnTo>
                  <a:lnTo>
                    <a:pt x="101" y="89"/>
                  </a:lnTo>
                  <a:lnTo>
                    <a:pt x="88" y="100"/>
                  </a:lnTo>
                  <a:lnTo>
                    <a:pt x="73" y="108"/>
                  </a:lnTo>
                  <a:lnTo>
                    <a:pt x="56" y="111"/>
                  </a:lnTo>
                  <a:lnTo>
                    <a:pt x="38" y="108"/>
                  </a:lnTo>
                  <a:lnTo>
                    <a:pt x="24" y="100"/>
                  </a:lnTo>
                  <a:lnTo>
                    <a:pt x="11" y="89"/>
                  </a:lnTo>
                  <a:lnTo>
                    <a:pt x="3" y="73"/>
                  </a:lnTo>
                  <a:lnTo>
                    <a:pt x="0" y="56"/>
                  </a:lnTo>
                  <a:lnTo>
                    <a:pt x="3" y="38"/>
                  </a:lnTo>
                  <a:lnTo>
                    <a:pt x="11" y="23"/>
                  </a:lnTo>
                  <a:lnTo>
                    <a:pt x="24" y="12"/>
                  </a:lnTo>
                  <a:lnTo>
                    <a:pt x="38" y="3"/>
                  </a:lnTo>
                  <a:lnTo>
                    <a:pt x="56"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27">
              <a:extLst>
                <a:ext uri="{FF2B5EF4-FFF2-40B4-BE49-F238E27FC236}">
                  <a16:creationId xmlns:a16="http://schemas.microsoft.com/office/drawing/2014/main" id="{E0A53989-B8A2-36D4-90AE-9AC9C5F2A6EE}"/>
                </a:ext>
              </a:extLst>
            </p:cNvPr>
            <p:cNvSpPr>
              <a:spLocks/>
            </p:cNvSpPr>
            <p:nvPr/>
          </p:nvSpPr>
          <p:spPr bwMode="auto">
            <a:xfrm>
              <a:off x="2286001" y="4951413"/>
              <a:ext cx="282575" cy="490538"/>
            </a:xfrm>
            <a:custGeom>
              <a:avLst/>
              <a:gdLst>
                <a:gd name="T0" fmla="*/ 28 w 178"/>
                <a:gd name="T1" fmla="*/ 0 h 309"/>
                <a:gd name="T2" fmla="*/ 151 w 178"/>
                <a:gd name="T3" fmla="*/ 0 h 309"/>
                <a:gd name="T4" fmla="*/ 165 w 178"/>
                <a:gd name="T5" fmla="*/ 3 h 309"/>
                <a:gd name="T6" fmla="*/ 175 w 178"/>
                <a:gd name="T7" fmla="*/ 13 h 309"/>
                <a:gd name="T8" fmla="*/ 178 w 178"/>
                <a:gd name="T9" fmla="*/ 27 h 309"/>
                <a:gd name="T10" fmla="*/ 178 w 178"/>
                <a:gd name="T11" fmla="*/ 38 h 309"/>
                <a:gd name="T12" fmla="*/ 163 w 178"/>
                <a:gd name="T13" fmla="*/ 48 h 309"/>
                <a:gd name="T14" fmla="*/ 149 w 178"/>
                <a:gd name="T15" fmla="*/ 63 h 309"/>
                <a:gd name="T16" fmla="*/ 140 w 178"/>
                <a:gd name="T17" fmla="*/ 80 h 309"/>
                <a:gd name="T18" fmla="*/ 137 w 178"/>
                <a:gd name="T19" fmla="*/ 101 h 309"/>
                <a:gd name="T20" fmla="*/ 137 w 178"/>
                <a:gd name="T21" fmla="*/ 244 h 309"/>
                <a:gd name="T22" fmla="*/ 140 w 178"/>
                <a:gd name="T23" fmla="*/ 260 h 309"/>
                <a:gd name="T24" fmla="*/ 146 w 178"/>
                <a:gd name="T25" fmla="*/ 276 h 309"/>
                <a:gd name="T26" fmla="*/ 146 w 178"/>
                <a:gd name="T27" fmla="*/ 281 h 309"/>
                <a:gd name="T28" fmla="*/ 142 w 178"/>
                <a:gd name="T29" fmla="*/ 295 h 309"/>
                <a:gd name="T30" fmla="*/ 132 w 178"/>
                <a:gd name="T31" fmla="*/ 305 h 309"/>
                <a:gd name="T32" fmla="*/ 118 w 178"/>
                <a:gd name="T33" fmla="*/ 309 h 309"/>
                <a:gd name="T34" fmla="*/ 61 w 178"/>
                <a:gd name="T35" fmla="*/ 309 h 309"/>
                <a:gd name="T36" fmla="*/ 47 w 178"/>
                <a:gd name="T37" fmla="*/ 305 h 309"/>
                <a:gd name="T38" fmla="*/ 37 w 178"/>
                <a:gd name="T39" fmla="*/ 295 h 309"/>
                <a:gd name="T40" fmla="*/ 34 w 178"/>
                <a:gd name="T41" fmla="*/ 281 h 309"/>
                <a:gd name="T42" fmla="*/ 34 w 178"/>
                <a:gd name="T43" fmla="*/ 172 h 309"/>
                <a:gd name="T44" fmla="*/ 28 w 178"/>
                <a:gd name="T45" fmla="*/ 172 h 309"/>
                <a:gd name="T46" fmla="*/ 14 w 178"/>
                <a:gd name="T47" fmla="*/ 168 h 309"/>
                <a:gd name="T48" fmla="*/ 5 w 178"/>
                <a:gd name="T49" fmla="*/ 158 h 309"/>
                <a:gd name="T50" fmla="*/ 0 w 178"/>
                <a:gd name="T51" fmla="*/ 146 h 309"/>
                <a:gd name="T52" fmla="*/ 0 w 178"/>
                <a:gd name="T53" fmla="*/ 27 h 309"/>
                <a:gd name="T54" fmla="*/ 5 w 178"/>
                <a:gd name="T55" fmla="*/ 13 h 309"/>
                <a:gd name="T56" fmla="*/ 14 w 178"/>
                <a:gd name="T57" fmla="*/ 3 h 309"/>
                <a:gd name="T58" fmla="*/ 28 w 178"/>
                <a:gd name="T5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8" h="309">
                  <a:moveTo>
                    <a:pt x="28" y="0"/>
                  </a:moveTo>
                  <a:lnTo>
                    <a:pt x="151" y="0"/>
                  </a:lnTo>
                  <a:lnTo>
                    <a:pt x="165" y="3"/>
                  </a:lnTo>
                  <a:lnTo>
                    <a:pt x="175" y="13"/>
                  </a:lnTo>
                  <a:lnTo>
                    <a:pt x="178" y="27"/>
                  </a:lnTo>
                  <a:lnTo>
                    <a:pt x="178" y="38"/>
                  </a:lnTo>
                  <a:lnTo>
                    <a:pt x="163" y="48"/>
                  </a:lnTo>
                  <a:lnTo>
                    <a:pt x="149" y="63"/>
                  </a:lnTo>
                  <a:lnTo>
                    <a:pt x="140" y="80"/>
                  </a:lnTo>
                  <a:lnTo>
                    <a:pt x="137" y="101"/>
                  </a:lnTo>
                  <a:lnTo>
                    <a:pt x="137" y="244"/>
                  </a:lnTo>
                  <a:lnTo>
                    <a:pt x="140" y="260"/>
                  </a:lnTo>
                  <a:lnTo>
                    <a:pt x="146" y="276"/>
                  </a:lnTo>
                  <a:lnTo>
                    <a:pt x="146" y="281"/>
                  </a:lnTo>
                  <a:lnTo>
                    <a:pt x="142" y="295"/>
                  </a:lnTo>
                  <a:lnTo>
                    <a:pt x="132" y="305"/>
                  </a:lnTo>
                  <a:lnTo>
                    <a:pt x="118" y="309"/>
                  </a:lnTo>
                  <a:lnTo>
                    <a:pt x="61" y="309"/>
                  </a:lnTo>
                  <a:lnTo>
                    <a:pt x="47" y="305"/>
                  </a:lnTo>
                  <a:lnTo>
                    <a:pt x="37" y="295"/>
                  </a:lnTo>
                  <a:lnTo>
                    <a:pt x="34" y="281"/>
                  </a:lnTo>
                  <a:lnTo>
                    <a:pt x="34" y="172"/>
                  </a:lnTo>
                  <a:lnTo>
                    <a:pt x="28" y="172"/>
                  </a:lnTo>
                  <a:lnTo>
                    <a:pt x="14" y="168"/>
                  </a:lnTo>
                  <a:lnTo>
                    <a:pt x="5" y="158"/>
                  </a:lnTo>
                  <a:lnTo>
                    <a:pt x="0" y="146"/>
                  </a:lnTo>
                  <a:lnTo>
                    <a:pt x="0" y="27"/>
                  </a:lnTo>
                  <a:lnTo>
                    <a:pt x="5" y="13"/>
                  </a:lnTo>
                  <a:lnTo>
                    <a:pt x="14" y="3"/>
                  </a:lnTo>
                  <a:lnTo>
                    <a:pt x="28"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28">
              <a:extLst>
                <a:ext uri="{FF2B5EF4-FFF2-40B4-BE49-F238E27FC236}">
                  <a16:creationId xmlns:a16="http://schemas.microsoft.com/office/drawing/2014/main" id="{E80B7CD6-FB37-6189-3FB8-3DB678F6327F}"/>
                </a:ext>
              </a:extLst>
            </p:cNvPr>
            <p:cNvSpPr>
              <a:spLocks/>
            </p:cNvSpPr>
            <p:nvPr/>
          </p:nvSpPr>
          <p:spPr bwMode="auto">
            <a:xfrm>
              <a:off x="2946401" y="4741863"/>
              <a:ext cx="174625" cy="176213"/>
            </a:xfrm>
            <a:custGeom>
              <a:avLst/>
              <a:gdLst>
                <a:gd name="T0" fmla="*/ 56 w 110"/>
                <a:gd name="T1" fmla="*/ 0 h 111"/>
                <a:gd name="T2" fmla="*/ 73 w 110"/>
                <a:gd name="T3" fmla="*/ 3 h 111"/>
                <a:gd name="T4" fmla="*/ 88 w 110"/>
                <a:gd name="T5" fmla="*/ 12 h 111"/>
                <a:gd name="T6" fmla="*/ 100 w 110"/>
                <a:gd name="T7" fmla="*/ 23 h 111"/>
                <a:gd name="T8" fmla="*/ 107 w 110"/>
                <a:gd name="T9" fmla="*/ 38 h 111"/>
                <a:gd name="T10" fmla="*/ 110 w 110"/>
                <a:gd name="T11" fmla="*/ 56 h 111"/>
                <a:gd name="T12" fmla="*/ 107 w 110"/>
                <a:gd name="T13" fmla="*/ 73 h 111"/>
                <a:gd name="T14" fmla="*/ 100 w 110"/>
                <a:gd name="T15" fmla="*/ 89 h 111"/>
                <a:gd name="T16" fmla="*/ 88 w 110"/>
                <a:gd name="T17" fmla="*/ 100 h 111"/>
                <a:gd name="T18" fmla="*/ 73 w 110"/>
                <a:gd name="T19" fmla="*/ 108 h 111"/>
                <a:gd name="T20" fmla="*/ 56 w 110"/>
                <a:gd name="T21" fmla="*/ 111 h 111"/>
                <a:gd name="T22" fmla="*/ 38 w 110"/>
                <a:gd name="T23" fmla="*/ 108 h 111"/>
                <a:gd name="T24" fmla="*/ 24 w 110"/>
                <a:gd name="T25" fmla="*/ 100 h 111"/>
                <a:gd name="T26" fmla="*/ 11 w 110"/>
                <a:gd name="T27" fmla="*/ 89 h 111"/>
                <a:gd name="T28" fmla="*/ 3 w 110"/>
                <a:gd name="T29" fmla="*/ 73 h 111"/>
                <a:gd name="T30" fmla="*/ 0 w 110"/>
                <a:gd name="T31" fmla="*/ 56 h 111"/>
                <a:gd name="T32" fmla="*/ 3 w 110"/>
                <a:gd name="T33" fmla="*/ 38 h 111"/>
                <a:gd name="T34" fmla="*/ 11 w 110"/>
                <a:gd name="T35" fmla="*/ 23 h 111"/>
                <a:gd name="T36" fmla="*/ 24 w 110"/>
                <a:gd name="T37" fmla="*/ 12 h 111"/>
                <a:gd name="T38" fmla="*/ 38 w 110"/>
                <a:gd name="T39" fmla="*/ 3 h 111"/>
                <a:gd name="T40" fmla="*/ 56 w 110"/>
                <a:gd name="T4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 h="111">
                  <a:moveTo>
                    <a:pt x="56" y="0"/>
                  </a:moveTo>
                  <a:lnTo>
                    <a:pt x="73" y="3"/>
                  </a:lnTo>
                  <a:lnTo>
                    <a:pt x="88" y="12"/>
                  </a:lnTo>
                  <a:lnTo>
                    <a:pt x="100" y="23"/>
                  </a:lnTo>
                  <a:lnTo>
                    <a:pt x="107" y="38"/>
                  </a:lnTo>
                  <a:lnTo>
                    <a:pt x="110" y="56"/>
                  </a:lnTo>
                  <a:lnTo>
                    <a:pt x="107" y="73"/>
                  </a:lnTo>
                  <a:lnTo>
                    <a:pt x="100" y="89"/>
                  </a:lnTo>
                  <a:lnTo>
                    <a:pt x="88" y="100"/>
                  </a:lnTo>
                  <a:lnTo>
                    <a:pt x="73" y="108"/>
                  </a:lnTo>
                  <a:lnTo>
                    <a:pt x="56" y="111"/>
                  </a:lnTo>
                  <a:lnTo>
                    <a:pt x="38" y="108"/>
                  </a:lnTo>
                  <a:lnTo>
                    <a:pt x="24" y="100"/>
                  </a:lnTo>
                  <a:lnTo>
                    <a:pt x="11" y="89"/>
                  </a:lnTo>
                  <a:lnTo>
                    <a:pt x="3" y="73"/>
                  </a:lnTo>
                  <a:lnTo>
                    <a:pt x="0" y="56"/>
                  </a:lnTo>
                  <a:lnTo>
                    <a:pt x="3" y="38"/>
                  </a:lnTo>
                  <a:lnTo>
                    <a:pt x="11" y="23"/>
                  </a:lnTo>
                  <a:lnTo>
                    <a:pt x="24" y="12"/>
                  </a:lnTo>
                  <a:lnTo>
                    <a:pt x="38" y="3"/>
                  </a:lnTo>
                  <a:lnTo>
                    <a:pt x="56"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29">
              <a:extLst>
                <a:ext uri="{FF2B5EF4-FFF2-40B4-BE49-F238E27FC236}">
                  <a16:creationId xmlns:a16="http://schemas.microsoft.com/office/drawing/2014/main" id="{4C895E54-5749-A827-47FF-37B3C8E2929A}"/>
                </a:ext>
              </a:extLst>
            </p:cNvPr>
            <p:cNvSpPr>
              <a:spLocks/>
            </p:cNvSpPr>
            <p:nvPr/>
          </p:nvSpPr>
          <p:spPr bwMode="auto">
            <a:xfrm>
              <a:off x="2892426" y="4949825"/>
              <a:ext cx="282575" cy="490538"/>
            </a:xfrm>
            <a:custGeom>
              <a:avLst/>
              <a:gdLst>
                <a:gd name="T0" fmla="*/ 28 w 178"/>
                <a:gd name="T1" fmla="*/ 0 h 309"/>
                <a:gd name="T2" fmla="*/ 150 w 178"/>
                <a:gd name="T3" fmla="*/ 0 h 309"/>
                <a:gd name="T4" fmla="*/ 164 w 178"/>
                <a:gd name="T5" fmla="*/ 4 h 309"/>
                <a:gd name="T6" fmla="*/ 174 w 178"/>
                <a:gd name="T7" fmla="*/ 14 h 309"/>
                <a:gd name="T8" fmla="*/ 178 w 178"/>
                <a:gd name="T9" fmla="*/ 28 h 309"/>
                <a:gd name="T10" fmla="*/ 178 w 178"/>
                <a:gd name="T11" fmla="*/ 145 h 309"/>
                <a:gd name="T12" fmla="*/ 174 w 178"/>
                <a:gd name="T13" fmla="*/ 159 h 309"/>
                <a:gd name="T14" fmla="*/ 164 w 178"/>
                <a:gd name="T15" fmla="*/ 169 h 309"/>
                <a:gd name="T16" fmla="*/ 150 w 178"/>
                <a:gd name="T17" fmla="*/ 172 h 309"/>
                <a:gd name="T18" fmla="*/ 146 w 178"/>
                <a:gd name="T19" fmla="*/ 172 h 309"/>
                <a:gd name="T20" fmla="*/ 146 w 178"/>
                <a:gd name="T21" fmla="*/ 282 h 309"/>
                <a:gd name="T22" fmla="*/ 141 w 178"/>
                <a:gd name="T23" fmla="*/ 295 h 309"/>
                <a:gd name="T24" fmla="*/ 132 w 178"/>
                <a:gd name="T25" fmla="*/ 305 h 309"/>
                <a:gd name="T26" fmla="*/ 118 w 178"/>
                <a:gd name="T27" fmla="*/ 309 h 309"/>
                <a:gd name="T28" fmla="*/ 60 w 178"/>
                <a:gd name="T29" fmla="*/ 309 h 309"/>
                <a:gd name="T30" fmla="*/ 46 w 178"/>
                <a:gd name="T31" fmla="*/ 305 h 309"/>
                <a:gd name="T32" fmla="*/ 37 w 178"/>
                <a:gd name="T33" fmla="*/ 295 h 309"/>
                <a:gd name="T34" fmla="*/ 32 w 178"/>
                <a:gd name="T35" fmla="*/ 282 h 309"/>
                <a:gd name="T36" fmla="*/ 32 w 178"/>
                <a:gd name="T37" fmla="*/ 275 h 309"/>
                <a:gd name="T38" fmla="*/ 39 w 178"/>
                <a:gd name="T39" fmla="*/ 260 h 309"/>
                <a:gd name="T40" fmla="*/ 41 w 178"/>
                <a:gd name="T41" fmla="*/ 243 h 309"/>
                <a:gd name="T42" fmla="*/ 41 w 178"/>
                <a:gd name="T43" fmla="*/ 100 h 309"/>
                <a:gd name="T44" fmla="*/ 38 w 178"/>
                <a:gd name="T45" fmla="*/ 81 h 309"/>
                <a:gd name="T46" fmla="*/ 30 w 178"/>
                <a:gd name="T47" fmla="*/ 63 h 309"/>
                <a:gd name="T48" fmla="*/ 17 w 178"/>
                <a:gd name="T49" fmla="*/ 49 h 309"/>
                <a:gd name="T50" fmla="*/ 0 w 178"/>
                <a:gd name="T51" fmla="*/ 39 h 309"/>
                <a:gd name="T52" fmla="*/ 0 w 178"/>
                <a:gd name="T53" fmla="*/ 28 h 309"/>
                <a:gd name="T54" fmla="*/ 4 w 178"/>
                <a:gd name="T55" fmla="*/ 14 h 309"/>
                <a:gd name="T56" fmla="*/ 14 w 178"/>
                <a:gd name="T57" fmla="*/ 4 h 309"/>
                <a:gd name="T58" fmla="*/ 28 w 178"/>
                <a:gd name="T5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8" h="309">
                  <a:moveTo>
                    <a:pt x="28" y="0"/>
                  </a:moveTo>
                  <a:lnTo>
                    <a:pt x="150" y="0"/>
                  </a:lnTo>
                  <a:lnTo>
                    <a:pt x="164" y="4"/>
                  </a:lnTo>
                  <a:lnTo>
                    <a:pt x="174" y="14"/>
                  </a:lnTo>
                  <a:lnTo>
                    <a:pt x="178" y="28"/>
                  </a:lnTo>
                  <a:lnTo>
                    <a:pt x="178" y="145"/>
                  </a:lnTo>
                  <a:lnTo>
                    <a:pt x="174" y="159"/>
                  </a:lnTo>
                  <a:lnTo>
                    <a:pt x="164" y="169"/>
                  </a:lnTo>
                  <a:lnTo>
                    <a:pt x="150" y="172"/>
                  </a:lnTo>
                  <a:lnTo>
                    <a:pt x="146" y="172"/>
                  </a:lnTo>
                  <a:lnTo>
                    <a:pt x="146" y="282"/>
                  </a:lnTo>
                  <a:lnTo>
                    <a:pt x="141" y="295"/>
                  </a:lnTo>
                  <a:lnTo>
                    <a:pt x="132" y="305"/>
                  </a:lnTo>
                  <a:lnTo>
                    <a:pt x="118" y="309"/>
                  </a:lnTo>
                  <a:lnTo>
                    <a:pt x="60" y="309"/>
                  </a:lnTo>
                  <a:lnTo>
                    <a:pt x="46" y="305"/>
                  </a:lnTo>
                  <a:lnTo>
                    <a:pt x="37" y="295"/>
                  </a:lnTo>
                  <a:lnTo>
                    <a:pt x="32" y="282"/>
                  </a:lnTo>
                  <a:lnTo>
                    <a:pt x="32" y="275"/>
                  </a:lnTo>
                  <a:lnTo>
                    <a:pt x="39" y="260"/>
                  </a:lnTo>
                  <a:lnTo>
                    <a:pt x="41" y="243"/>
                  </a:lnTo>
                  <a:lnTo>
                    <a:pt x="41" y="100"/>
                  </a:lnTo>
                  <a:lnTo>
                    <a:pt x="38" y="81"/>
                  </a:lnTo>
                  <a:lnTo>
                    <a:pt x="30" y="63"/>
                  </a:lnTo>
                  <a:lnTo>
                    <a:pt x="17" y="49"/>
                  </a:lnTo>
                  <a:lnTo>
                    <a:pt x="0" y="39"/>
                  </a:lnTo>
                  <a:lnTo>
                    <a:pt x="0" y="28"/>
                  </a:lnTo>
                  <a:lnTo>
                    <a:pt x="4" y="14"/>
                  </a:lnTo>
                  <a:lnTo>
                    <a:pt x="14" y="4"/>
                  </a:lnTo>
                  <a:lnTo>
                    <a:pt x="28"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30">
              <a:extLst>
                <a:ext uri="{FF2B5EF4-FFF2-40B4-BE49-F238E27FC236}">
                  <a16:creationId xmlns:a16="http://schemas.microsoft.com/office/drawing/2014/main" id="{8C319384-DBBD-7D16-1EA3-C108A8B704B4}"/>
                </a:ext>
              </a:extLst>
            </p:cNvPr>
            <p:cNvSpPr>
              <a:spLocks/>
            </p:cNvSpPr>
            <p:nvPr/>
          </p:nvSpPr>
          <p:spPr bwMode="auto">
            <a:xfrm>
              <a:off x="2570163" y="5067300"/>
              <a:ext cx="322263" cy="561975"/>
            </a:xfrm>
            <a:custGeom>
              <a:avLst/>
              <a:gdLst>
                <a:gd name="T0" fmla="*/ 27 w 203"/>
                <a:gd name="T1" fmla="*/ 0 h 354"/>
                <a:gd name="T2" fmla="*/ 177 w 203"/>
                <a:gd name="T3" fmla="*/ 0 h 354"/>
                <a:gd name="T4" fmla="*/ 191 w 203"/>
                <a:gd name="T5" fmla="*/ 4 h 354"/>
                <a:gd name="T6" fmla="*/ 200 w 203"/>
                <a:gd name="T7" fmla="*/ 14 h 354"/>
                <a:gd name="T8" fmla="*/ 203 w 203"/>
                <a:gd name="T9" fmla="*/ 28 h 354"/>
                <a:gd name="T10" fmla="*/ 203 w 203"/>
                <a:gd name="T11" fmla="*/ 171 h 354"/>
                <a:gd name="T12" fmla="*/ 200 w 203"/>
                <a:gd name="T13" fmla="*/ 183 h 354"/>
                <a:gd name="T14" fmla="*/ 191 w 203"/>
                <a:gd name="T15" fmla="*/ 193 h 354"/>
                <a:gd name="T16" fmla="*/ 177 w 203"/>
                <a:gd name="T17" fmla="*/ 197 h 354"/>
                <a:gd name="T18" fmla="*/ 165 w 203"/>
                <a:gd name="T19" fmla="*/ 197 h 354"/>
                <a:gd name="T20" fmla="*/ 165 w 203"/>
                <a:gd name="T21" fmla="*/ 327 h 354"/>
                <a:gd name="T22" fmla="*/ 163 w 203"/>
                <a:gd name="T23" fmla="*/ 340 h 354"/>
                <a:gd name="T24" fmla="*/ 153 w 203"/>
                <a:gd name="T25" fmla="*/ 351 h 354"/>
                <a:gd name="T26" fmla="*/ 139 w 203"/>
                <a:gd name="T27" fmla="*/ 354 h 354"/>
                <a:gd name="T28" fmla="*/ 65 w 203"/>
                <a:gd name="T29" fmla="*/ 354 h 354"/>
                <a:gd name="T30" fmla="*/ 51 w 203"/>
                <a:gd name="T31" fmla="*/ 351 h 354"/>
                <a:gd name="T32" fmla="*/ 41 w 203"/>
                <a:gd name="T33" fmla="*/ 340 h 354"/>
                <a:gd name="T34" fmla="*/ 38 w 203"/>
                <a:gd name="T35" fmla="*/ 327 h 354"/>
                <a:gd name="T36" fmla="*/ 38 w 203"/>
                <a:gd name="T37" fmla="*/ 197 h 354"/>
                <a:gd name="T38" fmla="*/ 27 w 203"/>
                <a:gd name="T39" fmla="*/ 197 h 354"/>
                <a:gd name="T40" fmla="*/ 13 w 203"/>
                <a:gd name="T41" fmla="*/ 194 h 354"/>
                <a:gd name="T42" fmla="*/ 3 w 203"/>
                <a:gd name="T43" fmla="*/ 185 h 354"/>
                <a:gd name="T44" fmla="*/ 0 w 203"/>
                <a:gd name="T45" fmla="*/ 171 h 354"/>
                <a:gd name="T46" fmla="*/ 0 w 203"/>
                <a:gd name="T47" fmla="*/ 28 h 354"/>
                <a:gd name="T48" fmla="*/ 3 w 203"/>
                <a:gd name="T49" fmla="*/ 14 h 354"/>
                <a:gd name="T50" fmla="*/ 13 w 203"/>
                <a:gd name="T51" fmla="*/ 4 h 354"/>
                <a:gd name="T52" fmla="*/ 27 w 203"/>
                <a:gd name="T53"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3" h="354">
                  <a:moveTo>
                    <a:pt x="27" y="0"/>
                  </a:moveTo>
                  <a:lnTo>
                    <a:pt x="177" y="0"/>
                  </a:lnTo>
                  <a:lnTo>
                    <a:pt x="191" y="4"/>
                  </a:lnTo>
                  <a:lnTo>
                    <a:pt x="200" y="14"/>
                  </a:lnTo>
                  <a:lnTo>
                    <a:pt x="203" y="28"/>
                  </a:lnTo>
                  <a:lnTo>
                    <a:pt x="203" y="171"/>
                  </a:lnTo>
                  <a:lnTo>
                    <a:pt x="200" y="183"/>
                  </a:lnTo>
                  <a:lnTo>
                    <a:pt x="191" y="193"/>
                  </a:lnTo>
                  <a:lnTo>
                    <a:pt x="177" y="197"/>
                  </a:lnTo>
                  <a:lnTo>
                    <a:pt x="165" y="197"/>
                  </a:lnTo>
                  <a:lnTo>
                    <a:pt x="165" y="327"/>
                  </a:lnTo>
                  <a:lnTo>
                    <a:pt x="163" y="340"/>
                  </a:lnTo>
                  <a:lnTo>
                    <a:pt x="153" y="351"/>
                  </a:lnTo>
                  <a:lnTo>
                    <a:pt x="139" y="354"/>
                  </a:lnTo>
                  <a:lnTo>
                    <a:pt x="65" y="354"/>
                  </a:lnTo>
                  <a:lnTo>
                    <a:pt x="51" y="351"/>
                  </a:lnTo>
                  <a:lnTo>
                    <a:pt x="41" y="340"/>
                  </a:lnTo>
                  <a:lnTo>
                    <a:pt x="38" y="327"/>
                  </a:lnTo>
                  <a:lnTo>
                    <a:pt x="38" y="197"/>
                  </a:lnTo>
                  <a:lnTo>
                    <a:pt x="27" y="197"/>
                  </a:lnTo>
                  <a:lnTo>
                    <a:pt x="13" y="194"/>
                  </a:lnTo>
                  <a:lnTo>
                    <a:pt x="3" y="185"/>
                  </a:lnTo>
                  <a:lnTo>
                    <a:pt x="0" y="171"/>
                  </a:lnTo>
                  <a:lnTo>
                    <a:pt x="0" y="28"/>
                  </a:lnTo>
                  <a:lnTo>
                    <a:pt x="3" y="14"/>
                  </a:lnTo>
                  <a:lnTo>
                    <a:pt x="13" y="4"/>
                  </a:lnTo>
                  <a:lnTo>
                    <a:pt x="27"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31">
              <a:extLst>
                <a:ext uri="{FF2B5EF4-FFF2-40B4-BE49-F238E27FC236}">
                  <a16:creationId xmlns:a16="http://schemas.microsoft.com/office/drawing/2014/main" id="{0809C89A-2817-6E85-4064-10D210762CDC}"/>
                </a:ext>
              </a:extLst>
            </p:cNvPr>
            <p:cNvSpPr>
              <a:spLocks/>
            </p:cNvSpPr>
            <p:nvPr/>
          </p:nvSpPr>
          <p:spPr bwMode="auto">
            <a:xfrm>
              <a:off x="2630488" y="4829175"/>
              <a:ext cx="201613" cy="201613"/>
            </a:xfrm>
            <a:custGeom>
              <a:avLst/>
              <a:gdLst>
                <a:gd name="T0" fmla="*/ 63 w 127"/>
                <a:gd name="T1" fmla="*/ 0 h 127"/>
                <a:gd name="T2" fmla="*/ 84 w 127"/>
                <a:gd name="T3" fmla="*/ 4 h 127"/>
                <a:gd name="T4" fmla="*/ 101 w 127"/>
                <a:gd name="T5" fmla="*/ 13 h 127"/>
                <a:gd name="T6" fmla="*/ 115 w 127"/>
                <a:gd name="T7" fmla="*/ 27 h 127"/>
                <a:gd name="T8" fmla="*/ 123 w 127"/>
                <a:gd name="T9" fmla="*/ 43 h 127"/>
                <a:gd name="T10" fmla="*/ 127 w 127"/>
                <a:gd name="T11" fmla="*/ 64 h 127"/>
                <a:gd name="T12" fmla="*/ 123 w 127"/>
                <a:gd name="T13" fmla="*/ 84 h 127"/>
                <a:gd name="T14" fmla="*/ 115 w 127"/>
                <a:gd name="T15" fmla="*/ 101 h 127"/>
                <a:gd name="T16" fmla="*/ 101 w 127"/>
                <a:gd name="T17" fmla="*/ 115 h 127"/>
                <a:gd name="T18" fmla="*/ 84 w 127"/>
                <a:gd name="T19" fmla="*/ 125 h 127"/>
                <a:gd name="T20" fmla="*/ 63 w 127"/>
                <a:gd name="T21" fmla="*/ 127 h 127"/>
                <a:gd name="T22" fmla="*/ 44 w 127"/>
                <a:gd name="T23" fmla="*/ 125 h 127"/>
                <a:gd name="T24" fmla="*/ 27 w 127"/>
                <a:gd name="T25" fmla="*/ 115 h 127"/>
                <a:gd name="T26" fmla="*/ 13 w 127"/>
                <a:gd name="T27" fmla="*/ 101 h 127"/>
                <a:gd name="T28" fmla="*/ 3 w 127"/>
                <a:gd name="T29" fmla="*/ 84 h 127"/>
                <a:gd name="T30" fmla="*/ 0 w 127"/>
                <a:gd name="T31" fmla="*/ 64 h 127"/>
                <a:gd name="T32" fmla="*/ 3 w 127"/>
                <a:gd name="T33" fmla="*/ 43 h 127"/>
                <a:gd name="T34" fmla="*/ 13 w 127"/>
                <a:gd name="T35" fmla="*/ 27 h 127"/>
                <a:gd name="T36" fmla="*/ 27 w 127"/>
                <a:gd name="T37" fmla="*/ 13 h 127"/>
                <a:gd name="T38" fmla="*/ 44 w 127"/>
                <a:gd name="T39" fmla="*/ 4 h 127"/>
                <a:gd name="T40" fmla="*/ 63 w 127"/>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 h="127">
                  <a:moveTo>
                    <a:pt x="63" y="0"/>
                  </a:moveTo>
                  <a:lnTo>
                    <a:pt x="84" y="4"/>
                  </a:lnTo>
                  <a:lnTo>
                    <a:pt x="101" y="13"/>
                  </a:lnTo>
                  <a:lnTo>
                    <a:pt x="115" y="27"/>
                  </a:lnTo>
                  <a:lnTo>
                    <a:pt x="123" y="43"/>
                  </a:lnTo>
                  <a:lnTo>
                    <a:pt x="127" y="64"/>
                  </a:lnTo>
                  <a:lnTo>
                    <a:pt x="123" y="84"/>
                  </a:lnTo>
                  <a:lnTo>
                    <a:pt x="115" y="101"/>
                  </a:lnTo>
                  <a:lnTo>
                    <a:pt x="101" y="115"/>
                  </a:lnTo>
                  <a:lnTo>
                    <a:pt x="84" y="125"/>
                  </a:lnTo>
                  <a:lnTo>
                    <a:pt x="63" y="127"/>
                  </a:lnTo>
                  <a:lnTo>
                    <a:pt x="44" y="125"/>
                  </a:lnTo>
                  <a:lnTo>
                    <a:pt x="27" y="115"/>
                  </a:lnTo>
                  <a:lnTo>
                    <a:pt x="13" y="101"/>
                  </a:lnTo>
                  <a:lnTo>
                    <a:pt x="3" y="84"/>
                  </a:lnTo>
                  <a:lnTo>
                    <a:pt x="0" y="64"/>
                  </a:lnTo>
                  <a:lnTo>
                    <a:pt x="3" y="43"/>
                  </a:lnTo>
                  <a:lnTo>
                    <a:pt x="13" y="27"/>
                  </a:lnTo>
                  <a:lnTo>
                    <a:pt x="27" y="13"/>
                  </a:lnTo>
                  <a:lnTo>
                    <a:pt x="44" y="4"/>
                  </a:lnTo>
                  <a:lnTo>
                    <a:pt x="63"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Imagen 4" descr="Imagen que contiene dibujo&#10;&#10;Descripción generada automáticamente">
            <a:extLst>
              <a:ext uri="{FF2B5EF4-FFF2-40B4-BE49-F238E27FC236}">
                <a16:creationId xmlns:a16="http://schemas.microsoft.com/office/drawing/2014/main" id="{52F8D31B-0913-1491-66F8-E31382DC34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089" y="3163843"/>
            <a:ext cx="4572911" cy="2153609"/>
          </a:xfrm>
          <a:prstGeom prst="rect">
            <a:avLst/>
          </a:prstGeom>
        </p:spPr>
      </p:pic>
    </p:spTree>
    <p:extLst>
      <p:ext uri="{BB962C8B-B14F-4D97-AF65-F5344CB8AC3E}">
        <p14:creationId xmlns:p14="http://schemas.microsoft.com/office/powerpoint/2010/main" val="426274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0F293-8AC2-E2D6-0226-DC48B3E6E286}"/>
              </a:ext>
            </a:extLst>
          </p:cNvPr>
          <p:cNvSpPr>
            <a:spLocks noGrp="1"/>
          </p:cNvSpPr>
          <p:nvPr>
            <p:ph type="title"/>
          </p:nvPr>
        </p:nvSpPr>
        <p:spPr>
          <a:xfrm>
            <a:off x="1753691" y="424312"/>
            <a:ext cx="10515600" cy="1325563"/>
          </a:xfrm>
          <a:effectLst>
            <a:outerShdw blurRad="50800" dist="38100" dir="5400000" algn="t" rotWithShape="0">
              <a:prstClr val="black">
                <a:alpha val="40000"/>
              </a:prstClr>
            </a:outerShdw>
          </a:effectLst>
        </p:spPr>
        <p:txBody>
          <a:bodyPr/>
          <a:lstStyle/>
          <a:p>
            <a:r>
              <a:rPr lang="es-UY" b="1" dirty="0">
                <a:solidFill>
                  <a:schemeClr val="tx1">
                    <a:lumMod val="65000"/>
                    <a:lumOff val="35000"/>
                  </a:schemeClr>
                </a:solidFill>
                <a:latin typeface="Titillium" panose="00000500000000000000" pitchFamily="50" charset="0"/>
              </a:rPr>
              <a:t>CRM</a:t>
            </a:r>
          </a:p>
        </p:txBody>
      </p:sp>
      <p:sp>
        <p:nvSpPr>
          <p:cNvPr id="3" name="Marcador de contenido 2">
            <a:extLst>
              <a:ext uri="{FF2B5EF4-FFF2-40B4-BE49-F238E27FC236}">
                <a16:creationId xmlns:a16="http://schemas.microsoft.com/office/drawing/2014/main" id="{0C072A08-34DF-3BB8-B693-A1BF6E4478B2}"/>
              </a:ext>
            </a:extLst>
          </p:cNvPr>
          <p:cNvSpPr>
            <a:spLocks noGrp="1"/>
          </p:cNvSpPr>
          <p:nvPr>
            <p:ph idx="1"/>
          </p:nvPr>
        </p:nvSpPr>
        <p:spPr/>
        <p:txBody>
          <a:bodyPr>
            <a:normAutofit/>
          </a:bodyPr>
          <a:lstStyle/>
          <a:p>
            <a:r>
              <a:rPr lang="es-UY" dirty="0">
                <a:solidFill>
                  <a:schemeClr val="tx1">
                    <a:lumMod val="50000"/>
                    <a:lumOff val="50000"/>
                  </a:schemeClr>
                </a:solidFill>
              </a:rPr>
              <a:t>Conocimiento de experiencias de Chile y Brasil</a:t>
            </a:r>
          </a:p>
          <a:p>
            <a:r>
              <a:rPr lang="es-UY" dirty="0">
                <a:solidFill>
                  <a:schemeClr val="tx1">
                    <a:lumMod val="50000"/>
                    <a:lumOff val="50000"/>
                  </a:schemeClr>
                </a:solidFill>
              </a:rPr>
              <a:t>Procesos participativos de 2 años</a:t>
            </a:r>
          </a:p>
          <a:p>
            <a:r>
              <a:rPr lang="es-UY" dirty="0">
                <a:solidFill>
                  <a:schemeClr val="tx1">
                    <a:lumMod val="50000"/>
                    <a:lumOff val="50000"/>
                  </a:schemeClr>
                </a:solidFill>
              </a:rPr>
              <a:t>Nuestro modelo de implementación</a:t>
            </a:r>
          </a:p>
          <a:p>
            <a:r>
              <a:rPr lang="es-UY" dirty="0">
                <a:solidFill>
                  <a:schemeClr val="tx1">
                    <a:lumMod val="50000"/>
                    <a:lumOff val="50000"/>
                  </a:schemeClr>
                </a:solidFill>
              </a:rPr>
              <a:t>Caracterización/ Valoración del usuario: priorización, gol/crédito automático.</a:t>
            </a:r>
          </a:p>
          <a:p>
            <a:endParaRPr lang="es-UY" dirty="0">
              <a:solidFill>
                <a:schemeClr val="tx1">
                  <a:lumMod val="50000"/>
                  <a:lumOff val="50000"/>
                </a:schemeClr>
              </a:solidFill>
            </a:endParaRPr>
          </a:p>
        </p:txBody>
      </p:sp>
      <p:sp>
        <p:nvSpPr>
          <p:cNvPr id="4" name="Freeform 25">
            <a:extLst>
              <a:ext uri="{FF2B5EF4-FFF2-40B4-BE49-F238E27FC236}">
                <a16:creationId xmlns:a16="http://schemas.microsoft.com/office/drawing/2014/main" id="{8F21B562-8788-7D3E-0F9D-B2226DE02D21}"/>
              </a:ext>
            </a:extLst>
          </p:cNvPr>
          <p:cNvSpPr>
            <a:spLocks noEditPoints="1"/>
          </p:cNvSpPr>
          <p:nvPr/>
        </p:nvSpPr>
        <p:spPr bwMode="auto">
          <a:xfrm>
            <a:off x="907661" y="828450"/>
            <a:ext cx="591583" cy="656870"/>
          </a:xfrm>
          <a:custGeom>
            <a:avLst/>
            <a:gdLst>
              <a:gd name="T0" fmla="*/ 73 w 408"/>
              <a:gd name="T1" fmla="*/ 70 h 494"/>
              <a:gd name="T2" fmla="*/ 65 w 408"/>
              <a:gd name="T3" fmla="*/ 76 h 494"/>
              <a:gd name="T4" fmla="*/ 62 w 408"/>
              <a:gd name="T5" fmla="*/ 86 h 494"/>
              <a:gd name="T6" fmla="*/ 76 w 408"/>
              <a:gd name="T7" fmla="*/ 148 h 494"/>
              <a:gd name="T8" fmla="*/ 115 w 408"/>
              <a:gd name="T9" fmla="*/ 196 h 494"/>
              <a:gd name="T10" fmla="*/ 172 w 408"/>
              <a:gd name="T11" fmla="*/ 224 h 494"/>
              <a:gd name="T12" fmla="*/ 236 w 408"/>
              <a:gd name="T13" fmla="*/ 224 h 494"/>
              <a:gd name="T14" fmla="*/ 294 w 408"/>
              <a:gd name="T15" fmla="*/ 196 h 494"/>
              <a:gd name="T16" fmla="*/ 332 w 408"/>
              <a:gd name="T17" fmla="*/ 148 h 494"/>
              <a:gd name="T18" fmla="*/ 346 w 408"/>
              <a:gd name="T19" fmla="*/ 86 h 494"/>
              <a:gd name="T20" fmla="*/ 343 w 408"/>
              <a:gd name="T21" fmla="*/ 76 h 494"/>
              <a:gd name="T22" fmla="*/ 335 w 408"/>
              <a:gd name="T23" fmla="*/ 70 h 494"/>
              <a:gd name="T24" fmla="*/ 324 w 408"/>
              <a:gd name="T25" fmla="*/ 70 h 494"/>
              <a:gd name="T26" fmla="*/ 317 w 408"/>
              <a:gd name="T27" fmla="*/ 76 h 494"/>
              <a:gd name="T28" fmla="*/ 314 w 408"/>
              <a:gd name="T29" fmla="*/ 86 h 494"/>
              <a:gd name="T30" fmla="*/ 299 w 408"/>
              <a:gd name="T31" fmla="*/ 141 h 494"/>
              <a:gd name="T32" fmla="*/ 260 w 408"/>
              <a:gd name="T33" fmla="*/ 180 h 494"/>
              <a:gd name="T34" fmla="*/ 204 w 408"/>
              <a:gd name="T35" fmla="*/ 195 h 494"/>
              <a:gd name="T36" fmla="*/ 148 w 408"/>
              <a:gd name="T37" fmla="*/ 180 h 494"/>
              <a:gd name="T38" fmla="*/ 109 w 408"/>
              <a:gd name="T39" fmla="*/ 141 h 494"/>
              <a:gd name="T40" fmla="*/ 94 w 408"/>
              <a:gd name="T41" fmla="*/ 86 h 494"/>
              <a:gd name="T42" fmla="*/ 91 w 408"/>
              <a:gd name="T43" fmla="*/ 76 h 494"/>
              <a:gd name="T44" fmla="*/ 84 w 408"/>
              <a:gd name="T45" fmla="*/ 70 h 494"/>
              <a:gd name="T46" fmla="*/ 49 w 408"/>
              <a:gd name="T47" fmla="*/ 0 h 494"/>
              <a:gd name="T48" fmla="*/ 364 w 408"/>
              <a:gd name="T49" fmla="*/ 0 h 494"/>
              <a:gd name="T50" fmla="*/ 371 w 408"/>
              <a:gd name="T51" fmla="*/ 6 h 494"/>
              <a:gd name="T52" fmla="*/ 376 w 408"/>
              <a:gd name="T53" fmla="*/ 15 h 494"/>
              <a:gd name="T54" fmla="*/ 408 w 408"/>
              <a:gd name="T55" fmla="*/ 481 h 494"/>
              <a:gd name="T56" fmla="*/ 404 w 408"/>
              <a:gd name="T57" fmla="*/ 489 h 494"/>
              <a:gd name="T58" fmla="*/ 396 w 408"/>
              <a:gd name="T59" fmla="*/ 494 h 494"/>
              <a:gd name="T60" fmla="*/ 16 w 408"/>
              <a:gd name="T61" fmla="*/ 494 h 494"/>
              <a:gd name="T62" fmla="*/ 7 w 408"/>
              <a:gd name="T63" fmla="*/ 492 h 494"/>
              <a:gd name="T64" fmla="*/ 2 w 408"/>
              <a:gd name="T65" fmla="*/ 485 h 494"/>
              <a:gd name="T66" fmla="*/ 0 w 408"/>
              <a:gd name="T67" fmla="*/ 476 h 494"/>
              <a:gd name="T68" fmla="*/ 34 w 408"/>
              <a:gd name="T69" fmla="*/ 10 h 494"/>
              <a:gd name="T70" fmla="*/ 40 w 408"/>
              <a:gd name="T71" fmla="*/ 3 h 494"/>
              <a:gd name="T72" fmla="*/ 49 w 408"/>
              <a:gd name="T73" fmla="*/ 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8" h="494">
                <a:moveTo>
                  <a:pt x="78" y="70"/>
                </a:moveTo>
                <a:lnTo>
                  <a:pt x="73" y="70"/>
                </a:lnTo>
                <a:lnTo>
                  <a:pt x="69" y="73"/>
                </a:lnTo>
                <a:lnTo>
                  <a:pt x="65" y="76"/>
                </a:lnTo>
                <a:lnTo>
                  <a:pt x="63" y="80"/>
                </a:lnTo>
                <a:lnTo>
                  <a:pt x="62" y="86"/>
                </a:lnTo>
                <a:lnTo>
                  <a:pt x="66" y="119"/>
                </a:lnTo>
                <a:lnTo>
                  <a:pt x="76" y="148"/>
                </a:lnTo>
                <a:lnTo>
                  <a:pt x="93" y="174"/>
                </a:lnTo>
                <a:lnTo>
                  <a:pt x="115" y="196"/>
                </a:lnTo>
                <a:lnTo>
                  <a:pt x="141" y="214"/>
                </a:lnTo>
                <a:lnTo>
                  <a:pt x="172" y="224"/>
                </a:lnTo>
                <a:lnTo>
                  <a:pt x="204" y="229"/>
                </a:lnTo>
                <a:lnTo>
                  <a:pt x="236" y="224"/>
                </a:lnTo>
                <a:lnTo>
                  <a:pt x="267" y="214"/>
                </a:lnTo>
                <a:lnTo>
                  <a:pt x="294" y="196"/>
                </a:lnTo>
                <a:lnTo>
                  <a:pt x="316" y="174"/>
                </a:lnTo>
                <a:lnTo>
                  <a:pt x="332" y="148"/>
                </a:lnTo>
                <a:lnTo>
                  <a:pt x="342" y="119"/>
                </a:lnTo>
                <a:lnTo>
                  <a:pt x="346" y="86"/>
                </a:lnTo>
                <a:lnTo>
                  <a:pt x="345" y="80"/>
                </a:lnTo>
                <a:lnTo>
                  <a:pt x="343" y="76"/>
                </a:lnTo>
                <a:lnTo>
                  <a:pt x="339" y="73"/>
                </a:lnTo>
                <a:lnTo>
                  <a:pt x="335" y="70"/>
                </a:lnTo>
                <a:lnTo>
                  <a:pt x="330" y="70"/>
                </a:lnTo>
                <a:lnTo>
                  <a:pt x="324" y="70"/>
                </a:lnTo>
                <a:lnTo>
                  <a:pt x="320" y="73"/>
                </a:lnTo>
                <a:lnTo>
                  <a:pt x="317" y="76"/>
                </a:lnTo>
                <a:lnTo>
                  <a:pt x="314" y="80"/>
                </a:lnTo>
                <a:lnTo>
                  <a:pt x="314" y="86"/>
                </a:lnTo>
                <a:lnTo>
                  <a:pt x="310" y="116"/>
                </a:lnTo>
                <a:lnTo>
                  <a:pt x="299" y="141"/>
                </a:lnTo>
                <a:lnTo>
                  <a:pt x="282" y="164"/>
                </a:lnTo>
                <a:lnTo>
                  <a:pt x="260" y="180"/>
                </a:lnTo>
                <a:lnTo>
                  <a:pt x="233" y="192"/>
                </a:lnTo>
                <a:lnTo>
                  <a:pt x="204" y="195"/>
                </a:lnTo>
                <a:lnTo>
                  <a:pt x="175" y="192"/>
                </a:lnTo>
                <a:lnTo>
                  <a:pt x="148" y="180"/>
                </a:lnTo>
                <a:lnTo>
                  <a:pt x="126" y="164"/>
                </a:lnTo>
                <a:lnTo>
                  <a:pt x="109" y="141"/>
                </a:lnTo>
                <a:lnTo>
                  <a:pt x="98" y="116"/>
                </a:lnTo>
                <a:lnTo>
                  <a:pt x="94" y="86"/>
                </a:lnTo>
                <a:lnTo>
                  <a:pt x="94" y="80"/>
                </a:lnTo>
                <a:lnTo>
                  <a:pt x="91" y="76"/>
                </a:lnTo>
                <a:lnTo>
                  <a:pt x="88" y="73"/>
                </a:lnTo>
                <a:lnTo>
                  <a:pt x="84" y="70"/>
                </a:lnTo>
                <a:lnTo>
                  <a:pt x="78" y="70"/>
                </a:lnTo>
                <a:close/>
                <a:moveTo>
                  <a:pt x="49" y="0"/>
                </a:moveTo>
                <a:lnTo>
                  <a:pt x="360" y="0"/>
                </a:lnTo>
                <a:lnTo>
                  <a:pt x="364" y="0"/>
                </a:lnTo>
                <a:lnTo>
                  <a:pt x="368" y="3"/>
                </a:lnTo>
                <a:lnTo>
                  <a:pt x="371" y="6"/>
                </a:lnTo>
                <a:lnTo>
                  <a:pt x="374" y="10"/>
                </a:lnTo>
                <a:lnTo>
                  <a:pt x="376" y="15"/>
                </a:lnTo>
                <a:lnTo>
                  <a:pt x="408" y="476"/>
                </a:lnTo>
                <a:lnTo>
                  <a:pt x="408" y="481"/>
                </a:lnTo>
                <a:lnTo>
                  <a:pt x="407" y="485"/>
                </a:lnTo>
                <a:lnTo>
                  <a:pt x="404" y="489"/>
                </a:lnTo>
                <a:lnTo>
                  <a:pt x="401" y="492"/>
                </a:lnTo>
                <a:lnTo>
                  <a:pt x="396" y="494"/>
                </a:lnTo>
                <a:lnTo>
                  <a:pt x="392" y="494"/>
                </a:lnTo>
                <a:lnTo>
                  <a:pt x="16" y="494"/>
                </a:lnTo>
                <a:lnTo>
                  <a:pt x="12" y="494"/>
                </a:lnTo>
                <a:lnTo>
                  <a:pt x="7" y="492"/>
                </a:lnTo>
                <a:lnTo>
                  <a:pt x="5" y="489"/>
                </a:lnTo>
                <a:lnTo>
                  <a:pt x="2" y="485"/>
                </a:lnTo>
                <a:lnTo>
                  <a:pt x="0" y="481"/>
                </a:lnTo>
                <a:lnTo>
                  <a:pt x="0" y="476"/>
                </a:lnTo>
                <a:lnTo>
                  <a:pt x="32" y="15"/>
                </a:lnTo>
                <a:lnTo>
                  <a:pt x="34" y="10"/>
                </a:lnTo>
                <a:lnTo>
                  <a:pt x="35" y="6"/>
                </a:lnTo>
                <a:lnTo>
                  <a:pt x="40" y="3"/>
                </a:lnTo>
                <a:lnTo>
                  <a:pt x="44" y="0"/>
                </a:lnTo>
                <a:lnTo>
                  <a:pt x="49" y="0"/>
                </a:lnTo>
                <a:close/>
              </a:path>
            </a:pathLst>
          </a:custGeom>
          <a:solidFill>
            <a:srgbClr val="92D400"/>
          </a:solidFill>
          <a:ln w="0">
            <a:noFill/>
            <a:prstDash val="solid"/>
            <a:round/>
            <a:headEnd/>
            <a:tailEnd/>
          </a:ln>
          <a:effectLst>
            <a:outerShdw blurRad="266700" dist="241300" dir="9900000" sx="68000" sy="68000" algn="t" rotWithShape="0">
              <a:prstClr val="black">
                <a:alpha val="48000"/>
              </a:prstClr>
            </a:outerShdw>
          </a:effectLst>
          <a:scene3d>
            <a:camera prst="isometricOffAxis1Right"/>
            <a:lightRig rig="threePt" dir="t"/>
          </a:scene3d>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115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9"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70" name="Group 2056">
            <a:extLst>
              <a:ext uri="{FF2B5EF4-FFF2-40B4-BE49-F238E27FC236}">
                <a16:creationId xmlns:a16="http://schemas.microsoft.com/office/drawing/2014/main" id="{E15EB09E-0795-4C4F-AECC-96270B1FE4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2058" name="Color">
              <a:extLst>
                <a:ext uri="{FF2B5EF4-FFF2-40B4-BE49-F238E27FC236}">
                  <a16:creationId xmlns:a16="http://schemas.microsoft.com/office/drawing/2014/main" id="{E63A5883-ECED-4DC6-85D8-D8E6316913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1" name="Color">
              <a:extLst>
                <a:ext uri="{FF2B5EF4-FFF2-40B4-BE49-F238E27FC236}">
                  <a16:creationId xmlns:a16="http://schemas.microsoft.com/office/drawing/2014/main" id="{5835D812-E4D3-4DCF-8F46-C69BE31CF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50" name="Picture 2" descr="Humanizar la tecnología | El Diario Vasco">
            <a:extLst>
              <a:ext uri="{FF2B5EF4-FFF2-40B4-BE49-F238E27FC236}">
                <a16:creationId xmlns:a16="http://schemas.microsoft.com/office/drawing/2014/main" id="{6140392E-BD37-6892-B154-7FC0B17287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54" r="14276" b="1"/>
          <a:stretch/>
        </p:blipFill>
        <p:spPr bwMode="auto">
          <a:xfrm>
            <a:off x="859867" y="2197387"/>
            <a:ext cx="5196543" cy="3903162"/>
          </a:xfrm>
          <a:prstGeom prst="rect">
            <a:avLst/>
          </a:prstGeom>
          <a:noFill/>
          <a:extLst>
            <a:ext uri="{909E8E84-426E-40DD-AFC4-6F175D3DCCD1}">
              <a14:hiddenFill xmlns:a14="http://schemas.microsoft.com/office/drawing/2010/main">
                <a:solidFill>
                  <a:srgbClr val="FFFFFF"/>
                </a:solidFill>
              </a14:hiddenFill>
            </a:ext>
          </a:extLst>
        </p:spPr>
      </p:pic>
      <p:grpSp>
        <p:nvGrpSpPr>
          <p:cNvPr id="2072" name="Group 2060">
            <a:extLst>
              <a:ext uri="{FF2B5EF4-FFF2-40B4-BE49-F238E27FC236}">
                <a16:creationId xmlns:a16="http://schemas.microsoft.com/office/drawing/2014/main" id="{B4996D74-FD54-4318-B69F-D7CD579BA7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2062" name="Freeform: Shape 2061">
              <a:extLst>
                <a:ext uri="{FF2B5EF4-FFF2-40B4-BE49-F238E27FC236}">
                  <a16:creationId xmlns:a16="http://schemas.microsoft.com/office/drawing/2014/main" id="{2042629A-B000-458C-AAFC-2BD6234AB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3" name="Freeform: Shape 2062">
              <a:extLst>
                <a:ext uri="{FF2B5EF4-FFF2-40B4-BE49-F238E27FC236}">
                  <a16:creationId xmlns:a16="http://schemas.microsoft.com/office/drawing/2014/main" id="{423A6ED0-4049-4F84-975A-9C873AC3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Freeform: Shape 2063">
              <a:extLst>
                <a:ext uri="{FF2B5EF4-FFF2-40B4-BE49-F238E27FC236}">
                  <a16:creationId xmlns:a16="http://schemas.microsoft.com/office/drawing/2014/main" id="{D80D8EC6-598B-432F-81A1-A2638C2F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Freeform: Shape 2064">
              <a:extLst>
                <a:ext uri="{FF2B5EF4-FFF2-40B4-BE49-F238E27FC236}">
                  <a16:creationId xmlns:a16="http://schemas.microsoft.com/office/drawing/2014/main" id="{BA74CEC0-6198-422B-A993-F22AB1EE45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Freeform: Shape 2065">
              <a:extLst>
                <a:ext uri="{FF2B5EF4-FFF2-40B4-BE49-F238E27FC236}">
                  <a16:creationId xmlns:a16="http://schemas.microsoft.com/office/drawing/2014/main" id="{9684BB15-85CC-464C-841C-8E0E9D01DF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7" name="Freeform: Shape 2066">
              <a:extLst>
                <a:ext uri="{FF2B5EF4-FFF2-40B4-BE49-F238E27FC236}">
                  <a16:creationId xmlns:a16="http://schemas.microsoft.com/office/drawing/2014/main" id="{0D38E3D5-8D5D-4F48-87E7-AC1EF67CC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Freeform: Shape 2067">
              <a:extLst>
                <a:ext uri="{FF2B5EF4-FFF2-40B4-BE49-F238E27FC236}">
                  <a16:creationId xmlns:a16="http://schemas.microsoft.com/office/drawing/2014/main" id="{83D669A9-8EE7-421C-9572-41787B0BC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uadroTexto 2">
            <a:extLst>
              <a:ext uri="{FF2B5EF4-FFF2-40B4-BE49-F238E27FC236}">
                <a16:creationId xmlns:a16="http://schemas.microsoft.com/office/drawing/2014/main" id="{51BC55A3-4100-822B-2ED8-1C8203F3D26C}"/>
              </a:ext>
            </a:extLst>
          </p:cNvPr>
          <p:cNvSpPr txBox="1"/>
          <p:nvPr/>
        </p:nvSpPr>
        <p:spPr>
          <a:xfrm>
            <a:off x="789707" y="578999"/>
            <a:ext cx="10744153" cy="148562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800" b="1">
                <a:solidFill>
                  <a:schemeClr val="bg1"/>
                </a:solidFill>
                <a:latin typeface="+mj-lt"/>
                <a:ea typeface="+mj-ea"/>
                <a:cs typeface="+mj-cs"/>
              </a:rPr>
              <a:t>Humanización en la atención a los socios</a:t>
            </a:r>
          </a:p>
        </p:txBody>
      </p:sp>
    </p:spTree>
    <p:extLst>
      <p:ext uri="{BB962C8B-B14F-4D97-AF65-F5344CB8AC3E}">
        <p14:creationId xmlns:p14="http://schemas.microsoft.com/office/powerpoint/2010/main" val="1908114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C09096-D998-322B-EEB2-FC2993FC6139}"/>
              </a:ext>
            </a:extLst>
          </p:cNvPr>
          <p:cNvSpPr txBox="1"/>
          <p:nvPr/>
        </p:nvSpPr>
        <p:spPr>
          <a:xfrm>
            <a:off x="130629" y="1080233"/>
            <a:ext cx="5829300" cy="3447832"/>
          </a:xfrm>
          <a:prstGeom prst="rect">
            <a:avLst/>
          </a:prstGeom>
        </p:spPr>
        <p:txBody>
          <a:bodyPr vert="horz" lIns="91440" tIns="45720" rIns="91440" bIns="45720" rtlCol="0" anchor="t">
            <a:normAutofit/>
          </a:bodyPr>
          <a:lstStyle/>
          <a:p>
            <a:pPr>
              <a:lnSpc>
                <a:spcPct val="90000"/>
              </a:lnSpc>
              <a:spcAft>
                <a:spcPts val="600"/>
              </a:spcAft>
            </a:pPr>
            <a:r>
              <a:rPr lang="en-US" sz="2800" b="0" i="0" u="none" strike="noStrike" baseline="0" dirty="0"/>
              <a:t>La transformación es un </a:t>
            </a:r>
            <a:r>
              <a:rPr lang="en-US" sz="2800" b="1" i="0" u="none" strike="noStrike" baseline="0" dirty="0">
                <a:solidFill>
                  <a:schemeClr val="accent1">
                    <a:lumMod val="75000"/>
                  </a:schemeClr>
                </a:solidFill>
              </a:rPr>
              <a:t>asunto de cultura</a:t>
            </a:r>
            <a:r>
              <a:rPr lang="en-US" sz="2800" b="0" i="0" u="none" strike="noStrike" baseline="0" dirty="0">
                <a:solidFill>
                  <a:schemeClr val="accent1">
                    <a:lumMod val="75000"/>
                  </a:schemeClr>
                </a:solidFill>
              </a:rPr>
              <a:t>,</a:t>
            </a:r>
          </a:p>
          <a:p>
            <a:pPr>
              <a:lnSpc>
                <a:spcPct val="90000"/>
              </a:lnSpc>
              <a:spcAft>
                <a:spcPts val="600"/>
              </a:spcAft>
            </a:pPr>
            <a:r>
              <a:rPr lang="en-US" sz="2800" b="0" i="0" u="none" strike="noStrike" baseline="0" dirty="0"/>
              <a:t>no de tecnología...</a:t>
            </a:r>
          </a:p>
          <a:p>
            <a:pPr indent="-228600">
              <a:lnSpc>
                <a:spcPct val="90000"/>
              </a:lnSpc>
              <a:spcAft>
                <a:spcPts val="600"/>
              </a:spcAft>
              <a:buFont typeface="Arial" panose="020B0604020202020204" pitchFamily="34" charset="0"/>
              <a:buChar char="•"/>
            </a:pPr>
            <a:endParaRPr lang="en-US" sz="2800" b="0" i="0" u="none" strike="noStrike" baseline="0" dirty="0"/>
          </a:p>
          <a:p>
            <a:pPr>
              <a:lnSpc>
                <a:spcPct val="90000"/>
              </a:lnSpc>
              <a:spcAft>
                <a:spcPts val="600"/>
              </a:spcAft>
            </a:pPr>
            <a:r>
              <a:rPr lang="en-US" sz="2800" b="0" i="0" u="none" strike="noStrike" baseline="0" dirty="0"/>
              <a:t>... la cultura se desayuna la estrategia.</a:t>
            </a:r>
          </a:p>
          <a:p>
            <a:pPr>
              <a:lnSpc>
                <a:spcPct val="90000"/>
              </a:lnSpc>
              <a:spcAft>
                <a:spcPts val="600"/>
              </a:spcAft>
            </a:pPr>
            <a:r>
              <a:rPr lang="en-US" sz="2800" b="0" i="0" u="none" strike="noStrike" baseline="0" dirty="0"/>
              <a:t>							</a:t>
            </a:r>
            <a:r>
              <a:rPr lang="en-US" sz="2400" b="0" i="0" u="none" strike="noStrike" baseline="0" dirty="0"/>
              <a:t>                         Peter Drucker</a:t>
            </a:r>
            <a:endParaRPr lang="en-US" sz="2800" dirty="0"/>
          </a:p>
        </p:txBody>
      </p:sp>
      <p:pic>
        <p:nvPicPr>
          <p:cNvPr id="12" name="Picture 4" descr="Bombillas blancas con una amarilla que sobresale">
            <a:extLst>
              <a:ext uri="{FF2B5EF4-FFF2-40B4-BE49-F238E27FC236}">
                <a16:creationId xmlns:a16="http://schemas.microsoft.com/office/drawing/2014/main" id="{0AFE502A-8FDD-6E10-6B1F-B9304DCA4A94}"/>
              </a:ext>
            </a:extLst>
          </p:cNvPr>
          <p:cNvPicPr>
            <a:picLocks noChangeAspect="1"/>
          </p:cNvPicPr>
          <p:nvPr/>
        </p:nvPicPr>
        <p:blipFill rotWithShape="1">
          <a:blip r:embed="rId2"/>
          <a:srcRect l="12398" r="28268" b="-1"/>
          <a:stretch/>
        </p:blipFill>
        <p:spPr>
          <a:xfrm>
            <a:off x="6096000" y="10"/>
            <a:ext cx="6095999" cy="6857990"/>
          </a:xfrm>
          <a:prstGeom prst="rect">
            <a:avLst/>
          </a:prstGeom>
        </p:spPr>
      </p:pic>
    </p:spTree>
    <p:extLst>
      <p:ext uri="{BB962C8B-B14F-4D97-AF65-F5344CB8AC3E}">
        <p14:creationId xmlns:p14="http://schemas.microsoft.com/office/powerpoint/2010/main" val="4155998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C563481-AD1D-A84F-B689-E13C01E5F011}"/>
              </a:ext>
            </a:extLst>
          </p:cNvPr>
          <p:cNvSpPr txBox="1"/>
          <p:nvPr/>
        </p:nvSpPr>
        <p:spPr>
          <a:xfrm>
            <a:off x="2422358" y="1668380"/>
            <a:ext cx="7347284" cy="954107"/>
          </a:xfrm>
          <a:prstGeom prst="rect">
            <a:avLst/>
          </a:prstGeom>
          <a:noFill/>
        </p:spPr>
        <p:txBody>
          <a:bodyPr wrap="square">
            <a:spAutoFit/>
          </a:bodyPr>
          <a:lstStyle/>
          <a:p>
            <a:pPr algn="l"/>
            <a:r>
              <a:rPr lang="es-UY" sz="2800" b="1" i="0" u="none" strike="noStrike" baseline="0" dirty="0">
                <a:solidFill>
                  <a:srgbClr val="4D4D4D"/>
                </a:solidFill>
                <a:latin typeface="SegoeUI"/>
              </a:rPr>
              <a:t>La cultura organizacional:</a:t>
            </a:r>
          </a:p>
          <a:p>
            <a:pPr algn="l"/>
            <a:r>
              <a:rPr lang="es-UY" sz="2800" b="1" dirty="0">
                <a:solidFill>
                  <a:srgbClr val="4D4D4D"/>
                </a:solidFill>
                <a:latin typeface="SegoeUI"/>
              </a:rPr>
              <a:t>Nuestro </a:t>
            </a:r>
            <a:r>
              <a:rPr lang="es-UY" sz="2800" b="1" i="0" u="none" strike="noStrike" baseline="0" dirty="0">
                <a:solidFill>
                  <a:srgbClr val="80FF00"/>
                </a:solidFill>
                <a:latin typeface="SegoeUI-Semibold"/>
              </a:rPr>
              <a:t>#modoverde</a:t>
            </a:r>
            <a:endParaRPr lang="es-UY" sz="2800" b="1" dirty="0"/>
          </a:p>
        </p:txBody>
      </p:sp>
      <p:sp>
        <p:nvSpPr>
          <p:cNvPr id="7" name="CuadroTexto 6">
            <a:extLst>
              <a:ext uri="{FF2B5EF4-FFF2-40B4-BE49-F238E27FC236}">
                <a16:creationId xmlns:a16="http://schemas.microsoft.com/office/drawing/2014/main" id="{135B7EF8-355C-C501-2D2A-8D9C8B705949}"/>
              </a:ext>
            </a:extLst>
          </p:cNvPr>
          <p:cNvSpPr txBox="1"/>
          <p:nvPr/>
        </p:nvSpPr>
        <p:spPr>
          <a:xfrm>
            <a:off x="2566736" y="3244334"/>
            <a:ext cx="6096000" cy="646331"/>
          </a:xfrm>
          <a:prstGeom prst="rect">
            <a:avLst/>
          </a:prstGeom>
          <a:noFill/>
        </p:spPr>
        <p:txBody>
          <a:bodyPr wrap="square">
            <a:spAutoFit/>
          </a:bodyPr>
          <a:lstStyle/>
          <a:p>
            <a:r>
              <a:rPr lang="es-UY" dirty="0">
                <a:hlinkClick r:id="rId2"/>
              </a:rPr>
              <a:t>https://youtu.be/JeGsZi8bKhQ</a:t>
            </a:r>
            <a:endParaRPr lang="es-UY" dirty="0"/>
          </a:p>
          <a:p>
            <a:endParaRPr lang="es-UY" dirty="0"/>
          </a:p>
        </p:txBody>
      </p:sp>
      <p:pic>
        <p:nvPicPr>
          <p:cNvPr id="8" name="Imagen 7" descr="Dibujo con letras blancas&#10;&#10;Descripción generada automáticamente con confianza media">
            <a:extLst>
              <a:ext uri="{FF2B5EF4-FFF2-40B4-BE49-F238E27FC236}">
                <a16:creationId xmlns:a16="http://schemas.microsoft.com/office/drawing/2014/main" id="{6E78C848-6BC1-9BEC-48A2-C9E56BB29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301" y="3073287"/>
            <a:ext cx="1436963" cy="711425"/>
          </a:xfrm>
          <a:prstGeom prst="rect">
            <a:avLst/>
          </a:prstGeom>
        </p:spPr>
      </p:pic>
    </p:spTree>
    <p:extLst>
      <p:ext uri="{BB962C8B-B14F-4D97-AF65-F5344CB8AC3E}">
        <p14:creationId xmlns:p14="http://schemas.microsoft.com/office/powerpoint/2010/main" val="1698776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ano arriba una de la otra">
            <a:extLst>
              <a:ext uri="{FF2B5EF4-FFF2-40B4-BE49-F238E27FC236}">
                <a16:creationId xmlns:a16="http://schemas.microsoft.com/office/drawing/2014/main" id="{813B19DE-C548-4326-DDB2-51405A926E1D}"/>
              </a:ext>
            </a:extLst>
          </p:cNvPr>
          <p:cNvPicPr>
            <a:picLocks noChangeAspect="1"/>
          </p:cNvPicPr>
          <p:nvPr/>
        </p:nvPicPr>
        <p:blipFill rotWithShape="1">
          <a:blip r:embed="rId2"/>
          <a:srcRect l="50248" r="6003" b="1"/>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0"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2"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 name="Título 4">
            <a:extLst>
              <a:ext uri="{FF2B5EF4-FFF2-40B4-BE49-F238E27FC236}">
                <a16:creationId xmlns:a16="http://schemas.microsoft.com/office/drawing/2014/main" id="{705C415D-09A3-9DD9-24C5-B92030E08227}"/>
              </a:ext>
            </a:extLst>
          </p:cNvPr>
          <p:cNvSpPr txBox="1">
            <a:spLocks/>
          </p:cNvSpPr>
          <p:nvPr/>
        </p:nvSpPr>
        <p:spPr>
          <a:xfrm>
            <a:off x="6475271" y="1893384"/>
            <a:ext cx="4928438" cy="3451776"/>
          </a:xfrm>
          <a:prstGeom prst="roundRect">
            <a:avLst>
              <a:gd name="adj" fmla="val 12835"/>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br>
              <a:rPr lang="en-US" sz="2000" b="1" dirty="0">
                <a:solidFill>
                  <a:schemeClr val="tx1">
                    <a:alpha val="80000"/>
                  </a:schemeClr>
                </a:solidFill>
                <a:latin typeface="+mn-lt"/>
                <a:ea typeface="+mn-ea"/>
                <a:cs typeface="+mn-cs"/>
              </a:rPr>
            </a:br>
            <a:br>
              <a:rPr lang="en-US" sz="2000" b="1" dirty="0">
                <a:solidFill>
                  <a:schemeClr val="tx1">
                    <a:alpha val="80000"/>
                  </a:schemeClr>
                </a:solidFill>
                <a:latin typeface="+mn-lt"/>
                <a:ea typeface="+mn-ea"/>
                <a:cs typeface="+mn-cs"/>
              </a:rPr>
            </a:br>
            <a:r>
              <a:rPr lang="en-US" sz="2800" b="1" dirty="0">
                <a:solidFill>
                  <a:schemeClr val="tx1">
                    <a:alpha val="80000"/>
                  </a:schemeClr>
                </a:solidFill>
                <a:latin typeface="+mn-lt"/>
                <a:ea typeface="+mn-ea"/>
                <a:cs typeface="+mn-cs"/>
              </a:rPr>
              <a:t>¿Por </a:t>
            </a:r>
            <a:r>
              <a:rPr lang="en-US" sz="2800" b="1" dirty="0" err="1">
                <a:solidFill>
                  <a:schemeClr val="tx1">
                    <a:alpha val="80000"/>
                  </a:schemeClr>
                </a:solidFill>
                <a:latin typeface="+mn-lt"/>
                <a:ea typeface="+mn-ea"/>
                <a:cs typeface="+mn-cs"/>
              </a:rPr>
              <a:t>qué</a:t>
            </a:r>
            <a:r>
              <a:rPr lang="en-US" sz="2800" b="1" dirty="0">
                <a:solidFill>
                  <a:schemeClr val="tx1">
                    <a:alpha val="80000"/>
                  </a:schemeClr>
                </a:solidFill>
                <a:latin typeface="+mn-lt"/>
                <a:ea typeface="+mn-ea"/>
                <a:cs typeface="+mn-cs"/>
              </a:rPr>
              <a:t> la </a:t>
            </a:r>
            <a:r>
              <a:rPr lang="en-US" sz="2800" b="1" dirty="0" err="1">
                <a:solidFill>
                  <a:schemeClr val="tx1">
                    <a:alpha val="80000"/>
                  </a:schemeClr>
                </a:solidFill>
                <a:latin typeface="+mn-lt"/>
                <a:ea typeface="+mn-ea"/>
                <a:cs typeface="+mn-cs"/>
              </a:rPr>
              <a:t>humanización</a:t>
            </a:r>
            <a:r>
              <a:rPr lang="en-US" sz="2800" b="1" dirty="0">
                <a:solidFill>
                  <a:schemeClr val="tx1">
                    <a:alpha val="80000"/>
                  </a:schemeClr>
                </a:solidFill>
                <a:latin typeface="+mn-lt"/>
                <a:ea typeface="+mn-ea"/>
                <a:cs typeface="+mn-cs"/>
              </a:rPr>
              <a:t> de la </a:t>
            </a:r>
            <a:r>
              <a:rPr lang="en-US" sz="2800" b="1" dirty="0" err="1">
                <a:solidFill>
                  <a:schemeClr val="tx1">
                    <a:alpha val="80000"/>
                  </a:schemeClr>
                </a:solidFill>
                <a:latin typeface="+mn-lt"/>
                <a:ea typeface="+mn-ea"/>
                <a:cs typeface="+mn-cs"/>
              </a:rPr>
              <a:t>atención</a:t>
            </a:r>
            <a:r>
              <a:rPr lang="en-US" sz="2800" b="1" dirty="0">
                <a:solidFill>
                  <a:schemeClr val="tx1">
                    <a:alpha val="80000"/>
                  </a:schemeClr>
                </a:solidFill>
                <a:latin typeface="+mn-lt"/>
                <a:ea typeface="+mn-ea"/>
                <a:cs typeface="+mn-cs"/>
              </a:rPr>
              <a:t> al socio es </a:t>
            </a:r>
            <a:r>
              <a:rPr lang="en-US" sz="2800" b="1" dirty="0" err="1">
                <a:solidFill>
                  <a:schemeClr val="tx1">
                    <a:alpha val="80000"/>
                  </a:schemeClr>
                </a:solidFill>
                <a:latin typeface="+mn-lt"/>
                <a:ea typeface="+mn-ea"/>
                <a:cs typeface="+mn-cs"/>
              </a:rPr>
              <a:t>importante</a:t>
            </a:r>
            <a:r>
              <a:rPr lang="en-US" sz="2800" b="1" dirty="0">
                <a:solidFill>
                  <a:schemeClr val="tx1">
                    <a:alpha val="80000"/>
                  </a:schemeClr>
                </a:solidFill>
                <a:latin typeface="+mn-lt"/>
                <a:ea typeface="+mn-ea"/>
                <a:cs typeface="+mn-cs"/>
              </a:rPr>
              <a:t> y de </a:t>
            </a:r>
            <a:r>
              <a:rPr lang="en-US" sz="2800" b="1" dirty="0" err="1">
                <a:solidFill>
                  <a:schemeClr val="tx1">
                    <a:alpha val="80000"/>
                  </a:schemeClr>
                </a:solidFill>
                <a:latin typeface="+mn-lt"/>
                <a:ea typeface="+mn-ea"/>
                <a:cs typeface="+mn-cs"/>
              </a:rPr>
              <a:t>qué</a:t>
            </a:r>
            <a:r>
              <a:rPr lang="en-US" sz="2800" b="1" dirty="0">
                <a:solidFill>
                  <a:schemeClr val="tx1">
                    <a:alpha val="80000"/>
                  </a:schemeClr>
                </a:solidFill>
                <a:latin typeface="+mn-lt"/>
                <a:ea typeface="+mn-ea"/>
                <a:cs typeface="+mn-cs"/>
              </a:rPr>
              <a:t> </a:t>
            </a:r>
            <a:r>
              <a:rPr lang="en-US" sz="2800" b="1" dirty="0" err="1">
                <a:solidFill>
                  <a:schemeClr val="tx1">
                    <a:alpha val="80000"/>
                  </a:schemeClr>
                </a:solidFill>
                <a:latin typeface="+mn-lt"/>
                <a:ea typeface="+mn-ea"/>
                <a:cs typeface="+mn-cs"/>
              </a:rPr>
              <a:t>manera</a:t>
            </a:r>
            <a:r>
              <a:rPr lang="en-US" sz="2800" b="1" dirty="0">
                <a:solidFill>
                  <a:schemeClr val="tx1">
                    <a:alpha val="80000"/>
                  </a:schemeClr>
                </a:solidFill>
                <a:latin typeface="+mn-lt"/>
                <a:ea typeface="+mn-ea"/>
                <a:cs typeface="+mn-cs"/>
              </a:rPr>
              <a:t> </a:t>
            </a:r>
            <a:r>
              <a:rPr lang="en-US" sz="2800" b="1" dirty="0" err="1">
                <a:solidFill>
                  <a:schemeClr val="tx1">
                    <a:alpha val="80000"/>
                  </a:schemeClr>
                </a:solidFill>
                <a:latin typeface="+mn-lt"/>
                <a:ea typeface="+mn-ea"/>
                <a:cs typeface="+mn-cs"/>
              </a:rPr>
              <a:t>impacta</a:t>
            </a:r>
            <a:r>
              <a:rPr lang="en-US" sz="2800" b="1" dirty="0">
                <a:solidFill>
                  <a:schemeClr val="tx1">
                    <a:alpha val="80000"/>
                  </a:schemeClr>
                </a:solidFill>
                <a:latin typeface="+mn-lt"/>
                <a:ea typeface="+mn-ea"/>
                <a:cs typeface="+mn-cs"/>
              </a:rPr>
              <a:t> </a:t>
            </a:r>
            <a:r>
              <a:rPr lang="en-US" sz="2800" b="1" dirty="0" err="1">
                <a:solidFill>
                  <a:schemeClr val="tx1">
                    <a:alpha val="80000"/>
                  </a:schemeClr>
                </a:solidFill>
                <a:latin typeface="+mn-lt"/>
                <a:ea typeface="+mn-ea"/>
                <a:cs typeface="+mn-cs"/>
              </a:rPr>
              <a:t>en</a:t>
            </a:r>
            <a:r>
              <a:rPr lang="en-US" sz="2800" b="1" dirty="0">
                <a:solidFill>
                  <a:schemeClr val="tx1">
                    <a:alpha val="80000"/>
                  </a:schemeClr>
                </a:solidFill>
                <a:latin typeface="+mn-lt"/>
                <a:ea typeface="+mn-ea"/>
                <a:cs typeface="+mn-cs"/>
              </a:rPr>
              <a:t> </a:t>
            </a:r>
            <a:r>
              <a:rPr lang="en-US" sz="2800" b="1" dirty="0" err="1">
                <a:solidFill>
                  <a:schemeClr val="tx1">
                    <a:alpha val="80000"/>
                  </a:schemeClr>
                </a:solidFill>
                <a:latin typeface="+mn-lt"/>
                <a:ea typeface="+mn-ea"/>
                <a:cs typeface="+mn-cs"/>
              </a:rPr>
              <a:t>nuestra</a:t>
            </a:r>
            <a:r>
              <a:rPr lang="en-US" sz="2800" b="1" dirty="0">
                <a:solidFill>
                  <a:schemeClr val="tx1">
                    <a:alpha val="80000"/>
                  </a:schemeClr>
                </a:solidFill>
                <a:latin typeface="+mn-lt"/>
                <a:ea typeface="+mn-ea"/>
                <a:cs typeface="+mn-cs"/>
              </a:rPr>
              <a:t> </a:t>
            </a:r>
            <a:r>
              <a:rPr lang="en-US" sz="2800" b="1" dirty="0" err="1">
                <a:solidFill>
                  <a:schemeClr val="tx1">
                    <a:alpha val="80000"/>
                  </a:schemeClr>
                </a:solidFill>
                <a:latin typeface="+mn-lt"/>
                <a:ea typeface="+mn-ea"/>
                <a:cs typeface="+mn-cs"/>
              </a:rPr>
              <a:t>actividad</a:t>
            </a:r>
            <a:r>
              <a:rPr lang="en-US" sz="2800" b="1" dirty="0">
                <a:solidFill>
                  <a:schemeClr val="tx1">
                    <a:alpha val="80000"/>
                  </a:schemeClr>
                </a:solidFill>
                <a:latin typeface="+mn-lt"/>
                <a:ea typeface="+mn-ea"/>
                <a:cs typeface="+mn-cs"/>
              </a:rPr>
              <a:t>?</a:t>
            </a:r>
            <a:br>
              <a:rPr lang="en-US" sz="2800" b="1" dirty="0">
                <a:solidFill>
                  <a:schemeClr val="tx1">
                    <a:alpha val="80000"/>
                  </a:schemeClr>
                </a:solidFill>
                <a:latin typeface="+mn-lt"/>
                <a:ea typeface="+mn-ea"/>
                <a:cs typeface="+mn-cs"/>
              </a:rPr>
            </a:br>
            <a:endParaRPr lang="en-US" sz="2000" dirty="0">
              <a:solidFill>
                <a:schemeClr val="tx1">
                  <a:alpha val="80000"/>
                </a:schemeClr>
              </a:solidFill>
              <a:latin typeface="+mn-lt"/>
              <a:ea typeface="+mn-ea"/>
              <a:cs typeface="+mn-cs"/>
            </a:endParaRPr>
          </a:p>
        </p:txBody>
      </p:sp>
      <p:sp>
        <p:nvSpPr>
          <p:cNvPr id="34"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36"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522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anos de dos adultos y un niño una encima de la otra">
            <a:extLst>
              <a:ext uri="{FF2B5EF4-FFF2-40B4-BE49-F238E27FC236}">
                <a16:creationId xmlns:a16="http://schemas.microsoft.com/office/drawing/2014/main" id="{66EA606F-C339-3889-905F-577D0DB6CF1B}"/>
              </a:ext>
            </a:extLst>
          </p:cNvPr>
          <p:cNvPicPr>
            <a:picLocks noChangeAspect="1"/>
          </p:cNvPicPr>
          <p:nvPr/>
        </p:nvPicPr>
        <p:blipFill rotWithShape="1">
          <a:blip r:embed="rId2"/>
          <a:srcRect t="15730"/>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4">
            <a:extLst>
              <a:ext uri="{FF2B5EF4-FFF2-40B4-BE49-F238E27FC236}">
                <a16:creationId xmlns:a16="http://schemas.microsoft.com/office/drawing/2014/main" id="{705C415D-09A3-9DD9-24C5-B92030E08227}"/>
              </a:ext>
            </a:extLst>
          </p:cNvPr>
          <p:cNvSpPr txBox="1">
            <a:spLocks/>
          </p:cNvSpPr>
          <p:nvPr/>
        </p:nvSpPr>
        <p:spPr>
          <a:xfrm>
            <a:off x="1097280" y="325550"/>
            <a:ext cx="10058400" cy="3574778"/>
          </a:xfrm>
          <a:prstGeom prst="roundRect">
            <a:avLst>
              <a:gd name="adj" fmla="val 12835"/>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br>
              <a:rPr lang="en-US" b="1">
                <a:solidFill>
                  <a:srgbClr val="FFFFFF"/>
                </a:solidFill>
              </a:rPr>
            </a:br>
            <a:r>
              <a:rPr lang="en-US" b="1">
                <a:solidFill>
                  <a:srgbClr val="FFFFFF"/>
                </a:solidFill>
              </a:rPr>
              <a:t>» Humanizar » significa hacer humano,</a:t>
            </a:r>
            <a:br>
              <a:rPr lang="en-US" b="1">
                <a:solidFill>
                  <a:srgbClr val="FFFFFF"/>
                </a:solidFill>
              </a:rPr>
            </a:br>
            <a:r>
              <a:rPr lang="en-US" b="1">
                <a:solidFill>
                  <a:srgbClr val="FFFFFF"/>
                </a:solidFill>
              </a:rPr>
              <a:t>familiar y afable a alguien o algo </a:t>
            </a:r>
            <a:br>
              <a:rPr lang="en-US" b="1">
                <a:solidFill>
                  <a:srgbClr val="FFFFFF"/>
                </a:solidFill>
              </a:rPr>
            </a:br>
            <a:r>
              <a:rPr lang="en-US" b="1">
                <a:solidFill>
                  <a:srgbClr val="FFFFFF"/>
                </a:solidFill>
              </a:rPr>
              <a:t>(diccionario RAE).</a:t>
            </a:r>
            <a:br>
              <a:rPr lang="en-US" b="1">
                <a:solidFill>
                  <a:srgbClr val="FFFFFF"/>
                </a:solidFill>
              </a:rPr>
            </a:br>
            <a:endParaRPr lang="en-US">
              <a:solidFill>
                <a:srgbClr val="FFFFFF"/>
              </a:solidFill>
            </a:endParaRPr>
          </a:p>
        </p:txBody>
      </p:sp>
    </p:spTree>
    <p:extLst>
      <p:ext uri="{BB962C8B-B14F-4D97-AF65-F5344CB8AC3E}">
        <p14:creationId xmlns:p14="http://schemas.microsoft.com/office/powerpoint/2010/main" val="1884276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lanta crece en una grieta de hormigón">
            <a:extLst>
              <a:ext uri="{FF2B5EF4-FFF2-40B4-BE49-F238E27FC236}">
                <a16:creationId xmlns:a16="http://schemas.microsoft.com/office/drawing/2014/main" id="{EAD213D6-C3BD-E87B-69D0-5928F54746AA}"/>
              </a:ext>
            </a:extLst>
          </p:cNvPr>
          <p:cNvPicPr>
            <a:picLocks noChangeAspect="1"/>
          </p:cNvPicPr>
          <p:nvPr/>
        </p:nvPicPr>
        <p:blipFill rotWithShape="1">
          <a:blip r:embed="rId2"/>
          <a:srcRect l="14538" r="32803" b="-2"/>
          <a:stretch/>
        </p:blipFill>
        <p:spPr>
          <a:xfrm>
            <a:off x="-1" y="-2"/>
            <a:ext cx="5410198" cy="6858002"/>
          </a:xfrm>
          <a:prstGeom prst="rect">
            <a:avLst/>
          </a:prstGeom>
        </p:spPr>
      </p:pic>
      <p:sp useBgFill="1">
        <p:nvSpPr>
          <p:cNvPr id="18" name="Rectangle 17">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F43E8604-92D2-9A1D-CF64-234CB6877219}"/>
              </a:ext>
            </a:extLst>
          </p:cNvPr>
          <p:cNvSpPr>
            <a:spLocks noGrp="1"/>
          </p:cNvSpPr>
          <p:nvPr>
            <p:ph type="title"/>
          </p:nvPr>
        </p:nvSpPr>
        <p:spPr>
          <a:xfrm>
            <a:off x="6115317" y="405685"/>
            <a:ext cx="5464968" cy="1559301"/>
          </a:xfrm>
        </p:spPr>
        <p:txBody>
          <a:bodyPr>
            <a:normAutofit/>
          </a:bodyPr>
          <a:lstStyle/>
          <a:p>
            <a:r>
              <a:rPr lang="es-ES" sz="4000">
                <a:latin typeface="Bebas Neue" panose="020B0606020202050201" pitchFamily="34" charset="0"/>
              </a:rPr>
              <a:t>Humanizar es un desafío ético</a:t>
            </a:r>
            <a:endParaRPr lang="es-UY" sz="4000"/>
          </a:p>
        </p:txBody>
      </p:sp>
      <p:sp>
        <p:nvSpPr>
          <p:cNvPr id="3" name="Marcador de contenido 2">
            <a:extLst>
              <a:ext uri="{FF2B5EF4-FFF2-40B4-BE49-F238E27FC236}">
                <a16:creationId xmlns:a16="http://schemas.microsoft.com/office/drawing/2014/main" id="{D616EFF1-D339-368B-C9D3-C8B25F58BFFB}"/>
              </a:ext>
            </a:extLst>
          </p:cNvPr>
          <p:cNvSpPr>
            <a:spLocks noGrp="1"/>
          </p:cNvSpPr>
          <p:nvPr>
            <p:ph idx="1"/>
          </p:nvPr>
        </p:nvSpPr>
        <p:spPr>
          <a:xfrm>
            <a:off x="5410197" y="2743200"/>
            <a:ext cx="6781802" cy="3496878"/>
          </a:xfrm>
        </p:spPr>
        <p:txBody>
          <a:bodyPr anchor="ctr">
            <a:normAutofit/>
          </a:bodyPr>
          <a:lstStyle/>
          <a:p>
            <a:pPr marL="0" indent="0">
              <a:buNone/>
            </a:pPr>
            <a:r>
              <a:rPr lang="es-UY" dirty="0"/>
              <a:t>Inspirándonos en los avances hacia una mayor humanización en la asistencia sanitaria </a:t>
            </a:r>
            <a:endParaRPr lang="en-US" dirty="0"/>
          </a:p>
          <a:p>
            <a:endParaRPr lang="es-UY" sz="2000" dirty="0"/>
          </a:p>
        </p:txBody>
      </p:sp>
    </p:spTree>
    <p:extLst>
      <p:ext uri="{BB962C8B-B14F-4D97-AF65-F5344CB8AC3E}">
        <p14:creationId xmlns:p14="http://schemas.microsoft.com/office/powerpoint/2010/main" val="1569430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836BA47-090A-B7A6-D9A1-5A712B9A7BF6}"/>
              </a:ext>
            </a:extLst>
          </p:cNvPr>
          <p:cNvSpPr>
            <a:spLocks noGrp="1"/>
          </p:cNvSpPr>
          <p:nvPr>
            <p:ph type="title"/>
          </p:nvPr>
        </p:nvSpPr>
        <p:spPr>
          <a:xfrm>
            <a:off x="630936" y="640080"/>
            <a:ext cx="4818888" cy="1481328"/>
          </a:xfrm>
        </p:spPr>
        <p:txBody>
          <a:bodyPr anchor="b">
            <a:normAutofit/>
          </a:bodyPr>
          <a:lstStyle/>
          <a:p>
            <a:r>
              <a:rPr lang="es-UY" sz="3000" b="1" i="0">
                <a:effectLst/>
                <a:latin typeface="Open Sans" panose="020B0606030504020204" pitchFamily="34" charset="0"/>
                <a:ea typeface="Open Sans" panose="020B0606030504020204" pitchFamily="34" charset="0"/>
                <a:cs typeface="Open Sans" panose="020B0606030504020204" pitchFamily="34" charset="0"/>
              </a:rPr>
              <a:t>La importancia de humanizar el servicio de atención al socio</a:t>
            </a:r>
            <a:endParaRPr lang="es-UY" sz="3000">
              <a:latin typeface="Open Sans" panose="020B0606030504020204" pitchFamily="34" charset="0"/>
              <a:ea typeface="Open Sans" panose="020B0606030504020204" pitchFamily="34" charset="0"/>
              <a:cs typeface="Open Sans" panose="020B0606030504020204" pitchFamily="34" charset="0"/>
            </a:endParaRPr>
          </a:p>
        </p:txBody>
      </p:sp>
      <p:sp>
        <p:nvSpPr>
          <p:cNvPr id="410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7362632F-2775-5F4F-56A4-3B3AD91CB894}"/>
              </a:ext>
            </a:extLst>
          </p:cNvPr>
          <p:cNvSpPr>
            <a:spLocks noGrp="1"/>
          </p:cNvSpPr>
          <p:nvPr>
            <p:ph idx="1"/>
          </p:nvPr>
        </p:nvSpPr>
        <p:spPr>
          <a:xfrm>
            <a:off x="630936" y="2515403"/>
            <a:ext cx="4818888" cy="3902884"/>
          </a:xfrm>
        </p:spPr>
        <p:txBody>
          <a:bodyPr anchor="t">
            <a:normAutofit/>
          </a:bodyPr>
          <a:lstStyle/>
          <a:p>
            <a:r>
              <a:rPr lang="es-UY" sz="1400" dirty="0">
                <a:effectLst/>
                <a:latin typeface="Open Sans" panose="020B0606030504020204" pitchFamily="34" charset="0"/>
                <a:ea typeface="Open Sans" panose="020B0606030504020204" pitchFamily="34" charset="0"/>
                <a:cs typeface="Open Sans" panose="020B0606030504020204" pitchFamily="34" charset="0"/>
              </a:rPr>
              <a:t>Ahora, más que antes, es una necesidad consolidar relaciones auténticas y trabajar en la humanización de la atención al cliente/socio. </a:t>
            </a:r>
          </a:p>
          <a:p>
            <a:r>
              <a:rPr lang="es-UY" sz="1400" dirty="0">
                <a:effectLst/>
                <a:latin typeface="Open Sans" panose="020B0606030504020204" pitchFamily="34" charset="0"/>
                <a:ea typeface="Open Sans" panose="020B0606030504020204" pitchFamily="34" charset="0"/>
                <a:cs typeface="Open Sans" panose="020B0606030504020204" pitchFamily="34" charset="0"/>
              </a:rPr>
              <a:t>El consumidor demanda una atención híbrida entre tecnología y trato humano.</a:t>
            </a:r>
          </a:p>
          <a:p>
            <a:r>
              <a:rPr lang="es-UY" sz="1400" dirty="0">
                <a:effectLst/>
                <a:latin typeface="Open Sans" panose="020B0606030504020204" pitchFamily="34" charset="0"/>
                <a:ea typeface="Open Sans" panose="020B0606030504020204" pitchFamily="34" charset="0"/>
                <a:cs typeface="Open Sans" panose="020B0606030504020204" pitchFamily="34" charset="0"/>
              </a:rPr>
              <a:t>Los valores, el compromiso social y el interés real en las necesidades del consumidor marcan el factor diferencial en el mercado.</a:t>
            </a:r>
          </a:p>
          <a:p>
            <a:r>
              <a:rPr lang="es-UY" sz="1400" dirty="0">
                <a:effectLst/>
                <a:latin typeface="Open Sans" panose="020B0606030504020204" pitchFamily="34" charset="0"/>
                <a:ea typeface="Open Sans" panose="020B0606030504020204" pitchFamily="34" charset="0"/>
                <a:cs typeface="Open Sans" panose="020B0606030504020204" pitchFamily="34" charset="0"/>
              </a:rPr>
              <a:t>Hoy tenemos un consumidor que necesita de la tecnología para conectar con las marcas, pero que exige un trato más humano. Por esa razón es que más que nunca se hace necesaria la humanización de la atención al cliente.</a:t>
            </a:r>
          </a:p>
          <a:p>
            <a:endParaRPr lang="es-UY" sz="1200" dirty="0">
              <a:effectLst/>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UY" sz="1600" b="1" dirty="0">
                <a:effectLst/>
                <a:latin typeface="Open Sans" panose="020B0606030504020204" pitchFamily="34" charset="0"/>
                <a:ea typeface="Open Sans" panose="020B0606030504020204" pitchFamily="34" charset="0"/>
                <a:cs typeface="Open Sans" panose="020B0606030504020204" pitchFamily="34" charset="0"/>
              </a:rPr>
              <a:t>¿Cómo lograr el equilibrio entre la tecnología y el trato humano? </a:t>
            </a:r>
          </a:p>
          <a:p>
            <a:pPr marL="0" indent="0">
              <a:buNone/>
            </a:pPr>
            <a:endParaRPr lang="es-UY" sz="1200" dirty="0"/>
          </a:p>
        </p:txBody>
      </p:sp>
      <p:pic>
        <p:nvPicPr>
          <p:cNvPr id="4098" name="Picture 2" descr="Abrazar la tecnología para “humanizar” los negocios – Retail Radar">
            <a:extLst>
              <a:ext uri="{FF2B5EF4-FFF2-40B4-BE49-F238E27FC236}">
                <a16:creationId xmlns:a16="http://schemas.microsoft.com/office/drawing/2014/main" id="{8F85AD2E-934C-8373-BE76-CBAA0D1755F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55722" y="2372868"/>
            <a:ext cx="5458968" cy="3632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293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F9D8660-8F4F-2EF2-6E64-692874542D65}"/>
              </a:ext>
            </a:extLst>
          </p:cNvPr>
          <p:cNvSpPr>
            <a:spLocks noGrp="1"/>
          </p:cNvSpPr>
          <p:nvPr>
            <p:ph type="title"/>
          </p:nvPr>
        </p:nvSpPr>
        <p:spPr>
          <a:xfrm>
            <a:off x="572493" y="238539"/>
            <a:ext cx="11047013" cy="1434415"/>
          </a:xfrm>
        </p:spPr>
        <p:txBody>
          <a:bodyPr anchor="b">
            <a:normAutofit/>
          </a:bodyPr>
          <a:lstStyle/>
          <a:p>
            <a:r>
              <a:rPr lang="es-UY" sz="3000" b="1">
                <a:latin typeface="Open Sans" panose="020B0606030504020204" pitchFamily="34" charset="0"/>
              </a:rPr>
              <a:t>Señales actuales:</a:t>
            </a:r>
            <a:br>
              <a:rPr lang="es-UY" sz="3000" b="1">
                <a:latin typeface="Open Sans" panose="020B0606030504020204" pitchFamily="34" charset="0"/>
              </a:rPr>
            </a:br>
            <a:r>
              <a:rPr lang="es-UY" sz="3000" b="1">
                <a:latin typeface="Open Sans" panose="020B0606030504020204" pitchFamily="34" charset="0"/>
              </a:rPr>
              <a:t>“ </a:t>
            </a:r>
            <a:r>
              <a:rPr lang="es-UY" sz="3000" b="1" i="0">
                <a:effectLst/>
                <a:latin typeface="TiemposHeadline"/>
              </a:rPr>
              <a:t>Piden amparo al Banco de España por la "humanización" </a:t>
            </a:r>
            <a:br>
              <a:rPr lang="es-UY" sz="3000" b="1" i="0">
                <a:effectLst/>
                <a:latin typeface="TiemposHeadline"/>
              </a:rPr>
            </a:br>
            <a:r>
              <a:rPr lang="es-UY" sz="3000" b="1" i="0">
                <a:effectLst/>
                <a:latin typeface="TiemposHeadline"/>
              </a:rPr>
              <a:t>del servicio bancario”</a:t>
            </a:r>
            <a:endParaRPr lang="es-UY" sz="3000"/>
          </a:p>
        </p:txBody>
      </p:sp>
      <p:sp>
        <p:nvSpPr>
          <p:cNvPr id="5129"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Foto: ALBERTO ORTEGA/EP">
            <a:extLst>
              <a:ext uri="{FF2B5EF4-FFF2-40B4-BE49-F238E27FC236}">
                <a16:creationId xmlns:a16="http://schemas.microsoft.com/office/drawing/2014/main" id="{B4544D39-0CAF-5D16-1A3E-0571055C00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790" b="2"/>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3612DAB2-1060-2051-F37A-A755601373B2}"/>
              </a:ext>
            </a:extLst>
          </p:cNvPr>
          <p:cNvSpPr>
            <a:spLocks noGrp="1"/>
          </p:cNvSpPr>
          <p:nvPr>
            <p:ph idx="1"/>
          </p:nvPr>
        </p:nvSpPr>
        <p:spPr>
          <a:xfrm>
            <a:off x="4905955" y="2071316"/>
            <a:ext cx="6713552" cy="4114800"/>
          </a:xfrm>
        </p:spPr>
        <p:txBody>
          <a:bodyPr anchor="t">
            <a:normAutofit/>
          </a:bodyPr>
          <a:lstStyle/>
          <a:p>
            <a:r>
              <a:rPr lang="es-UY" sz="2200" b="0" i="0">
                <a:effectLst/>
                <a:latin typeface="TiemposHeadline"/>
              </a:rPr>
              <a:t>Valencia, (EFE).- El anciano valenciano de 78 años que ha recogido cerca de 600.000 firmas por la "humanización" de la atención en las oficinas bancarias pide amparo al Banco de España, que a su juicio tiene la "obligación moral" de tutelar esta petición y entregar las firmas a los presidentes de los bancos españoles.</a:t>
            </a:r>
          </a:p>
          <a:p>
            <a:pPr marL="0" indent="0">
              <a:buNone/>
            </a:pPr>
            <a:endParaRPr lang="es-UY" sz="2200" i="1">
              <a:latin typeface="TiemposHeadline"/>
            </a:endParaRPr>
          </a:p>
          <a:p>
            <a:pPr marL="0" indent="0">
              <a:buNone/>
            </a:pPr>
            <a:r>
              <a:rPr lang="es-UY" sz="2200" i="1">
                <a:latin typeface="TiemposHeadline"/>
              </a:rPr>
              <a:t>“Soy mayor, no idiota”</a:t>
            </a:r>
          </a:p>
          <a:p>
            <a:pPr marL="0" indent="0">
              <a:buNone/>
            </a:pPr>
            <a:r>
              <a:rPr lang="es-UY" sz="2200">
                <a:hlinkClick r:id="rId3"/>
              </a:rPr>
              <a:t>https://www.youtube.com/watch?v=OTxIDTMAPGU</a:t>
            </a:r>
            <a:endParaRPr lang="es-UY" sz="2200"/>
          </a:p>
          <a:p>
            <a:pPr marL="0" indent="0">
              <a:buNone/>
            </a:pPr>
            <a:endParaRPr lang="es-UY" sz="2200"/>
          </a:p>
        </p:txBody>
      </p:sp>
    </p:spTree>
    <p:extLst>
      <p:ext uri="{BB962C8B-B14F-4D97-AF65-F5344CB8AC3E}">
        <p14:creationId xmlns:p14="http://schemas.microsoft.com/office/powerpoint/2010/main" val="397032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Marcador de contenido 6">
            <a:extLst>
              <a:ext uri="{FF2B5EF4-FFF2-40B4-BE49-F238E27FC236}">
                <a16:creationId xmlns:a16="http://schemas.microsoft.com/office/drawing/2014/main" id="{3A4CD954-65F8-A986-CA2B-352546FCB7DE}"/>
              </a:ext>
            </a:extLst>
          </p:cNvPr>
          <p:cNvGraphicFramePr>
            <a:graphicFrameLocks noGrp="1"/>
          </p:cNvGraphicFramePr>
          <p:nvPr>
            <p:ph idx="1"/>
          </p:nvPr>
        </p:nvGraphicFramePr>
        <p:xfrm>
          <a:off x="908668" y="2046564"/>
          <a:ext cx="10515600" cy="40931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ítulo 4">
            <a:extLst>
              <a:ext uri="{FF2B5EF4-FFF2-40B4-BE49-F238E27FC236}">
                <a16:creationId xmlns:a16="http://schemas.microsoft.com/office/drawing/2014/main" id="{3C56FA85-31F8-4045-939C-2319F8CA04D8}"/>
              </a:ext>
            </a:extLst>
          </p:cNvPr>
          <p:cNvSpPr>
            <a:spLocks noGrp="1"/>
          </p:cNvSpPr>
          <p:nvPr>
            <p:ph type="title"/>
          </p:nvPr>
        </p:nvSpPr>
        <p:spPr>
          <a:xfrm>
            <a:off x="838200" y="365125"/>
            <a:ext cx="10515600" cy="1325563"/>
          </a:xfrm>
          <a:prstGeom prst="roundRect">
            <a:avLst>
              <a:gd name="adj" fmla="val 12835"/>
            </a:avLst>
          </a:prstGeom>
          <a:noFill/>
          <a:ln>
            <a:solidFill>
              <a:schemeClr val="bg1">
                <a:lumMod val="75000"/>
              </a:schemeClr>
            </a:solidFill>
          </a:ln>
        </p:spPr>
        <p:txBody>
          <a:bodyPr>
            <a:normAutofit fontScale="90000"/>
          </a:bodyPr>
          <a:lstStyle/>
          <a:p>
            <a:br>
              <a:rPr lang="es-UY" sz="3100" b="1" dirty="0">
                <a:solidFill>
                  <a:schemeClr val="bg1"/>
                </a:solidFill>
                <a:latin typeface="Open Sans" panose="020B0606030504020204" pitchFamily="34" charset="0"/>
              </a:rPr>
            </a:br>
            <a:br>
              <a:rPr lang="es-UY" sz="3100" b="1" dirty="0">
                <a:solidFill>
                  <a:schemeClr val="bg1"/>
                </a:solidFill>
                <a:latin typeface="Open Sans" panose="020B0606030504020204" pitchFamily="34" charset="0"/>
              </a:rPr>
            </a:br>
            <a:br>
              <a:rPr lang="es-UY" sz="3100" b="1" dirty="0">
                <a:solidFill>
                  <a:schemeClr val="bg1"/>
                </a:solidFill>
                <a:latin typeface="Open Sans" panose="020B0606030504020204" pitchFamily="34" charset="0"/>
              </a:rPr>
            </a:br>
            <a:br>
              <a:rPr lang="es-UY" sz="3100" b="1" dirty="0">
                <a:solidFill>
                  <a:schemeClr val="bg1"/>
                </a:solidFill>
                <a:latin typeface="Open Sans" panose="020B0606030504020204" pitchFamily="34" charset="0"/>
              </a:rPr>
            </a:br>
            <a:br>
              <a:rPr lang="es-UY" sz="3100" b="1" dirty="0">
                <a:solidFill>
                  <a:schemeClr val="bg1"/>
                </a:solidFill>
                <a:latin typeface="Open Sans" panose="020B0606030504020204" pitchFamily="34" charset="0"/>
              </a:rPr>
            </a:br>
            <a:r>
              <a:rPr lang="es-UY" sz="3600" b="1" i="0" dirty="0">
                <a:effectLst/>
                <a:latin typeface="Proxima Nova"/>
              </a:rPr>
              <a:t>La atención humanizada se basa en la </a:t>
            </a:r>
            <a:r>
              <a:rPr lang="es-UY" sz="3600" b="1" i="1" dirty="0">
                <a:effectLst/>
                <a:latin typeface="Proxima Nova"/>
              </a:rPr>
              <a:t>empatía</a:t>
            </a:r>
            <a:r>
              <a:rPr lang="es-UY" sz="3600" b="1" i="0" dirty="0">
                <a:effectLst/>
                <a:latin typeface="Proxima Nova"/>
              </a:rPr>
              <a:t> con el cliente / socio</a:t>
            </a:r>
            <a:br>
              <a:rPr lang="es-UY" sz="4000" b="1" i="0" dirty="0">
                <a:solidFill>
                  <a:srgbClr val="03363D"/>
                </a:solidFill>
                <a:effectLst/>
                <a:latin typeface="sharp sans"/>
              </a:rPr>
            </a:br>
            <a:br>
              <a:rPr lang="es-UY" sz="8000" b="1" i="0" dirty="0">
                <a:solidFill>
                  <a:srgbClr val="8FD400"/>
                </a:solidFill>
                <a:effectLst/>
                <a:latin typeface="Open Sans" panose="020B0606030504020204" pitchFamily="34" charset="0"/>
              </a:rPr>
            </a:br>
            <a:endParaRPr lang="es-UY" sz="8000" dirty="0">
              <a:solidFill>
                <a:srgbClr val="8FD400"/>
              </a:solidFill>
              <a:latin typeface="Bebas Neue" panose="020B0606020202050201" pitchFamily="34" charset="0"/>
            </a:endParaRPr>
          </a:p>
        </p:txBody>
      </p:sp>
    </p:spTree>
    <p:extLst>
      <p:ext uri="{BB962C8B-B14F-4D97-AF65-F5344CB8AC3E}">
        <p14:creationId xmlns:p14="http://schemas.microsoft.com/office/powerpoint/2010/main" val="499326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A8E706-E7D1-4E2F-B82E-471CF816FE34}"/>
              </a:ext>
            </a:extLst>
          </p:cNvPr>
          <p:cNvSpPr>
            <a:spLocks noGrp="1"/>
          </p:cNvSpPr>
          <p:nvPr>
            <p:ph type="title"/>
          </p:nvPr>
        </p:nvSpPr>
        <p:spPr>
          <a:xfrm>
            <a:off x="4803803" y="178833"/>
            <a:ext cx="6586491" cy="1283052"/>
          </a:xfrm>
        </p:spPr>
        <p:txBody>
          <a:bodyPr anchor="b">
            <a:normAutofit/>
          </a:bodyPr>
          <a:lstStyle/>
          <a:p>
            <a:r>
              <a:rPr lang="en-US" b="1" dirty="0">
                <a:latin typeface="Open Sans" pitchFamily="34" charset="0"/>
                <a:ea typeface="Open Sans" pitchFamily="34" charset="0"/>
                <a:cs typeface="Open Sans" pitchFamily="34" charset="0"/>
              </a:rPr>
              <a:t>|</a:t>
            </a:r>
            <a:r>
              <a:rPr lang="en-US" b="1" dirty="0" err="1">
                <a:latin typeface="Open Sans" pitchFamily="34" charset="0"/>
                <a:ea typeface="Open Sans" pitchFamily="34" charset="0"/>
                <a:cs typeface="Open Sans" pitchFamily="34" charset="0"/>
              </a:rPr>
              <a:t>Objetivos</a:t>
            </a:r>
            <a:endParaRPr lang="es-UY" dirty="0">
              <a:latin typeface="Open Sans" pitchFamily="34" charset="0"/>
              <a:ea typeface="Open Sans" pitchFamily="34" charset="0"/>
              <a:cs typeface="Open Sans" pitchFamily="34" charset="0"/>
            </a:endParaRPr>
          </a:p>
        </p:txBody>
      </p:sp>
      <p:sp>
        <p:nvSpPr>
          <p:cNvPr id="3" name="Marcador de contenido 2">
            <a:extLst>
              <a:ext uri="{FF2B5EF4-FFF2-40B4-BE49-F238E27FC236}">
                <a16:creationId xmlns:a16="http://schemas.microsoft.com/office/drawing/2014/main" id="{87581259-ABB7-42EA-BD24-231E76A457D9}"/>
              </a:ext>
            </a:extLst>
          </p:cNvPr>
          <p:cNvSpPr>
            <a:spLocks noGrp="1"/>
          </p:cNvSpPr>
          <p:nvPr>
            <p:ph idx="1"/>
          </p:nvPr>
        </p:nvSpPr>
        <p:spPr>
          <a:xfrm>
            <a:off x="4965431" y="2440793"/>
            <a:ext cx="6586489" cy="3776272"/>
          </a:xfrm>
        </p:spPr>
        <p:txBody>
          <a:bodyPr>
            <a:normAutofit/>
          </a:bodyPr>
          <a:lstStyle/>
          <a:p>
            <a:pPr marL="228600" indent="-228600" algn="just" defTabSz="914400">
              <a:lnSpc>
                <a:spcPct val="90000"/>
              </a:lnSpc>
              <a:spcBef>
                <a:spcPts val="1000"/>
              </a:spcBef>
            </a:pPr>
            <a:r>
              <a:rPr lang="es-ES" sz="2000" dirty="0"/>
              <a:t>Analizar los desafíos y oportunidades que enfrentan las cooperativas de ahorro y crédito en su proceso de transformación digital, incluyendo aspectos tecnológicos, culturales y regulatorios.</a:t>
            </a:r>
          </a:p>
          <a:p>
            <a:pPr marL="228600" indent="-228600" algn="just" defTabSz="914400">
              <a:lnSpc>
                <a:spcPct val="90000"/>
              </a:lnSpc>
              <a:spcBef>
                <a:spcPts val="1000"/>
              </a:spcBef>
            </a:pPr>
            <a:r>
              <a:rPr lang="es-ES" sz="2000" dirty="0"/>
              <a:t>Reflexionar sobre el impacto de prácticas humanizadas en la satisfacción de los socios, la reputación institucional y la consecución de los objetivos organizacionales.</a:t>
            </a:r>
          </a:p>
          <a:p>
            <a:pPr marL="228600" lvl="0" indent="-228600" algn="just" defTabSz="914400">
              <a:lnSpc>
                <a:spcPct val="90000"/>
              </a:lnSpc>
              <a:spcBef>
                <a:spcPts val="1000"/>
              </a:spcBef>
            </a:pPr>
            <a:r>
              <a:rPr lang="es-ES" sz="2000" dirty="0"/>
              <a:t>Explorar los conceptos clave de sostenibilidad y su aplicación en el contexto de las cooperativas, considerando aspectos ambientales, sociales y económicos</a:t>
            </a:r>
            <a:r>
              <a:rPr lang="es-MX" sz="2000" dirty="0"/>
              <a:t>.</a:t>
            </a:r>
          </a:p>
          <a:p>
            <a:pPr>
              <a:lnSpc>
                <a:spcPct val="90000"/>
              </a:lnSpc>
              <a:buClr>
                <a:srgbClr val="FFC000"/>
              </a:buClr>
              <a:buFont typeface="Wingdings" pitchFamily="2" charset="2"/>
              <a:buChar char="§"/>
            </a:pPr>
            <a:endParaRPr lang="es-ES" sz="1700" dirty="0">
              <a:latin typeface="Open Sans" pitchFamily="34" charset="0"/>
              <a:ea typeface="Open Sans" pitchFamily="34" charset="0"/>
              <a:cs typeface="Open Sans" pitchFamily="34" charset="0"/>
            </a:endParaRPr>
          </a:p>
          <a:p>
            <a:pPr>
              <a:lnSpc>
                <a:spcPct val="90000"/>
              </a:lnSpc>
              <a:buClr>
                <a:srgbClr val="FFC000"/>
              </a:buClr>
              <a:buFont typeface="Wingdings" pitchFamily="2" charset="2"/>
              <a:buChar char="§"/>
            </a:pPr>
            <a:endParaRPr lang="es-ES" sz="4400" b="1" dirty="0">
              <a:latin typeface="Open Sans" pitchFamily="34" charset="0"/>
              <a:ea typeface="Open Sans" pitchFamily="34" charset="0"/>
              <a:cs typeface="Open Sans" pitchFamily="34" charset="0"/>
            </a:endParaRPr>
          </a:p>
        </p:txBody>
      </p:sp>
      <p:pic>
        <p:nvPicPr>
          <p:cNvPr id="1028" name="Picture 4" descr="Los empresarios eligen calificar los íconos felices Foto Premium ">
            <a:extLst>
              <a:ext uri="{FF2B5EF4-FFF2-40B4-BE49-F238E27FC236}">
                <a16:creationId xmlns:a16="http://schemas.microsoft.com/office/drawing/2014/main" id="{5DDE46C9-9A9E-400B-A960-EEA3B4235F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534" r="8232"/>
          <a:stretch/>
        </p:blipFill>
        <p:spPr bwMode="auto">
          <a:xfrm>
            <a:off x="21" y="8296"/>
            <a:ext cx="4635571" cy="6841418"/>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030" name="Straight Connector 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8291"/>
            <a:ext cx="6309360" cy="0"/>
          </a:xfrm>
          <a:prstGeom prst="line">
            <a:avLst/>
          </a:prstGeom>
          <a:ln w="19050">
            <a:solidFill>
              <a:srgbClr val="D12A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Marcador de contenido 6">
            <a:extLst>
              <a:ext uri="{FF2B5EF4-FFF2-40B4-BE49-F238E27FC236}">
                <a16:creationId xmlns:a16="http://schemas.microsoft.com/office/drawing/2014/main" id="{4F14E18B-0731-BCB4-11DE-6D2B90890BBE}"/>
              </a:ext>
            </a:extLst>
          </p:cNvPr>
          <p:cNvGraphicFramePr>
            <a:graphicFrameLocks noGrp="1"/>
          </p:cNvGraphicFramePr>
          <p:nvPr>
            <p:ph idx="1"/>
            <p:extLst>
              <p:ext uri="{D42A27DB-BD31-4B8C-83A1-F6EECF244321}">
                <p14:modId xmlns:p14="http://schemas.microsoft.com/office/powerpoint/2010/main" val="2757594126"/>
              </p:ext>
            </p:extLst>
          </p:nvPr>
        </p:nvGraphicFramePr>
        <p:xfrm>
          <a:off x="958191" y="1690688"/>
          <a:ext cx="10515600" cy="40931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3">
            <a:extLst>
              <a:ext uri="{FF2B5EF4-FFF2-40B4-BE49-F238E27FC236}">
                <a16:creationId xmlns:a16="http://schemas.microsoft.com/office/drawing/2014/main" id="{8E420113-F1EC-DC06-2540-F87E52383524}"/>
              </a:ext>
            </a:extLst>
          </p:cNvPr>
          <p:cNvSpPr>
            <a:spLocks noGrp="1"/>
          </p:cNvSpPr>
          <p:nvPr>
            <p:ph type="title"/>
          </p:nvPr>
        </p:nvSpPr>
        <p:spPr/>
        <p:txBody>
          <a:bodyPr>
            <a:normAutofit/>
          </a:bodyPr>
          <a:lstStyle/>
          <a:p>
            <a:r>
              <a:rPr lang="es-UY" sz="3600" b="1" i="0" dirty="0">
                <a:effectLst/>
                <a:latin typeface="Proxima Nova"/>
              </a:rPr>
              <a:t>Claves para brindar un servicio humanizado</a:t>
            </a:r>
            <a:endParaRPr lang="es-UY" sz="3600" b="1" dirty="0"/>
          </a:p>
        </p:txBody>
      </p:sp>
    </p:spTree>
    <p:extLst>
      <p:ext uri="{BB962C8B-B14F-4D97-AF65-F5344CB8AC3E}">
        <p14:creationId xmlns:p14="http://schemas.microsoft.com/office/powerpoint/2010/main" val="3938161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7E6C87-19F7-8B61-2827-5F0CB8251A2F}"/>
              </a:ext>
            </a:extLst>
          </p:cNvPr>
          <p:cNvSpPr>
            <a:spLocks noGrp="1"/>
          </p:cNvSpPr>
          <p:nvPr>
            <p:ph type="title"/>
          </p:nvPr>
        </p:nvSpPr>
        <p:spPr/>
        <p:txBody>
          <a:bodyPr>
            <a:normAutofit/>
          </a:bodyPr>
          <a:lstStyle/>
          <a:p>
            <a:r>
              <a:rPr lang="es-UY" sz="3600" b="1" dirty="0"/>
              <a:t>Nuestro compromiso y nuestra práctica  </a:t>
            </a:r>
          </a:p>
        </p:txBody>
      </p:sp>
      <p:sp>
        <p:nvSpPr>
          <p:cNvPr id="3" name="Marcador de contenido 2">
            <a:extLst>
              <a:ext uri="{FF2B5EF4-FFF2-40B4-BE49-F238E27FC236}">
                <a16:creationId xmlns:a16="http://schemas.microsoft.com/office/drawing/2014/main" id="{8C391308-12D9-0E62-C9DE-5C1F9C221B19}"/>
              </a:ext>
            </a:extLst>
          </p:cNvPr>
          <p:cNvSpPr>
            <a:spLocks noGrp="1"/>
          </p:cNvSpPr>
          <p:nvPr>
            <p:ph idx="1"/>
          </p:nvPr>
        </p:nvSpPr>
        <p:spPr/>
        <p:txBody>
          <a:bodyPr>
            <a:normAutofit/>
          </a:bodyPr>
          <a:lstStyle/>
          <a:p>
            <a:pPr algn="l"/>
            <a:r>
              <a:rPr lang="es-UY" sz="2000" dirty="0"/>
              <a:t>Detrás de cada </a:t>
            </a:r>
            <a:r>
              <a:rPr lang="es-ES" sz="2000" dirty="0"/>
              <a:t>solución o producto de Verde hay un equipo que se desafía para hacerlo cada vez mejor. Disfrutar y comprometernos.</a:t>
            </a:r>
          </a:p>
          <a:p>
            <a:pPr algn="l"/>
            <a:r>
              <a:rPr lang="es-UY" sz="2000" dirty="0"/>
              <a:t>El </a:t>
            </a:r>
            <a:r>
              <a:rPr lang="es-ES" sz="2000" dirty="0"/>
              <a:t>Modo Verde es en gran medida, la actitud que ponemos al darle dimensión humana a cada tarea que realizamos.</a:t>
            </a:r>
          </a:p>
          <a:p>
            <a:r>
              <a:rPr lang="es-UY" sz="2000" dirty="0"/>
              <a:t>Programa Alas Verdes</a:t>
            </a:r>
          </a:p>
          <a:p>
            <a:r>
              <a:rPr lang="es-UY" sz="2000" dirty="0"/>
              <a:t>Inclusión con prácticas responsables</a:t>
            </a:r>
          </a:p>
          <a:p>
            <a:pPr algn="l"/>
            <a:r>
              <a:rPr lang="es-ES" sz="1800" b="0" i="0" u="none" strike="noStrike" baseline="0" dirty="0">
                <a:solidFill>
                  <a:srgbClr val="4D4D4D"/>
                </a:solidFill>
                <a:latin typeface="SegoeUI"/>
              </a:rPr>
              <a:t>V</a:t>
            </a:r>
            <a:r>
              <a:rPr lang="es-ES" sz="2000" dirty="0"/>
              <a:t>ERDE diseña servicios sencillos y eficientes, </a:t>
            </a:r>
            <a:r>
              <a:rPr lang="es-UY" sz="2000" dirty="0"/>
              <a:t>adaptados tanto para públicos bancarizados como no bancarizados</a:t>
            </a:r>
          </a:p>
          <a:p>
            <a:pPr algn="l"/>
            <a:r>
              <a:rPr lang="es-UY" sz="2000" dirty="0"/>
              <a:t>Criterios de elegibilidad adecuados</a:t>
            </a:r>
          </a:p>
          <a:p>
            <a:pPr algn="l"/>
            <a:r>
              <a:rPr lang="es-UY" sz="2000" dirty="0"/>
              <a:t>Adhesión a estándares de buenas prácticas (voluntario) establecidos por el BCU</a:t>
            </a:r>
          </a:p>
          <a:p>
            <a:pPr algn="l"/>
            <a:r>
              <a:rPr lang="es-UY" sz="2000" dirty="0"/>
              <a:t>Fundación VERDE: programas de participación y educación diseñados desde una perspectiva de innovación social.</a:t>
            </a:r>
          </a:p>
          <a:p>
            <a:pPr algn="l"/>
            <a:endParaRPr lang="es-UY" sz="2000" dirty="0"/>
          </a:p>
          <a:p>
            <a:pPr algn="l"/>
            <a:endParaRPr lang="es-UY" sz="2000" dirty="0"/>
          </a:p>
          <a:p>
            <a:pPr algn="l"/>
            <a:endParaRPr lang="es-UY" sz="2000" dirty="0"/>
          </a:p>
          <a:p>
            <a:endParaRPr lang="es-UY" sz="2000" dirty="0"/>
          </a:p>
          <a:p>
            <a:endParaRPr lang="es-UY" dirty="0"/>
          </a:p>
        </p:txBody>
      </p:sp>
      <p:pic>
        <p:nvPicPr>
          <p:cNvPr id="4" name="Imagen 3" descr="Dibujo con letras blancas&#10;&#10;Descripción generada automáticamente con confianza media">
            <a:extLst>
              <a:ext uri="{FF2B5EF4-FFF2-40B4-BE49-F238E27FC236}">
                <a16:creationId xmlns:a16="http://schemas.microsoft.com/office/drawing/2014/main" id="{6FE8BF42-662A-FC37-EBAC-B0D0715A3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5031" y="587109"/>
            <a:ext cx="1780675" cy="881593"/>
          </a:xfrm>
          <a:prstGeom prst="rect">
            <a:avLst/>
          </a:prstGeom>
        </p:spPr>
      </p:pic>
    </p:spTree>
    <p:extLst>
      <p:ext uri="{BB962C8B-B14F-4D97-AF65-F5344CB8AC3E}">
        <p14:creationId xmlns:p14="http://schemas.microsoft.com/office/powerpoint/2010/main" val="1993584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95A0ED-C70D-603C-5604-8D76B76075C8}"/>
              </a:ext>
            </a:extLst>
          </p:cNvPr>
          <p:cNvSpPr>
            <a:spLocks noGrp="1"/>
          </p:cNvSpPr>
          <p:nvPr>
            <p:ph type="title"/>
          </p:nvPr>
        </p:nvSpPr>
        <p:spPr/>
        <p:txBody>
          <a:bodyPr>
            <a:normAutofit/>
          </a:bodyPr>
          <a:lstStyle/>
          <a:p>
            <a:r>
              <a:rPr lang="es-UY" sz="3600" b="1" dirty="0"/>
              <a:t>Misión, visión y valores </a:t>
            </a:r>
          </a:p>
        </p:txBody>
      </p:sp>
      <p:pic>
        <p:nvPicPr>
          <p:cNvPr id="6" name="Marcador de contenido 5">
            <a:extLst>
              <a:ext uri="{FF2B5EF4-FFF2-40B4-BE49-F238E27FC236}">
                <a16:creationId xmlns:a16="http://schemas.microsoft.com/office/drawing/2014/main" id="{281F36CE-DA35-4E35-9CEA-6FF17C66856A}"/>
              </a:ext>
            </a:extLst>
          </p:cNvPr>
          <p:cNvPicPr>
            <a:picLocks noGrp="1" noChangeAspect="1"/>
          </p:cNvPicPr>
          <p:nvPr>
            <p:ph idx="1"/>
          </p:nvPr>
        </p:nvPicPr>
        <p:blipFill>
          <a:blip r:embed="rId2"/>
          <a:stretch>
            <a:fillRect/>
          </a:stretch>
        </p:blipFill>
        <p:spPr>
          <a:xfrm>
            <a:off x="795244" y="1501630"/>
            <a:ext cx="9952370" cy="4612737"/>
          </a:xfrm>
        </p:spPr>
      </p:pic>
      <p:pic>
        <p:nvPicPr>
          <p:cNvPr id="6146" name="Picture 2" descr="Cooperativa Policía Nacional">
            <a:extLst>
              <a:ext uri="{FF2B5EF4-FFF2-40B4-BE49-F238E27FC236}">
                <a16:creationId xmlns:a16="http://schemas.microsoft.com/office/drawing/2014/main" id="{26276390-83EF-AFAB-EFE7-3AE266080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221" y="0"/>
            <a:ext cx="1661360" cy="15636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B595C218-7D14-847D-D332-F6AEE913886B}"/>
              </a:ext>
            </a:extLst>
          </p:cNvPr>
          <p:cNvSpPr>
            <a:spLocks noChangeArrowheads="1"/>
          </p:cNvSpPr>
          <p:nvPr/>
        </p:nvSpPr>
        <p:spPr bwMode="auto">
          <a:xfrm>
            <a:off x="838200" y="3452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UY" altLang="es-UY" sz="1800" b="0" i="0" u="none" strike="noStrike" cap="none" normalizeH="0" baseline="0">
                <a:ln>
                  <a:noFill/>
                </a:ln>
                <a:solidFill>
                  <a:schemeClr val="tx1"/>
                </a:solidFill>
                <a:effectLst/>
                <a:latin typeface="Arial" panose="020B0604020202020204" pitchFamily="34" charset="0"/>
              </a:rPr>
            </a:br>
            <a:endParaRPr kumimoji="0" lang="es-UY" altLang="es-UY"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53978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8658DE-2835-4B7B-AFA2-66B87475FC6E}"/>
              </a:ext>
            </a:extLst>
          </p:cNvPr>
          <p:cNvPicPr>
            <a:picLocks noChangeAspect="1"/>
          </p:cNvPicPr>
          <p:nvPr/>
        </p:nvPicPr>
        <p:blipFill>
          <a:blip r:embed="rId2"/>
          <a:stretch>
            <a:fillRect/>
          </a:stretch>
        </p:blipFill>
        <p:spPr>
          <a:xfrm>
            <a:off x="780176" y="758688"/>
            <a:ext cx="10024591" cy="5684882"/>
          </a:xfrm>
          <a:prstGeom prst="rect">
            <a:avLst/>
          </a:prstGeom>
        </p:spPr>
      </p:pic>
    </p:spTree>
    <p:extLst>
      <p:ext uri="{BB962C8B-B14F-4D97-AF65-F5344CB8AC3E}">
        <p14:creationId xmlns:p14="http://schemas.microsoft.com/office/powerpoint/2010/main" val="1593385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0">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ángulo: esquinas superiores redondeadas 8">
            <a:extLst>
              <a:ext uri="{FF2B5EF4-FFF2-40B4-BE49-F238E27FC236}">
                <a16:creationId xmlns:a16="http://schemas.microsoft.com/office/drawing/2014/main" id="{334AED27-7040-4DBB-8392-041E56B2DF80}"/>
              </a:ext>
            </a:extLst>
          </p:cNvPr>
          <p:cNvSpPr/>
          <p:nvPr/>
        </p:nvSpPr>
        <p:spPr>
          <a:xfrm>
            <a:off x="589560" y="856180"/>
            <a:ext cx="5279408" cy="1128068"/>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4000" b="0" i="0" u="none" strike="noStrike" kern="1200" cap="none" spc="0" normalizeH="0" baseline="0" noProof="0">
                <a:ln>
                  <a:noFill/>
                </a:ln>
                <a:solidFill>
                  <a:schemeClr val="tx1"/>
                </a:solidFill>
                <a:effectLst/>
                <a:uLnTx/>
                <a:uFillTx/>
                <a:latin typeface="+mj-lt"/>
                <a:ea typeface="+mj-ea"/>
                <a:cs typeface="+mj-cs"/>
              </a:rPr>
              <a:t>Trabajo en grupos</a:t>
            </a:r>
          </a:p>
        </p:txBody>
      </p:sp>
      <p:grpSp>
        <p:nvGrpSpPr>
          <p:cNvPr id="1040" name="Group 103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034" name="Rectangle 103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3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7" name="Rectangle 103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166DA5D6-298F-43D1-87DD-000672291DD8}"/>
              </a:ext>
            </a:extLst>
          </p:cNvPr>
          <p:cNvSpPr>
            <a:spLocks noGrp="1"/>
          </p:cNvSpPr>
          <p:nvPr>
            <p:ph idx="1"/>
          </p:nvPr>
        </p:nvSpPr>
        <p:spPr>
          <a:xfrm>
            <a:off x="590902" y="1969345"/>
            <a:ext cx="5278066" cy="3469662"/>
          </a:xfrm>
        </p:spPr>
        <p:txBody>
          <a:bodyPr vert="horz" lIns="91440" tIns="45720" rIns="91440" bIns="45720" rtlCol="0" anchor="ctr">
            <a:normAutofit/>
          </a:bodyPr>
          <a:lstStyle/>
          <a:p>
            <a:pPr marL="0" indent="0">
              <a:buNone/>
            </a:pPr>
            <a:r>
              <a:rPr lang="en-US" sz="2000" dirty="0"/>
              <a:t>¿</a:t>
            </a:r>
            <a:r>
              <a:rPr lang="en-US" sz="2000" dirty="0" err="1"/>
              <a:t>Cuáles</a:t>
            </a:r>
            <a:r>
              <a:rPr lang="en-US" sz="2000" dirty="0"/>
              <a:t> son las </a:t>
            </a:r>
            <a:r>
              <a:rPr lang="en-US" sz="2000" dirty="0" err="1"/>
              <a:t>situaciones</a:t>
            </a:r>
            <a:r>
              <a:rPr lang="en-US" sz="2000" dirty="0"/>
              <a:t> </a:t>
            </a:r>
            <a:r>
              <a:rPr lang="en-US" sz="2000" dirty="0" err="1"/>
              <a:t>cotidianas</a:t>
            </a:r>
            <a:r>
              <a:rPr lang="en-US" sz="2000" dirty="0"/>
              <a:t> que se </a:t>
            </a:r>
            <a:r>
              <a:rPr lang="en-US" sz="2000" dirty="0" err="1"/>
              <a:t>nos</a:t>
            </a:r>
            <a:r>
              <a:rPr lang="en-US" sz="2000" dirty="0"/>
              <a:t> </a:t>
            </a:r>
            <a:r>
              <a:rPr lang="en-US" sz="2000" dirty="0" err="1"/>
              <a:t>presentan</a:t>
            </a:r>
            <a:r>
              <a:rPr lang="en-US" sz="2000" dirty="0"/>
              <a:t> y que </a:t>
            </a:r>
            <a:r>
              <a:rPr lang="en-US" sz="2000" dirty="0" err="1"/>
              <a:t>puedan</a:t>
            </a:r>
            <a:r>
              <a:rPr lang="en-US" sz="2000" dirty="0"/>
              <a:t> </a:t>
            </a:r>
            <a:r>
              <a:rPr lang="en-US" sz="2000" dirty="0" err="1"/>
              <a:t>requerir</a:t>
            </a:r>
            <a:r>
              <a:rPr lang="en-US" sz="2000" dirty="0"/>
              <a:t> de </a:t>
            </a:r>
            <a:r>
              <a:rPr lang="en-US" sz="2000" dirty="0" err="1"/>
              <a:t>una</a:t>
            </a:r>
            <a:r>
              <a:rPr lang="en-US" sz="2000" dirty="0"/>
              <a:t> </a:t>
            </a:r>
            <a:r>
              <a:rPr lang="en-US" sz="2000" dirty="0" err="1"/>
              <a:t>gestión</a:t>
            </a:r>
            <a:r>
              <a:rPr lang="en-US" sz="2000" dirty="0"/>
              <a:t> </a:t>
            </a:r>
            <a:r>
              <a:rPr lang="en-US" sz="2000" dirty="0" err="1"/>
              <a:t>más</a:t>
            </a:r>
            <a:r>
              <a:rPr lang="en-US" sz="2000" dirty="0"/>
              <a:t> </a:t>
            </a:r>
            <a:r>
              <a:rPr lang="en-US" sz="2000" dirty="0" err="1"/>
              <a:t>humanizada</a:t>
            </a:r>
            <a:r>
              <a:rPr lang="en-US" sz="2000" dirty="0"/>
              <a:t>?</a:t>
            </a:r>
          </a:p>
          <a:p>
            <a:pPr marL="0" indent="0">
              <a:buNone/>
            </a:pPr>
            <a:br>
              <a:rPr lang="en-US" sz="2000" dirty="0"/>
            </a:br>
            <a:r>
              <a:rPr lang="en-US" sz="2000" dirty="0" err="1"/>
              <a:t>Propuestas</a:t>
            </a:r>
            <a:r>
              <a:rPr lang="en-US" sz="2000" dirty="0"/>
              <a:t> de </a:t>
            </a:r>
            <a:r>
              <a:rPr lang="en-US" sz="2000" dirty="0" err="1"/>
              <a:t>mejora</a:t>
            </a:r>
            <a:r>
              <a:rPr lang="en-US" sz="2000" dirty="0"/>
              <a:t> para </a:t>
            </a:r>
            <a:r>
              <a:rPr lang="en-US" sz="2000" dirty="0" err="1"/>
              <a:t>avanzar</a:t>
            </a:r>
            <a:r>
              <a:rPr lang="en-US" sz="2000" dirty="0"/>
              <a:t> </a:t>
            </a:r>
            <a:r>
              <a:rPr lang="en-US" sz="2000" dirty="0" err="1"/>
              <a:t>hacia</a:t>
            </a:r>
            <a:r>
              <a:rPr lang="en-US" sz="2000" dirty="0"/>
              <a:t> </a:t>
            </a:r>
            <a:r>
              <a:rPr lang="en-US" sz="2000" dirty="0" err="1"/>
              <a:t>una</a:t>
            </a:r>
            <a:r>
              <a:rPr lang="en-US" sz="2000" dirty="0"/>
              <a:t> </a:t>
            </a:r>
            <a:r>
              <a:rPr lang="en-US" sz="2000" dirty="0" err="1"/>
              <a:t>cultura</a:t>
            </a:r>
            <a:r>
              <a:rPr lang="en-US" sz="2000" dirty="0"/>
              <a:t> de </a:t>
            </a:r>
            <a:r>
              <a:rPr lang="en-US" sz="2000" dirty="0" err="1"/>
              <a:t>humanización</a:t>
            </a:r>
            <a:r>
              <a:rPr lang="en-US" sz="2000" dirty="0"/>
              <a:t> </a:t>
            </a:r>
            <a:r>
              <a:rPr lang="en-US" sz="2000" dirty="0" err="1"/>
              <a:t>en</a:t>
            </a:r>
            <a:r>
              <a:rPr lang="en-US" sz="2000" dirty="0"/>
              <a:t> </a:t>
            </a:r>
            <a:r>
              <a:rPr lang="en-US" sz="2000" dirty="0" err="1"/>
              <a:t>nuestra</a:t>
            </a:r>
            <a:r>
              <a:rPr lang="en-US" sz="2000" dirty="0"/>
              <a:t> </a:t>
            </a:r>
            <a:r>
              <a:rPr lang="en-US" sz="2000" dirty="0" err="1"/>
              <a:t>coooperativa</a:t>
            </a:r>
            <a:r>
              <a:rPr lang="en-US" sz="2000" dirty="0"/>
              <a:t>.</a:t>
            </a:r>
          </a:p>
        </p:txBody>
      </p:sp>
      <p:sp>
        <p:nvSpPr>
          <p:cNvPr id="1039" name="Rectangle 103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ómo hacer una lluvia de ideas: 21 técnicas para despertar la creatividad">
            <a:extLst>
              <a:ext uri="{FF2B5EF4-FFF2-40B4-BE49-F238E27FC236}">
                <a16:creationId xmlns:a16="http://schemas.microsoft.com/office/drawing/2014/main" id="{A92CF72E-6BDE-4325-A8F0-3A46ED2247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10" r="20435" b="-2"/>
          <a:stretch/>
        </p:blipFill>
        <p:spPr bwMode="auto">
          <a:xfrm>
            <a:off x="7083423" y="581892"/>
            <a:ext cx="4397433" cy="2518756"/>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2">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ooperativa Policía Nacional">
            <a:extLst>
              <a:ext uri="{FF2B5EF4-FFF2-40B4-BE49-F238E27FC236}">
                <a16:creationId xmlns:a16="http://schemas.microsoft.com/office/drawing/2014/main" id="{07C81F6B-38D2-EC1F-4CE5-C82EB27A79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532" b="32585"/>
          <a:stretch/>
        </p:blipFill>
        <p:spPr bwMode="auto">
          <a:xfrm>
            <a:off x="7083423" y="3707894"/>
            <a:ext cx="4395569" cy="251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492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sultado de imagen para imagen de persona en actitud de escucha">
            <a:extLst>
              <a:ext uri="{FF2B5EF4-FFF2-40B4-BE49-F238E27FC236}">
                <a16:creationId xmlns:a16="http://schemas.microsoft.com/office/drawing/2014/main" id="{3A21C10E-18EE-4966-88AC-5500284A7F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0" y="8286"/>
            <a:ext cx="12162540" cy="6841429"/>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3F33443-7D36-4368-AF38-BB2D4A57F05F}"/>
              </a:ext>
            </a:extLst>
          </p:cNvPr>
          <p:cNvSpPr txBox="1"/>
          <p:nvPr/>
        </p:nvSpPr>
        <p:spPr>
          <a:xfrm>
            <a:off x="3706930" y="4677048"/>
            <a:ext cx="6656820" cy="1566274"/>
          </a:xfrm>
          <a:prstGeom prst="rect">
            <a:avLst/>
          </a:prstGeom>
          <a:noFill/>
        </p:spPr>
        <p:txBody>
          <a:bodyPr wrap="square" rtlCol="0">
            <a:spAutoFit/>
          </a:bodyPr>
          <a:lstStyle/>
          <a:p>
            <a:pPr defTabSz="456069">
              <a:defRPr/>
            </a:pPr>
            <a:r>
              <a:rPr lang="es-UY" sz="2394" dirty="0">
                <a:solidFill>
                  <a:srgbClr val="FFFFFF"/>
                </a:solidFill>
                <a:latin typeface="Arial Narrow"/>
                <a:cs typeface="Arial"/>
                <a:sym typeface="Arial"/>
              </a:rPr>
              <a:t>“Aunque el reto sea organizacional,  el verdadero cambio siempre ocurre a nivel individual”</a:t>
            </a:r>
          </a:p>
          <a:p>
            <a:pPr defTabSz="456069">
              <a:defRPr/>
            </a:pPr>
            <a:endParaRPr lang="es-UY" sz="2394" dirty="0">
              <a:solidFill>
                <a:srgbClr val="FFFFFF"/>
              </a:solidFill>
              <a:latin typeface="Arial Narrow"/>
              <a:cs typeface="Arial"/>
              <a:sym typeface="Arial"/>
            </a:endParaRPr>
          </a:p>
          <a:p>
            <a:pPr defTabSz="456069">
              <a:defRPr/>
            </a:pPr>
            <a:r>
              <a:rPr lang="es-UY" sz="2394" dirty="0">
                <a:solidFill>
                  <a:srgbClr val="FFFFFF"/>
                </a:solidFill>
                <a:latin typeface="Arial Narrow"/>
                <a:cs typeface="Arial"/>
                <a:sym typeface="Arial"/>
              </a:rPr>
              <a:t>				Lee </a:t>
            </a:r>
            <a:r>
              <a:rPr lang="es-UY" sz="2394" dirty="0" err="1">
                <a:solidFill>
                  <a:srgbClr val="FFFFFF"/>
                </a:solidFill>
                <a:latin typeface="Arial Narrow"/>
                <a:cs typeface="Arial"/>
                <a:sym typeface="Arial"/>
              </a:rPr>
              <a:t>Hech</a:t>
            </a:r>
            <a:r>
              <a:rPr lang="es-UY" sz="2394" dirty="0">
                <a:solidFill>
                  <a:srgbClr val="FFFFFF"/>
                </a:solidFill>
                <a:latin typeface="Arial Narrow"/>
                <a:cs typeface="Arial"/>
                <a:sym typeface="Arial"/>
              </a:rPr>
              <a:t> Harrison</a:t>
            </a:r>
          </a:p>
        </p:txBody>
      </p:sp>
    </p:spTree>
    <p:extLst>
      <p:ext uri="{BB962C8B-B14F-4D97-AF65-F5344CB8AC3E}">
        <p14:creationId xmlns:p14="http://schemas.microsoft.com/office/powerpoint/2010/main" val="11789418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5" descr="Gráfico de cotizaciones bursátiles en pantalla">
            <a:extLst>
              <a:ext uri="{FF2B5EF4-FFF2-40B4-BE49-F238E27FC236}">
                <a16:creationId xmlns:a16="http://schemas.microsoft.com/office/drawing/2014/main" id="{3A3E2002-0459-690A-F20E-96172D6E78FA}"/>
              </a:ext>
            </a:extLst>
          </p:cNvPr>
          <p:cNvPicPr>
            <a:picLocks noChangeAspect="1"/>
          </p:cNvPicPr>
          <p:nvPr/>
        </p:nvPicPr>
        <p:blipFill rotWithShape="1">
          <a:blip r:embed="rId2"/>
          <a:srcRect b="3017"/>
          <a:stretch/>
        </p:blipFill>
        <p:spPr>
          <a:xfrm>
            <a:off x="20" y="10"/>
            <a:ext cx="12191980" cy="6857990"/>
          </a:xfrm>
          <a:prstGeom prst="rect">
            <a:avLst/>
          </a:prstGeom>
        </p:spPr>
      </p:pic>
      <p:sp>
        <p:nvSpPr>
          <p:cNvPr id="15" name="Rectangle 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Marcador de contenido 3">
            <a:extLst>
              <a:ext uri="{FF2B5EF4-FFF2-40B4-BE49-F238E27FC236}">
                <a16:creationId xmlns:a16="http://schemas.microsoft.com/office/drawing/2014/main" id="{56F8B870-6173-47B5-91F0-CDE28A5C2859}"/>
              </a:ext>
            </a:extLst>
          </p:cNvPr>
          <p:cNvSpPr>
            <a:spLocks noGrp="1"/>
          </p:cNvSpPr>
          <p:nvPr>
            <p:ph idx="1"/>
          </p:nvPr>
        </p:nvSpPr>
        <p:spPr>
          <a:xfrm>
            <a:off x="838200" y="1825625"/>
            <a:ext cx="10515600" cy="4351338"/>
          </a:xfrm>
        </p:spPr>
        <p:txBody>
          <a:bodyPr>
            <a:normAutofit/>
          </a:bodyPr>
          <a:lstStyle/>
          <a:p>
            <a:pPr marL="0" indent="0">
              <a:buNone/>
            </a:pPr>
            <a:r>
              <a:rPr lang="es-UY"/>
              <a:t>No hay cambio real sin las personas. Cuando ignoramos la dimensión humana, la energía del cambio se evapora y desvanece.</a:t>
            </a:r>
          </a:p>
          <a:p>
            <a:pPr marL="0" indent="0">
              <a:buNone/>
            </a:pPr>
            <a:endParaRPr lang="es-UY"/>
          </a:p>
        </p:txBody>
      </p:sp>
    </p:spTree>
    <p:extLst>
      <p:ext uri="{BB962C8B-B14F-4D97-AF65-F5344CB8AC3E}">
        <p14:creationId xmlns:p14="http://schemas.microsoft.com/office/powerpoint/2010/main" val="2137012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62499AE-CCBE-5F08-ECBE-EFC18A3B226B}"/>
              </a:ext>
            </a:extLst>
          </p:cNvPr>
          <p:cNvSpPr txBox="1"/>
          <p:nvPr/>
        </p:nvSpPr>
        <p:spPr>
          <a:xfrm>
            <a:off x="699715" y="295993"/>
            <a:ext cx="7170657" cy="975080"/>
          </a:xfrm>
          <a:prstGeom prst="rect">
            <a:avLst/>
          </a:prstGeom>
        </p:spPr>
        <p:txBody>
          <a:bodyPr rot="0" spcFirstLastPara="0" vertOverflow="overflow" horzOverflow="overflow" vert="horz" lIns="91452" tIns="45726" rIns="91452" bIns="45726"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a:solidFill>
                  <a:srgbClr val="FFFFFF"/>
                </a:solidFill>
                <a:latin typeface="+mj-lt"/>
                <a:ea typeface="+mj-ea"/>
                <a:cs typeface="+mj-cs"/>
              </a:rPr>
              <a:t>Factores del éxito del cambio</a:t>
            </a:r>
          </a:p>
        </p:txBody>
      </p:sp>
      <p:pic>
        <p:nvPicPr>
          <p:cNvPr id="4" name="Imagen 3" descr="Aplicación, Icono&#10;&#10;Descripción generada automáticamente">
            <a:extLst>
              <a:ext uri="{FF2B5EF4-FFF2-40B4-BE49-F238E27FC236}">
                <a16:creationId xmlns:a16="http://schemas.microsoft.com/office/drawing/2014/main" id="{C8C4181C-AD9C-212E-AB8A-EF3EE9062393}"/>
              </a:ext>
            </a:extLst>
          </p:cNvPr>
          <p:cNvPicPr>
            <a:picLocks noChangeAspect="1"/>
          </p:cNvPicPr>
          <p:nvPr/>
        </p:nvPicPr>
        <p:blipFill>
          <a:blip r:embed="rId2"/>
          <a:stretch>
            <a:fillRect/>
          </a:stretch>
        </p:blipFill>
        <p:spPr>
          <a:xfrm>
            <a:off x="1765163" y="2451648"/>
            <a:ext cx="2376095" cy="3518449"/>
          </a:xfrm>
          <a:prstGeom prst="rect">
            <a:avLst/>
          </a:prstGeom>
        </p:spPr>
      </p:pic>
      <p:pic>
        <p:nvPicPr>
          <p:cNvPr id="3" name="Imagen 2">
            <a:extLst>
              <a:ext uri="{FF2B5EF4-FFF2-40B4-BE49-F238E27FC236}">
                <a16:creationId xmlns:a16="http://schemas.microsoft.com/office/drawing/2014/main" id="{BDA2F904-B763-A86F-A4B2-C7820616A3FE}"/>
              </a:ext>
            </a:extLst>
          </p:cNvPr>
          <p:cNvPicPr>
            <a:picLocks noChangeAspect="1"/>
          </p:cNvPicPr>
          <p:nvPr/>
        </p:nvPicPr>
        <p:blipFill>
          <a:blip r:embed="rId3"/>
          <a:stretch>
            <a:fillRect/>
          </a:stretch>
        </p:blipFill>
        <p:spPr>
          <a:xfrm>
            <a:off x="4512697" y="2451648"/>
            <a:ext cx="3166604" cy="3518449"/>
          </a:xfrm>
          <a:prstGeom prst="rect">
            <a:avLst/>
          </a:prstGeom>
        </p:spPr>
      </p:pic>
      <p:pic>
        <p:nvPicPr>
          <p:cNvPr id="5" name="Imagen 4" descr="Interfaz de usuario gráfica, Aplicación&#10;&#10;Descripción generada automáticamente">
            <a:extLst>
              <a:ext uri="{FF2B5EF4-FFF2-40B4-BE49-F238E27FC236}">
                <a16:creationId xmlns:a16="http://schemas.microsoft.com/office/drawing/2014/main" id="{9CE426F8-5370-D935-D3FB-1CEC507D4D69}"/>
              </a:ext>
            </a:extLst>
          </p:cNvPr>
          <p:cNvPicPr>
            <a:picLocks noChangeAspect="1"/>
          </p:cNvPicPr>
          <p:nvPr/>
        </p:nvPicPr>
        <p:blipFill>
          <a:blip r:embed="rId4"/>
          <a:stretch>
            <a:fillRect/>
          </a:stretch>
        </p:blipFill>
        <p:spPr>
          <a:xfrm>
            <a:off x="8050739" y="2662107"/>
            <a:ext cx="3238708" cy="3097532"/>
          </a:xfrm>
          <a:prstGeom prst="rect">
            <a:avLst/>
          </a:prstGeom>
        </p:spPr>
      </p:pic>
      <p:grpSp>
        <p:nvGrpSpPr>
          <p:cNvPr id="6" name="Group 55">
            <a:extLst>
              <a:ext uri="{FF2B5EF4-FFF2-40B4-BE49-F238E27FC236}">
                <a16:creationId xmlns:a16="http://schemas.microsoft.com/office/drawing/2014/main" id="{D6F28BBE-9070-AED8-7500-975F3F34F449}"/>
              </a:ext>
            </a:extLst>
          </p:cNvPr>
          <p:cNvGrpSpPr/>
          <p:nvPr/>
        </p:nvGrpSpPr>
        <p:grpSpPr>
          <a:xfrm>
            <a:off x="930377" y="807075"/>
            <a:ext cx="554154" cy="548268"/>
            <a:chOff x="2286001" y="4741863"/>
            <a:chExt cx="889000" cy="887412"/>
          </a:xfrm>
          <a:solidFill>
            <a:srgbClr val="92D400"/>
          </a:solidFill>
          <a:effectLst>
            <a:outerShdw blurRad="266700" dist="241300" dir="9900000" sx="68000" sy="68000" algn="t" rotWithShape="0">
              <a:prstClr val="black">
                <a:alpha val="48000"/>
              </a:prstClr>
            </a:outerShdw>
          </a:effectLst>
          <a:scene3d>
            <a:camera prst="isometricOffAxis1Right"/>
            <a:lightRig rig="threePt" dir="t"/>
          </a:scene3d>
        </p:grpSpPr>
        <p:sp>
          <p:nvSpPr>
            <p:cNvPr id="7" name="Freeform 26">
              <a:extLst>
                <a:ext uri="{FF2B5EF4-FFF2-40B4-BE49-F238E27FC236}">
                  <a16:creationId xmlns:a16="http://schemas.microsoft.com/office/drawing/2014/main" id="{D3826ED7-A189-02A8-9172-08B7D2B79AA9}"/>
                </a:ext>
              </a:extLst>
            </p:cNvPr>
            <p:cNvSpPr>
              <a:spLocks/>
            </p:cNvSpPr>
            <p:nvPr/>
          </p:nvSpPr>
          <p:spPr bwMode="auto">
            <a:xfrm>
              <a:off x="2339976" y="4741863"/>
              <a:ext cx="174625" cy="176213"/>
            </a:xfrm>
            <a:custGeom>
              <a:avLst/>
              <a:gdLst>
                <a:gd name="T0" fmla="*/ 56 w 110"/>
                <a:gd name="T1" fmla="*/ 0 h 111"/>
                <a:gd name="T2" fmla="*/ 73 w 110"/>
                <a:gd name="T3" fmla="*/ 3 h 111"/>
                <a:gd name="T4" fmla="*/ 88 w 110"/>
                <a:gd name="T5" fmla="*/ 12 h 111"/>
                <a:gd name="T6" fmla="*/ 101 w 110"/>
                <a:gd name="T7" fmla="*/ 23 h 111"/>
                <a:gd name="T8" fmla="*/ 108 w 110"/>
                <a:gd name="T9" fmla="*/ 38 h 111"/>
                <a:gd name="T10" fmla="*/ 110 w 110"/>
                <a:gd name="T11" fmla="*/ 56 h 111"/>
                <a:gd name="T12" fmla="*/ 108 w 110"/>
                <a:gd name="T13" fmla="*/ 73 h 111"/>
                <a:gd name="T14" fmla="*/ 101 w 110"/>
                <a:gd name="T15" fmla="*/ 89 h 111"/>
                <a:gd name="T16" fmla="*/ 88 w 110"/>
                <a:gd name="T17" fmla="*/ 100 h 111"/>
                <a:gd name="T18" fmla="*/ 73 w 110"/>
                <a:gd name="T19" fmla="*/ 108 h 111"/>
                <a:gd name="T20" fmla="*/ 56 w 110"/>
                <a:gd name="T21" fmla="*/ 111 h 111"/>
                <a:gd name="T22" fmla="*/ 38 w 110"/>
                <a:gd name="T23" fmla="*/ 108 h 111"/>
                <a:gd name="T24" fmla="*/ 24 w 110"/>
                <a:gd name="T25" fmla="*/ 100 h 111"/>
                <a:gd name="T26" fmla="*/ 11 w 110"/>
                <a:gd name="T27" fmla="*/ 89 h 111"/>
                <a:gd name="T28" fmla="*/ 3 w 110"/>
                <a:gd name="T29" fmla="*/ 73 h 111"/>
                <a:gd name="T30" fmla="*/ 0 w 110"/>
                <a:gd name="T31" fmla="*/ 56 h 111"/>
                <a:gd name="T32" fmla="*/ 3 w 110"/>
                <a:gd name="T33" fmla="*/ 38 h 111"/>
                <a:gd name="T34" fmla="*/ 11 w 110"/>
                <a:gd name="T35" fmla="*/ 23 h 111"/>
                <a:gd name="T36" fmla="*/ 24 w 110"/>
                <a:gd name="T37" fmla="*/ 12 h 111"/>
                <a:gd name="T38" fmla="*/ 38 w 110"/>
                <a:gd name="T39" fmla="*/ 3 h 111"/>
                <a:gd name="T40" fmla="*/ 56 w 110"/>
                <a:gd name="T4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 h="111">
                  <a:moveTo>
                    <a:pt x="56" y="0"/>
                  </a:moveTo>
                  <a:lnTo>
                    <a:pt x="73" y="3"/>
                  </a:lnTo>
                  <a:lnTo>
                    <a:pt x="88" y="12"/>
                  </a:lnTo>
                  <a:lnTo>
                    <a:pt x="101" y="23"/>
                  </a:lnTo>
                  <a:lnTo>
                    <a:pt x="108" y="38"/>
                  </a:lnTo>
                  <a:lnTo>
                    <a:pt x="110" y="56"/>
                  </a:lnTo>
                  <a:lnTo>
                    <a:pt x="108" y="73"/>
                  </a:lnTo>
                  <a:lnTo>
                    <a:pt x="101" y="89"/>
                  </a:lnTo>
                  <a:lnTo>
                    <a:pt x="88" y="100"/>
                  </a:lnTo>
                  <a:lnTo>
                    <a:pt x="73" y="108"/>
                  </a:lnTo>
                  <a:lnTo>
                    <a:pt x="56" y="111"/>
                  </a:lnTo>
                  <a:lnTo>
                    <a:pt x="38" y="108"/>
                  </a:lnTo>
                  <a:lnTo>
                    <a:pt x="24" y="100"/>
                  </a:lnTo>
                  <a:lnTo>
                    <a:pt x="11" y="89"/>
                  </a:lnTo>
                  <a:lnTo>
                    <a:pt x="3" y="73"/>
                  </a:lnTo>
                  <a:lnTo>
                    <a:pt x="0" y="56"/>
                  </a:lnTo>
                  <a:lnTo>
                    <a:pt x="3" y="38"/>
                  </a:lnTo>
                  <a:lnTo>
                    <a:pt x="11" y="23"/>
                  </a:lnTo>
                  <a:lnTo>
                    <a:pt x="24" y="12"/>
                  </a:lnTo>
                  <a:lnTo>
                    <a:pt x="38" y="3"/>
                  </a:lnTo>
                  <a:lnTo>
                    <a:pt x="56"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27">
              <a:extLst>
                <a:ext uri="{FF2B5EF4-FFF2-40B4-BE49-F238E27FC236}">
                  <a16:creationId xmlns:a16="http://schemas.microsoft.com/office/drawing/2014/main" id="{9DF0502B-F0EF-B885-E104-77B212CB5A98}"/>
                </a:ext>
              </a:extLst>
            </p:cNvPr>
            <p:cNvSpPr>
              <a:spLocks/>
            </p:cNvSpPr>
            <p:nvPr/>
          </p:nvSpPr>
          <p:spPr bwMode="auto">
            <a:xfrm>
              <a:off x="2286001" y="4951413"/>
              <a:ext cx="282575" cy="490538"/>
            </a:xfrm>
            <a:custGeom>
              <a:avLst/>
              <a:gdLst>
                <a:gd name="T0" fmla="*/ 28 w 178"/>
                <a:gd name="T1" fmla="*/ 0 h 309"/>
                <a:gd name="T2" fmla="*/ 151 w 178"/>
                <a:gd name="T3" fmla="*/ 0 h 309"/>
                <a:gd name="T4" fmla="*/ 165 w 178"/>
                <a:gd name="T5" fmla="*/ 3 h 309"/>
                <a:gd name="T6" fmla="*/ 175 w 178"/>
                <a:gd name="T7" fmla="*/ 13 h 309"/>
                <a:gd name="T8" fmla="*/ 178 w 178"/>
                <a:gd name="T9" fmla="*/ 27 h 309"/>
                <a:gd name="T10" fmla="*/ 178 w 178"/>
                <a:gd name="T11" fmla="*/ 38 h 309"/>
                <a:gd name="T12" fmla="*/ 163 w 178"/>
                <a:gd name="T13" fmla="*/ 48 h 309"/>
                <a:gd name="T14" fmla="*/ 149 w 178"/>
                <a:gd name="T15" fmla="*/ 63 h 309"/>
                <a:gd name="T16" fmla="*/ 140 w 178"/>
                <a:gd name="T17" fmla="*/ 80 h 309"/>
                <a:gd name="T18" fmla="*/ 137 w 178"/>
                <a:gd name="T19" fmla="*/ 101 h 309"/>
                <a:gd name="T20" fmla="*/ 137 w 178"/>
                <a:gd name="T21" fmla="*/ 244 h 309"/>
                <a:gd name="T22" fmla="*/ 140 w 178"/>
                <a:gd name="T23" fmla="*/ 260 h 309"/>
                <a:gd name="T24" fmla="*/ 146 w 178"/>
                <a:gd name="T25" fmla="*/ 276 h 309"/>
                <a:gd name="T26" fmla="*/ 146 w 178"/>
                <a:gd name="T27" fmla="*/ 281 h 309"/>
                <a:gd name="T28" fmla="*/ 142 w 178"/>
                <a:gd name="T29" fmla="*/ 295 h 309"/>
                <a:gd name="T30" fmla="*/ 132 w 178"/>
                <a:gd name="T31" fmla="*/ 305 h 309"/>
                <a:gd name="T32" fmla="*/ 118 w 178"/>
                <a:gd name="T33" fmla="*/ 309 h 309"/>
                <a:gd name="T34" fmla="*/ 61 w 178"/>
                <a:gd name="T35" fmla="*/ 309 h 309"/>
                <a:gd name="T36" fmla="*/ 47 w 178"/>
                <a:gd name="T37" fmla="*/ 305 h 309"/>
                <a:gd name="T38" fmla="*/ 37 w 178"/>
                <a:gd name="T39" fmla="*/ 295 h 309"/>
                <a:gd name="T40" fmla="*/ 34 w 178"/>
                <a:gd name="T41" fmla="*/ 281 h 309"/>
                <a:gd name="T42" fmla="*/ 34 w 178"/>
                <a:gd name="T43" fmla="*/ 172 h 309"/>
                <a:gd name="T44" fmla="*/ 28 w 178"/>
                <a:gd name="T45" fmla="*/ 172 h 309"/>
                <a:gd name="T46" fmla="*/ 14 w 178"/>
                <a:gd name="T47" fmla="*/ 168 h 309"/>
                <a:gd name="T48" fmla="*/ 5 w 178"/>
                <a:gd name="T49" fmla="*/ 158 h 309"/>
                <a:gd name="T50" fmla="*/ 0 w 178"/>
                <a:gd name="T51" fmla="*/ 146 h 309"/>
                <a:gd name="T52" fmla="*/ 0 w 178"/>
                <a:gd name="T53" fmla="*/ 27 h 309"/>
                <a:gd name="T54" fmla="*/ 5 w 178"/>
                <a:gd name="T55" fmla="*/ 13 h 309"/>
                <a:gd name="T56" fmla="*/ 14 w 178"/>
                <a:gd name="T57" fmla="*/ 3 h 309"/>
                <a:gd name="T58" fmla="*/ 28 w 178"/>
                <a:gd name="T5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8" h="309">
                  <a:moveTo>
                    <a:pt x="28" y="0"/>
                  </a:moveTo>
                  <a:lnTo>
                    <a:pt x="151" y="0"/>
                  </a:lnTo>
                  <a:lnTo>
                    <a:pt x="165" y="3"/>
                  </a:lnTo>
                  <a:lnTo>
                    <a:pt x="175" y="13"/>
                  </a:lnTo>
                  <a:lnTo>
                    <a:pt x="178" y="27"/>
                  </a:lnTo>
                  <a:lnTo>
                    <a:pt x="178" y="38"/>
                  </a:lnTo>
                  <a:lnTo>
                    <a:pt x="163" y="48"/>
                  </a:lnTo>
                  <a:lnTo>
                    <a:pt x="149" y="63"/>
                  </a:lnTo>
                  <a:lnTo>
                    <a:pt x="140" y="80"/>
                  </a:lnTo>
                  <a:lnTo>
                    <a:pt x="137" y="101"/>
                  </a:lnTo>
                  <a:lnTo>
                    <a:pt x="137" y="244"/>
                  </a:lnTo>
                  <a:lnTo>
                    <a:pt x="140" y="260"/>
                  </a:lnTo>
                  <a:lnTo>
                    <a:pt x="146" y="276"/>
                  </a:lnTo>
                  <a:lnTo>
                    <a:pt x="146" y="281"/>
                  </a:lnTo>
                  <a:lnTo>
                    <a:pt x="142" y="295"/>
                  </a:lnTo>
                  <a:lnTo>
                    <a:pt x="132" y="305"/>
                  </a:lnTo>
                  <a:lnTo>
                    <a:pt x="118" y="309"/>
                  </a:lnTo>
                  <a:lnTo>
                    <a:pt x="61" y="309"/>
                  </a:lnTo>
                  <a:lnTo>
                    <a:pt x="47" y="305"/>
                  </a:lnTo>
                  <a:lnTo>
                    <a:pt x="37" y="295"/>
                  </a:lnTo>
                  <a:lnTo>
                    <a:pt x="34" y="281"/>
                  </a:lnTo>
                  <a:lnTo>
                    <a:pt x="34" y="172"/>
                  </a:lnTo>
                  <a:lnTo>
                    <a:pt x="28" y="172"/>
                  </a:lnTo>
                  <a:lnTo>
                    <a:pt x="14" y="168"/>
                  </a:lnTo>
                  <a:lnTo>
                    <a:pt x="5" y="158"/>
                  </a:lnTo>
                  <a:lnTo>
                    <a:pt x="0" y="146"/>
                  </a:lnTo>
                  <a:lnTo>
                    <a:pt x="0" y="27"/>
                  </a:lnTo>
                  <a:lnTo>
                    <a:pt x="5" y="13"/>
                  </a:lnTo>
                  <a:lnTo>
                    <a:pt x="14" y="3"/>
                  </a:lnTo>
                  <a:lnTo>
                    <a:pt x="28"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28">
              <a:extLst>
                <a:ext uri="{FF2B5EF4-FFF2-40B4-BE49-F238E27FC236}">
                  <a16:creationId xmlns:a16="http://schemas.microsoft.com/office/drawing/2014/main" id="{6E720AA0-AE5D-3321-2A0F-4EEAEE26CE75}"/>
                </a:ext>
              </a:extLst>
            </p:cNvPr>
            <p:cNvSpPr>
              <a:spLocks/>
            </p:cNvSpPr>
            <p:nvPr/>
          </p:nvSpPr>
          <p:spPr bwMode="auto">
            <a:xfrm>
              <a:off x="2946401" y="4741863"/>
              <a:ext cx="174625" cy="176213"/>
            </a:xfrm>
            <a:custGeom>
              <a:avLst/>
              <a:gdLst>
                <a:gd name="T0" fmla="*/ 56 w 110"/>
                <a:gd name="T1" fmla="*/ 0 h 111"/>
                <a:gd name="T2" fmla="*/ 73 w 110"/>
                <a:gd name="T3" fmla="*/ 3 h 111"/>
                <a:gd name="T4" fmla="*/ 88 w 110"/>
                <a:gd name="T5" fmla="*/ 12 h 111"/>
                <a:gd name="T6" fmla="*/ 100 w 110"/>
                <a:gd name="T7" fmla="*/ 23 h 111"/>
                <a:gd name="T8" fmla="*/ 107 w 110"/>
                <a:gd name="T9" fmla="*/ 38 h 111"/>
                <a:gd name="T10" fmla="*/ 110 w 110"/>
                <a:gd name="T11" fmla="*/ 56 h 111"/>
                <a:gd name="T12" fmla="*/ 107 w 110"/>
                <a:gd name="T13" fmla="*/ 73 h 111"/>
                <a:gd name="T14" fmla="*/ 100 w 110"/>
                <a:gd name="T15" fmla="*/ 89 h 111"/>
                <a:gd name="T16" fmla="*/ 88 w 110"/>
                <a:gd name="T17" fmla="*/ 100 h 111"/>
                <a:gd name="T18" fmla="*/ 73 w 110"/>
                <a:gd name="T19" fmla="*/ 108 h 111"/>
                <a:gd name="T20" fmla="*/ 56 w 110"/>
                <a:gd name="T21" fmla="*/ 111 h 111"/>
                <a:gd name="T22" fmla="*/ 38 w 110"/>
                <a:gd name="T23" fmla="*/ 108 h 111"/>
                <a:gd name="T24" fmla="*/ 24 w 110"/>
                <a:gd name="T25" fmla="*/ 100 h 111"/>
                <a:gd name="T26" fmla="*/ 11 w 110"/>
                <a:gd name="T27" fmla="*/ 89 h 111"/>
                <a:gd name="T28" fmla="*/ 3 w 110"/>
                <a:gd name="T29" fmla="*/ 73 h 111"/>
                <a:gd name="T30" fmla="*/ 0 w 110"/>
                <a:gd name="T31" fmla="*/ 56 h 111"/>
                <a:gd name="T32" fmla="*/ 3 w 110"/>
                <a:gd name="T33" fmla="*/ 38 h 111"/>
                <a:gd name="T34" fmla="*/ 11 w 110"/>
                <a:gd name="T35" fmla="*/ 23 h 111"/>
                <a:gd name="T36" fmla="*/ 24 w 110"/>
                <a:gd name="T37" fmla="*/ 12 h 111"/>
                <a:gd name="T38" fmla="*/ 38 w 110"/>
                <a:gd name="T39" fmla="*/ 3 h 111"/>
                <a:gd name="T40" fmla="*/ 56 w 110"/>
                <a:gd name="T4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 h="111">
                  <a:moveTo>
                    <a:pt x="56" y="0"/>
                  </a:moveTo>
                  <a:lnTo>
                    <a:pt x="73" y="3"/>
                  </a:lnTo>
                  <a:lnTo>
                    <a:pt x="88" y="12"/>
                  </a:lnTo>
                  <a:lnTo>
                    <a:pt x="100" y="23"/>
                  </a:lnTo>
                  <a:lnTo>
                    <a:pt x="107" y="38"/>
                  </a:lnTo>
                  <a:lnTo>
                    <a:pt x="110" y="56"/>
                  </a:lnTo>
                  <a:lnTo>
                    <a:pt x="107" y="73"/>
                  </a:lnTo>
                  <a:lnTo>
                    <a:pt x="100" y="89"/>
                  </a:lnTo>
                  <a:lnTo>
                    <a:pt x="88" y="100"/>
                  </a:lnTo>
                  <a:lnTo>
                    <a:pt x="73" y="108"/>
                  </a:lnTo>
                  <a:lnTo>
                    <a:pt x="56" y="111"/>
                  </a:lnTo>
                  <a:lnTo>
                    <a:pt x="38" y="108"/>
                  </a:lnTo>
                  <a:lnTo>
                    <a:pt x="24" y="100"/>
                  </a:lnTo>
                  <a:lnTo>
                    <a:pt x="11" y="89"/>
                  </a:lnTo>
                  <a:lnTo>
                    <a:pt x="3" y="73"/>
                  </a:lnTo>
                  <a:lnTo>
                    <a:pt x="0" y="56"/>
                  </a:lnTo>
                  <a:lnTo>
                    <a:pt x="3" y="38"/>
                  </a:lnTo>
                  <a:lnTo>
                    <a:pt x="11" y="23"/>
                  </a:lnTo>
                  <a:lnTo>
                    <a:pt x="24" y="12"/>
                  </a:lnTo>
                  <a:lnTo>
                    <a:pt x="38" y="3"/>
                  </a:lnTo>
                  <a:lnTo>
                    <a:pt x="56"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29">
              <a:extLst>
                <a:ext uri="{FF2B5EF4-FFF2-40B4-BE49-F238E27FC236}">
                  <a16:creationId xmlns:a16="http://schemas.microsoft.com/office/drawing/2014/main" id="{3B3DA3AF-AEB3-3526-95F2-E1E0B6004170}"/>
                </a:ext>
              </a:extLst>
            </p:cNvPr>
            <p:cNvSpPr>
              <a:spLocks/>
            </p:cNvSpPr>
            <p:nvPr/>
          </p:nvSpPr>
          <p:spPr bwMode="auto">
            <a:xfrm>
              <a:off x="2892426" y="4949825"/>
              <a:ext cx="282575" cy="490538"/>
            </a:xfrm>
            <a:custGeom>
              <a:avLst/>
              <a:gdLst>
                <a:gd name="T0" fmla="*/ 28 w 178"/>
                <a:gd name="T1" fmla="*/ 0 h 309"/>
                <a:gd name="T2" fmla="*/ 150 w 178"/>
                <a:gd name="T3" fmla="*/ 0 h 309"/>
                <a:gd name="T4" fmla="*/ 164 w 178"/>
                <a:gd name="T5" fmla="*/ 4 h 309"/>
                <a:gd name="T6" fmla="*/ 174 w 178"/>
                <a:gd name="T7" fmla="*/ 14 h 309"/>
                <a:gd name="T8" fmla="*/ 178 w 178"/>
                <a:gd name="T9" fmla="*/ 28 h 309"/>
                <a:gd name="T10" fmla="*/ 178 w 178"/>
                <a:gd name="T11" fmla="*/ 145 h 309"/>
                <a:gd name="T12" fmla="*/ 174 w 178"/>
                <a:gd name="T13" fmla="*/ 159 h 309"/>
                <a:gd name="T14" fmla="*/ 164 w 178"/>
                <a:gd name="T15" fmla="*/ 169 h 309"/>
                <a:gd name="T16" fmla="*/ 150 w 178"/>
                <a:gd name="T17" fmla="*/ 172 h 309"/>
                <a:gd name="T18" fmla="*/ 146 w 178"/>
                <a:gd name="T19" fmla="*/ 172 h 309"/>
                <a:gd name="T20" fmla="*/ 146 w 178"/>
                <a:gd name="T21" fmla="*/ 282 h 309"/>
                <a:gd name="T22" fmla="*/ 141 w 178"/>
                <a:gd name="T23" fmla="*/ 295 h 309"/>
                <a:gd name="T24" fmla="*/ 132 w 178"/>
                <a:gd name="T25" fmla="*/ 305 h 309"/>
                <a:gd name="T26" fmla="*/ 118 w 178"/>
                <a:gd name="T27" fmla="*/ 309 h 309"/>
                <a:gd name="T28" fmla="*/ 60 w 178"/>
                <a:gd name="T29" fmla="*/ 309 h 309"/>
                <a:gd name="T30" fmla="*/ 46 w 178"/>
                <a:gd name="T31" fmla="*/ 305 h 309"/>
                <a:gd name="T32" fmla="*/ 37 w 178"/>
                <a:gd name="T33" fmla="*/ 295 h 309"/>
                <a:gd name="T34" fmla="*/ 32 w 178"/>
                <a:gd name="T35" fmla="*/ 282 h 309"/>
                <a:gd name="T36" fmla="*/ 32 w 178"/>
                <a:gd name="T37" fmla="*/ 275 h 309"/>
                <a:gd name="T38" fmla="*/ 39 w 178"/>
                <a:gd name="T39" fmla="*/ 260 h 309"/>
                <a:gd name="T40" fmla="*/ 41 w 178"/>
                <a:gd name="T41" fmla="*/ 243 h 309"/>
                <a:gd name="T42" fmla="*/ 41 w 178"/>
                <a:gd name="T43" fmla="*/ 100 h 309"/>
                <a:gd name="T44" fmla="*/ 38 w 178"/>
                <a:gd name="T45" fmla="*/ 81 h 309"/>
                <a:gd name="T46" fmla="*/ 30 w 178"/>
                <a:gd name="T47" fmla="*/ 63 h 309"/>
                <a:gd name="T48" fmla="*/ 17 w 178"/>
                <a:gd name="T49" fmla="*/ 49 h 309"/>
                <a:gd name="T50" fmla="*/ 0 w 178"/>
                <a:gd name="T51" fmla="*/ 39 h 309"/>
                <a:gd name="T52" fmla="*/ 0 w 178"/>
                <a:gd name="T53" fmla="*/ 28 h 309"/>
                <a:gd name="T54" fmla="*/ 4 w 178"/>
                <a:gd name="T55" fmla="*/ 14 h 309"/>
                <a:gd name="T56" fmla="*/ 14 w 178"/>
                <a:gd name="T57" fmla="*/ 4 h 309"/>
                <a:gd name="T58" fmla="*/ 28 w 178"/>
                <a:gd name="T5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8" h="309">
                  <a:moveTo>
                    <a:pt x="28" y="0"/>
                  </a:moveTo>
                  <a:lnTo>
                    <a:pt x="150" y="0"/>
                  </a:lnTo>
                  <a:lnTo>
                    <a:pt x="164" y="4"/>
                  </a:lnTo>
                  <a:lnTo>
                    <a:pt x="174" y="14"/>
                  </a:lnTo>
                  <a:lnTo>
                    <a:pt x="178" y="28"/>
                  </a:lnTo>
                  <a:lnTo>
                    <a:pt x="178" y="145"/>
                  </a:lnTo>
                  <a:lnTo>
                    <a:pt x="174" y="159"/>
                  </a:lnTo>
                  <a:lnTo>
                    <a:pt x="164" y="169"/>
                  </a:lnTo>
                  <a:lnTo>
                    <a:pt x="150" y="172"/>
                  </a:lnTo>
                  <a:lnTo>
                    <a:pt x="146" y="172"/>
                  </a:lnTo>
                  <a:lnTo>
                    <a:pt x="146" y="282"/>
                  </a:lnTo>
                  <a:lnTo>
                    <a:pt x="141" y="295"/>
                  </a:lnTo>
                  <a:lnTo>
                    <a:pt x="132" y="305"/>
                  </a:lnTo>
                  <a:lnTo>
                    <a:pt x="118" y="309"/>
                  </a:lnTo>
                  <a:lnTo>
                    <a:pt x="60" y="309"/>
                  </a:lnTo>
                  <a:lnTo>
                    <a:pt x="46" y="305"/>
                  </a:lnTo>
                  <a:lnTo>
                    <a:pt x="37" y="295"/>
                  </a:lnTo>
                  <a:lnTo>
                    <a:pt x="32" y="282"/>
                  </a:lnTo>
                  <a:lnTo>
                    <a:pt x="32" y="275"/>
                  </a:lnTo>
                  <a:lnTo>
                    <a:pt x="39" y="260"/>
                  </a:lnTo>
                  <a:lnTo>
                    <a:pt x="41" y="243"/>
                  </a:lnTo>
                  <a:lnTo>
                    <a:pt x="41" y="100"/>
                  </a:lnTo>
                  <a:lnTo>
                    <a:pt x="38" y="81"/>
                  </a:lnTo>
                  <a:lnTo>
                    <a:pt x="30" y="63"/>
                  </a:lnTo>
                  <a:lnTo>
                    <a:pt x="17" y="49"/>
                  </a:lnTo>
                  <a:lnTo>
                    <a:pt x="0" y="39"/>
                  </a:lnTo>
                  <a:lnTo>
                    <a:pt x="0" y="28"/>
                  </a:lnTo>
                  <a:lnTo>
                    <a:pt x="4" y="14"/>
                  </a:lnTo>
                  <a:lnTo>
                    <a:pt x="14" y="4"/>
                  </a:lnTo>
                  <a:lnTo>
                    <a:pt x="28"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30">
              <a:extLst>
                <a:ext uri="{FF2B5EF4-FFF2-40B4-BE49-F238E27FC236}">
                  <a16:creationId xmlns:a16="http://schemas.microsoft.com/office/drawing/2014/main" id="{C5A62DF9-8FD2-8E45-882A-087202126BB2}"/>
                </a:ext>
              </a:extLst>
            </p:cNvPr>
            <p:cNvSpPr>
              <a:spLocks/>
            </p:cNvSpPr>
            <p:nvPr/>
          </p:nvSpPr>
          <p:spPr bwMode="auto">
            <a:xfrm>
              <a:off x="2570163" y="5067300"/>
              <a:ext cx="322263" cy="561975"/>
            </a:xfrm>
            <a:custGeom>
              <a:avLst/>
              <a:gdLst>
                <a:gd name="T0" fmla="*/ 27 w 203"/>
                <a:gd name="T1" fmla="*/ 0 h 354"/>
                <a:gd name="T2" fmla="*/ 177 w 203"/>
                <a:gd name="T3" fmla="*/ 0 h 354"/>
                <a:gd name="T4" fmla="*/ 191 w 203"/>
                <a:gd name="T5" fmla="*/ 4 h 354"/>
                <a:gd name="T6" fmla="*/ 200 w 203"/>
                <a:gd name="T7" fmla="*/ 14 h 354"/>
                <a:gd name="T8" fmla="*/ 203 w 203"/>
                <a:gd name="T9" fmla="*/ 28 h 354"/>
                <a:gd name="T10" fmla="*/ 203 w 203"/>
                <a:gd name="T11" fmla="*/ 171 h 354"/>
                <a:gd name="T12" fmla="*/ 200 w 203"/>
                <a:gd name="T13" fmla="*/ 183 h 354"/>
                <a:gd name="T14" fmla="*/ 191 w 203"/>
                <a:gd name="T15" fmla="*/ 193 h 354"/>
                <a:gd name="T16" fmla="*/ 177 w 203"/>
                <a:gd name="T17" fmla="*/ 197 h 354"/>
                <a:gd name="T18" fmla="*/ 165 w 203"/>
                <a:gd name="T19" fmla="*/ 197 h 354"/>
                <a:gd name="T20" fmla="*/ 165 w 203"/>
                <a:gd name="T21" fmla="*/ 327 h 354"/>
                <a:gd name="T22" fmla="*/ 163 w 203"/>
                <a:gd name="T23" fmla="*/ 340 h 354"/>
                <a:gd name="T24" fmla="*/ 153 w 203"/>
                <a:gd name="T25" fmla="*/ 351 h 354"/>
                <a:gd name="T26" fmla="*/ 139 w 203"/>
                <a:gd name="T27" fmla="*/ 354 h 354"/>
                <a:gd name="T28" fmla="*/ 65 w 203"/>
                <a:gd name="T29" fmla="*/ 354 h 354"/>
                <a:gd name="T30" fmla="*/ 51 w 203"/>
                <a:gd name="T31" fmla="*/ 351 h 354"/>
                <a:gd name="T32" fmla="*/ 41 w 203"/>
                <a:gd name="T33" fmla="*/ 340 h 354"/>
                <a:gd name="T34" fmla="*/ 38 w 203"/>
                <a:gd name="T35" fmla="*/ 327 h 354"/>
                <a:gd name="T36" fmla="*/ 38 w 203"/>
                <a:gd name="T37" fmla="*/ 197 h 354"/>
                <a:gd name="T38" fmla="*/ 27 w 203"/>
                <a:gd name="T39" fmla="*/ 197 h 354"/>
                <a:gd name="T40" fmla="*/ 13 w 203"/>
                <a:gd name="T41" fmla="*/ 194 h 354"/>
                <a:gd name="T42" fmla="*/ 3 w 203"/>
                <a:gd name="T43" fmla="*/ 185 h 354"/>
                <a:gd name="T44" fmla="*/ 0 w 203"/>
                <a:gd name="T45" fmla="*/ 171 h 354"/>
                <a:gd name="T46" fmla="*/ 0 w 203"/>
                <a:gd name="T47" fmla="*/ 28 h 354"/>
                <a:gd name="T48" fmla="*/ 3 w 203"/>
                <a:gd name="T49" fmla="*/ 14 h 354"/>
                <a:gd name="T50" fmla="*/ 13 w 203"/>
                <a:gd name="T51" fmla="*/ 4 h 354"/>
                <a:gd name="T52" fmla="*/ 27 w 203"/>
                <a:gd name="T53"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3" h="354">
                  <a:moveTo>
                    <a:pt x="27" y="0"/>
                  </a:moveTo>
                  <a:lnTo>
                    <a:pt x="177" y="0"/>
                  </a:lnTo>
                  <a:lnTo>
                    <a:pt x="191" y="4"/>
                  </a:lnTo>
                  <a:lnTo>
                    <a:pt x="200" y="14"/>
                  </a:lnTo>
                  <a:lnTo>
                    <a:pt x="203" y="28"/>
                  </a:lnTo>
                  <a:lnTo>
                    <a:pt x="203" y="171"/>
                  </a:lnTo>
                  <a:lnTo>
                    <a:pt x="200" y="183"/>
                  </a:lnTo>
                  <a:lnTo>
                    <a:pt x="191" y="193"/>
                  </a:lnTo>
                  <a:lnTo>
                    <a:pt x="177" y="197"/>
                  </a:lnTo>
                  <a:lnTo>
                    <a:pt x="165" y="197"/>
                  </a:lnTo>
                  <a:lnTo>
                    <a:pt x="165" y="327"/>
                  </a:lnTo>
                  <a:lnTo>
                    <a:pt x="163" y="340"/>
                  </a:lnTo>
                  <a:lnTo>
                    <a:pt x="153" y="351"/>
                  </a:lnTo>
                  <a:lnTo>
                    <a:pt x="139" y="354"/>
                  </a:lnTo>
                  <a:lnTo>
                    <a:pt x="65" y="354"/>
                  </a:lnTo>
                  <a:lnTo>
                    <a:pt x="51" y="351"/>
                  </a:lnTo>
                  <a:lnTo>
                    <a:pt x="41" y="340"/>
                  </a:lnTo>
                  <a:lnTo>
                    <a:pt x="38" y="327"/>
                  </a:lnTo>
                  <a:lnTo>
                    <a:pt x="38" y="197"/>
                  </a:lnTo>
                  <a:lnTo>
                    <a:pt x="27" y="197"/>
                  </a:lnTo>
                  <a:lnTo>
                    <a:pt x="13" y="194"/>
                  </a:lnTo>
                  <a:lnTo>
                    <a:pt x="3" y="185"/>
                  </a:lnTo>
                  <a:lnTo>
                    <a:pt x="0" y="171"/>
                  </a:lnTo>
                  <a:lnTo>
                    <a:pt x="0" y="28"/>
                  </a:lnTo>
                  <a:lnTo>
                    <a:pt x="3" y="14"/>
                  </a:lnTo>
                  <a:lnTo>
                    <a:pt x="13" y="4"/>
                  </a:lnTo>
                  <a:lnTo>
                    <a:pt x="27"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31">
              <a:extLst>
                <a:ext uri="{FF2B5EF4-FFF2-40B4-BE49-F238E27FC236}">
                  <a16:creationId xmlns:a16="http://schemas.microsoft.com/office/drawing/2014/main" id="{E0D0C3D2-C0BB-625F-3E8C-47BA09504BE5}"/>
                </a:ext>
              </a:extLst>
            </p:cNvPr>
            <p:cNvSpPr>
              <a:spLocks/>
            </p:cNvSpPr>
            <p:nvPr/>
          </p:nvSpPr>
          <p:spPr bwMode="auto">
            <a:xfrm>
              <a:off x="2630488" y="4829175"/>
              <a:ext cx="201613" cy="201613"/>
            </a:xfrm>
            <a:custGeom>
              <a:avLst/>
              <a:gdLst>
                <a:gd name="T0" fmla="*/ 63 w 127"/>
                <a:gd name="T1" fmla="*/ 0 h 127"/>
                <a:gd name="T2" fmla="*/ 84 w 127"/>
                <a:gd name="T3" fmla="*/ 4 h 127"/>
                <a:gd name="T4" fmla="*/ 101 w 127"/>
                <a:gd name="T5" fmla="*/ 13 h 127"/>
                <a:gd name="T6" fmla="*/ 115 w 127"/>
                <a:gd name="T7" fmla="*/ 27 h 127"/>
                <a:gd name="T8" fmla="*/ 123 w 127"/>
                <a:gd name="T9" fmla="*/ 43 h 127"/>
                <a:gd name="T10" fmla="*/ 127 w 127"/>
                <a:gd name="T11" fmla="*/ 64 h 127"/>
                <a:gd name="T12" fmla="*/ 123 w 127"/>
                <a:gd name="T13" fmla="*/ 84 h 127"/>
                <a:gd name="T14" fmla="*/ 115 w 127"/>
                <a:gd name="T15" fmla="*/ 101 h 127"/>
                <a:gd name="T16" fmla="*/ 101 w 127"/>
                <a:gd name="T17" fmla="*/ 115 h 127"/>
                <a:gd name="T18" fmla="*/ 84 w 127"/>
                <a:gd name="T19" fmla="*/ 125 h 127"/>
                <a:gd name="T20" fmla="*/ 63 w 127"/>
                <a:gd name="T21" fmla="*/ 127 h 127"/>
                <a:gd name="T22" fmla="*/ 44 w 127"/>
                <a:gd name="T23" fmla="*/ 125 h 127"/>
                <a:gd name="T24" fmla="*/ 27 w 127"/>
                <a:gd name="T25" fmla="*/ 115 h 127"/>
                <a:gd name="T26" fmla="*/ 13 w 127"/>
                <a:gd name="T27" fmla="*/ 101 h 127"/>
                <a:gd name="T28" fmla="*/ 3 w 127"/>
                <a:gd name="T29" fmla="*/ 84 h 127"/>
                <a:gd name="T30" fmla="*/ 0 w 127"/>
                <a:gd name="T31" fmla="*/ 64 h 127"/>
                <a:gd name="T32" fmla="*/ 3 w 127"/>
                <a:gd name="T33" fmla="*/ 43 h 127"/>
                <a:gd name="T34" fmla="*/ 13 w 127"/>
                <a:gd name="T35" fmla="*/ 27 h 127"/>
                <a:gd name="T36" fmla="*/ 27 w 127"/>
                <a:gd name="T37" fmla="*/ 13 h 127"/>
                <a:gd name="T38" fmla="*/ 44 w 127"/>
                <a:gd name="T39" fmla="*/ 4 h 127"/>
                <a:gd name="T40" fmla="*/ 63 w 127"/>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 h="127">
                  <a:moveTo>
                    <a:pt x="63" y="0"/>
                  </a:moveTo>
                  <a:lnTo>
                    <a:pt x="84" y="4"/>
                  </a:lnTo>
                  <a:lnTo>
                    <a:pt x="101" y="13"/>
                  </a:lnTo>
                  <a:lnTo>
                    <a:pt x="115" y="27"/>
                  </a:lnTo>
                  <a:lnTo>
                    <a:pt x="123" y="43"/>
                  </a:lnTo>
                  <a:lnTo>
                    <a:pt x="127" y="64"/>
                  </a:lnTo>
                  <a:lnTo>
                    <a:pt x="123" y="84"/>
                  </a:lnTo>
                  <a:lnTo>
                    <a:pt x="115" y="101"/>
                  </a:lnTo>
                  <a:lnTo>
                    <a:pt x="101" y="115"/>
                  </a:lnTo>
                  <a:lnTo>
                    <a:pt x="84" y="125"/>
                  </a:lnTo>
                  <a:lnTo>
                    <a:pt x="63" y="127"/>
                  </a:lnTo>
                  <a:lnTo>
                    <a:pt x="44" y="125"/>
                  </a:lnTo>
                  <a:lnTo>
                    <a:pt x="27" y="115"/>
                  </a:lnTo>
                  <a:lnTo>
                    <a:pt x="13" y="101"/>
                  </a:lnTo>
                  <a:lnTo>
                    <a:pt x="3" y="84"/>
                  </a:lnTo>
                  <a:lnTo>
                    <a:pt x="0" y="64"/>
                  </a:lnTo>
                  <a:lnTo>
                    <a:pt x="3" y="43"/>
                  </a:lnTo>
                  <a:lnTo>
                    <a:pt x="13" y="27"/>
                  </a:lnTo>
                  <a:lnTo>
                    <a:pt x="27" y="13"/>
                  </a:lnTo>
                  <a:lnTo>
                    <a:pt x="44" y="4"/>
                  </a:lnTo>
                  <a:lnTo>
                    <a:pt x="63"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CuadroTexto 12">
            <a:extLst>
              <a:ext uri="{FF2B5EF4-FFF2-40B4-BE49-F238E27FC236}">
                <a16:creationId xmlns:a16="http://schemas.microsoft.com/office/drawing/2014/main" id="{4D22DA80-CC6D-AC26-414A-A1624C7DFD70}"/>
              </a:ext>
            </a:extLst>
          </p:cNvPr>
          <p:cNvSpPr txBox="1"/>
          <p:nvPr/>
        </p:nvSpPr>
        <p:spPr>
          <a:xfrm>
            <a:off x="2026977" y="365405"/>
            <a:ext cx="7169723" cy="97495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dirty="0" err="1">
                <a:latin typeface="+mj-lt"/>
                <a:ea typeface="+mj-ea"/>
                <a:cs typeface="+mj-cs"/>
              </a:rPr>
              <a:t>Factores</a:t>
            </a:r>
            <a:r>
              <a:rPr lang="en-US" sz="4000" b="1" dirty="0">
                <a:latin typeface="+mj-lt"/>
                <a:ea typeface="+mj-ea"/>
                <a:cs typeface="+mj-cs"/>
              </a:rPr>
              <a:t> del </a:t>
            </a:r>
            <a:r>
              <a:rPr lang="en-US" sz="4000" b="1" dirty="0" err="1">
                <a:latin typeface="+mj-lt"/>
                <a:ea typeface="+mj-ea"/>
                <a:cs typeface="+mj-cs"/>
              </a:rPr>
              <a:t>éxito</a:t>
            </a:r>
            <a:r>
              <a:rPr lang="en-US" sz="4000" b="1" dirty="0">
                <a:latin typeface="+mj-lt"/>
                <a:ea typeface="+mj-ea"/>
                <a:cs typeface="+mj-cs"/>
              </a:rPr>
              <a:t> del </a:t>
            </a:r>
            <a:r>
              <a:rPr lang="en-US" sz="4000" b="1" dirty="0" err="1">
                <a:latin typeface="+mj-lt"/>
                <a:ea typeface="+mj-ea"/>
                <a:cs typeface="+mj-cs"/>
              </a:rPr>
              <a:t>cambio</a:t>
            </a:r>
            <a:endParaRPr lang="en-US" sz="4000" b="1" dirty="0">
              <a:latin typeface="+mj-lt"/>
              <a:ea typeface="+mj-ea"/>
              <a:cs typeface="+mj-cs"/>
            </a:endParaRPr>
          </a:p>
        </p:txBody>
      </p:sp>
    </p:spTree>
    <p:extLst>
      <p:ext uri="{BB962C8B-B14F-4D97-AF65-F5344CB8AC3E}">
        <p14:creationId xmlns:p14="http://schemas.microsoft.com/office/powerpoint/2010/main" val="334156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D69F3A57-4405-B897-18D1-F8794C76B343}"/>
              </a:ext>
            </a:extLst>
          </p:cNvPr>
          <p:cNvSpPr txBox="1"/>
          <p:nvPr/>
        </p:nvSpPr>
        <p:spPr>
          <a:xfrm>
            <a:off x="7910283" y="741391"/>
            <a:ext cx="3397017" cy="1616203"/>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3200" b="1" i="0" u="none" strike="noStrike" cap="none" spc="0" normalizeH="0" baseline="0" noProof="0">
                <a:ln>
                  <a:noFill/>
                </a:ln>
                <a:effectLst/>
                <a:uLnTx/>
                <a:uFillTx/>
                <a:latin typeface="+mj-lt"/>
                <a:ea typeface="+mj-ea"/>
                <a:cs typeface="+mj-cs"/>
              </a:rPr>
              <a:t>Humanizarnos para humanizar</a:t>
            </a:r>
            <a:endParaRPr kumimoji="0" lang="en-US" sz="3200" b="0" i="0" u="none" strike="noStrike" cap="none" spc="0" normalizeH="0" baseline="0" noProof="0">
              <a:ln>
                <a:noFill/>
              </a:ln>
              <a:effectLst/>
              <a:uLnTx/>
              <a:uFillTx/>
              <a:latin typeface="+mj-lt"/>
              <a:ea typeface="+mj-ea"/>
              <a:cs typeface="+mj-cs"/>
            </a:endParaRPr>
          </a:p>
        </p:txBody>
      </p:sp>
      <p:pic>
        <p:nvPicPr>
          <p:cNvPr id="4098" name="Picture 2" descr="Por qué hablan de que hay que 'humanizar' los servicios financieros?">
            <a:extLst>
              <a:ext uri="{FF2B5EF4-FFF2-40B4-BE49-F238E27FC236}">
                <a16:creationId xmlns:a16="http://schemas.microsoft.com/office/drawing/2014/main" id="{F7122D27-0A39-20B5-D9B1-C772276BA0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30" r="1579" b="-2"/>
          <a:stretch/>
        </p:blipFill>
        <p:spPr bwMode="auto">
          <a:xfrm>
            <a:off x="884698" y="877413"/>
            <a:ext cx="6406903" cy="5043096"/>
          </a:xfrm>
          <a:prstGeom prst="rect">
            <a:avLst/>
          </a:prstGeom>
          <a:noFill/>
          <a:extLst>
            <a:ext uri="{909E8E84-426E-40DD-AFC4-6F175D3DCCD1}">
              <a14:hiddenFill xmlns:a14="http://schemas.microsoft.com/office/drawing/2010/main">
                <a:solidFill>
                  <a:srgbClr val="FFFFFF"/>
                </a:solidFill>
              </a14:hiddenFill>
            </a:ext>
          </a:extLst>
        </p:spPr>
      </p:pic>
      <p:grpSp>
        <p:nvGrpSpPr>
          <p:cNvPr id="4107" name="Group 4102">
            <a:extLst>
              <a:ext uri="{FF2B5EF4-FFF2-40B4-BE49-F238E27FC236}">
                <a16:creationId xmlns:a16="http://schemas.microsoft.com/office/drawing/2014/main" id="{BE589684-54CA-64D8-C963-5F19FF75B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697" y="5858828"/>
            <a:ext cx="6406903" cy="123363"/>
            <a:chOff x="7015162" y="5858828"/>
            <a:chExt cx="4300544" cy="123363"/>
          </a:xfrm>
        </p:grpSpPr>
        <p:sp>
          <p:nvSpPr>
            <p:cNvPr id="4108" name="Rectangle 4103">
              <a:extLst>
                <a:ext uri="{FF2B5EF4-FFF2-40B4-BE49-F238E27FC236}">
                  <a16:creationId xmlns:a16="http://schemas.microsoft.com/office/drawing/2014/main" id="{9B56B8E8-B789-DA4D-E4BE-03FA3165B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4">
              <a:extLst>
                <a:ext uri="{FF2B5EF4-FFF2-40B4-BE49-F238E27FC236}">
                  <a16:creationId xmlns:a16="http://schemas.microsoft.com/office/drawing/2014/main" id="{2255D907-377D-0DF9-B4A4-4B44C46FB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Marcador de contenido 6">
            <a:extLst>
              <a:ext uri="{FF2B5EF4-FFF2-40B4-BE49-F238E27FC236}">
                <a16:creationId xmlns:a16="http://schemas.microsoft.com/office/drawing/2014/main" id="{E195A244-32CA-A8BB-0FC6-234C87032AFF}"/>
              </a:ext>
            </a:extLst>
          </p:cNvPr>
          <p:cNvSpPr>
            <a:spLocks noGrp="1"/>
          </p:cNvSpPr>
          <p:nvPr>
            <p:ph idx="1"/>
          </p:nvPr>
        </p:nvSpPr>
        <p:spPr>
          <a:xfrm>
            <a:off x="7910284" y="2533476"/>
            <a:ext cx="3405415" cy="3447832"/>
          </a:xfrm>
        </p:spPr>
        <p:txBody>
          <a:bodyPr vert="horz" lIns="91440" tIns="45720" rIns="91440" bIns="45720" rtlCol="0" anchor="t">
            <a:normAutofit/>
          </a:bodyPr>
          <a:lstStyle/>
          <a:p>
            <a:pPr marL="0"/>
            <a:r>
              <a:rPr lang="en-US" sz="2000"/>
              <a:t>L</a:t>
            </a:r>
            <a:r>
              <a:rPr lang="en-US" sz="2000" b="0" i="0">
                <a:effectLst/>
              </a:rPr>
              <a:t>a inteligencia emocional en la atención al ciudadano y en nuestros equipos</a:t>
            </a:r>
            <a:endParaRPr lang="en-US" sz="2000" i="1"/>
          </a:p>
        </p:txBody>
      </p:sp>
      <p:sp>
        <p:nvSpPr>
          <p:cNvPr id="4" name="Marcador de contenido 6">
            <a:extLst>
              <a:ext uri="{FF2B5EF4-FFF2-40B4-BE49-F238E27FC236}">
                <a16:creationId xmlns:a16="http://schemas.microsoft.com/office/drawing/2014/main" id="{9FF6519C-779F-B66F-7749-976035DE241A}"/>
              </a:ext>
            </a:extLst>
          </p:cNvPr>
          <p:cNvSpPr txBox="1">
            <a:spLocks/>
          </p:cNvSpPr>
          <p:nvPr/>
        </p:nvSpPr>
        <p:spPr>
          <a:xfrm>
            <a:off x="265284" y="6410257"/>
            <a:ext cx="10515600" cy="451329"/>
          </a:xfrm>
          <a:prstGeom prst="rect">
            <a:avLst/>
          </a:prstGeom>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8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35911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5">
            <a:extLst>
              <a:ext uri="{FF2B5EF4-FFF2-40B4-BE49-F238E27FC236}">
                <a16:creationId xmlns:a16="http://schemas.microsoft.com/office/drawing/2014/main" id="{419B742D-351E-B56A-3E70-C08D4D12B84E}"/>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4600" b="1" kern="1200" dirty="0">
                <a:solidFill>
                  <a:schemeClr val="tx1"/>
                </a:solidFill>
                <a:latin typeface="+mj-lt"/>
                <a:ea typeface="+mj-ea"/>
                <a:cs typeface="+mj-cs"/>
              </a:rPr>
              <a:t>DESARROLLO SOSTENIBLE</a:t>
            </a:r>
          </a:p>
        </p:txBody>
      </p:sp>
      <p:sp>
        <p:nvSpPr>
          <p:cNvPr id="40"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arcador de contenido 3">
            <a:extLst>
              <a:ext uri="{FF2B5EF4-FFF2-40B4-BE49-F238E27FC236}">
                <a16:creationId xmlns:a16="http://schemas.microsoft.com/office/drawing/2014/main" id="{A0881683-0DD5-0B60-20A7-9DBA234163C9}"/>
              </a:ext>
            </a:extLst>
          </p:cNvPr>
          <p:cNvSpPr>
            <a:spLocks noGrp="1"/>
          </p:cNvSpPr>
          <p:nvPr>
            <p:ph sz="half" idx="2"/>
          </p:nvPr>
        </p:nvSpPr>
        <p:spPr>
          <a:xfrm>
            <a:off x="630936" y="2807208"/>
            <a:ext cx="3429000" cy="3410712"/>
          </a:xfrm>
        </p:spPr>
        <p:txBody>
          <a:bodyPr vert="horz" lIns="91440" tIns="45720" rIns="91440" bIns="45720" rtlCol="0" anchor="t">
            <a:normAutofit/>
          </a:bodyPr>
          <a:lstStyle/>
          <a:p>
            <a:r>
              <a:rPr lang="en-US" sz="2200" dirty="0"/>
              <a:t>Es </a:t>
            </a:r>
            <a:r>
              <a:rPr lang="en-US" sz="2200" dirty="0" err="1"/>
              <a:t>aquel</a:t>
            </a:r>
            <a:r>
              <a:rPr lang="en-US" sz="2200" dirty="0"/>
              <a:t> que “</a:t>
            </a:r>
            <a:r>
              <a:rPr lang="en-US" sz="2200" dirty="0" err="1"/>
              <a:t>satisface</a:t>
            </a:r>
            <a:r>
              <a:rPr lang="en-US" sz="2200" dirty="0"/>
              <a:t> las </a:t>
            </a:r>
            <a:r>
              <a:rPr lang="en-US" sz="2200" dirty="0" err="1"/>
              <a:t>necesidades</a:t>
            </a:r>
            <a:r>
              <a:rPr lang="en-US" sz="2200" dirty="0"/>
              <a:t> </a:t>
            </a:r>
            <a:r>
              <a:rPr lang="en-US" sz="2200" dirty="0" err="1"/>
              <a:t>actuales</a:t>
            </a:r>
            <a:r>
              <a:rPr lang="en-US" sz="2200" dirty="0"/>
              <a:t> sin </a:t>
            </a:r>
            <a:r>
              <a:rPr lang="en-US" sz="2200" dirty="0" err="1"/>
              <a:t>comprometer</a:t>
            </a:r>
            <a:r>
              <a:rPr lang="en-US" sz="2200" dirty="0"/>
              <a:t> las </a:t>
            </a:r>
            <a:r>
              <a:rPr lang="en-US" sz="2200" dirty="0" err="1"/>
              <a:t>capacidades</a:t>
            </a:r>
            <a:r>
              <a:rPr lang="en-US" sz="2200" dirty="0"/>
              <a:t> de las </a:t>
            </a:r>
            <a:r>
              <a:rPr lang="en-US" sz="2200" dirty="0" err="1"/>
              <a:t>generaciones</a:t>
            </a:r>
            <a:r>
              <a:rPr lang="en-US" sz="2200" dirty="0"/>
              <a:t> </a:t>
            </a:r>
            <a:r>
              <a:rPr lang="en-US" sz="2200" dirty="0" err="1"/>
              <a:t>futuras</a:t>
            </a:r>
            <a:r>
              <a:rPr lang="en-US" sz="2200" dirty="0"/>
              <a:t> para </a:t>
            </a:r>
            <a:r>
              <a:rPr lang="en-US" sz="2200" dirty="0" err="1"/>
              <a:t>atender</a:t>
            </a:r>
            <a:r>
              <a:rPr lang="en-US" sz="2200" dirty="0"/>
              <a:t> sus </a:t>
            </a:r>
            <a:r>
              <a:rPr lang="en-US" sz="2200" dirty="0" err="1"/>
              <a:t>propias</a:t>
            </a:r>
            <a:r>
              <a:rPr lang="en-US" sz="2200" dirty="0"/>
              <a:t> </a:t>
            </a:r>
            <a:r>
              <a:rPr lang="en-US" sz="2200" dirty="0" err="1"/>
              <a:t>necesidades</a:t>
            </a:r>
            <a:r>
              <a:rPr lang="en-US" sz="2200" dirty="0"/>
              <a:t>”.</a:t>
            </a:r>
          </a:p>
          <a:p>
            <a:pPr marL="0" indent="0">
              <a:buNone/>
            </a:pPr>
            <a:r>
              <a:rPr lang="en-US" sz="2200" i="1" dirty="0"/>
              <a:t>    </a:t>
            </a:r>
            <a:r>
              <a:rPr lang="en-US" sz="2200" i="1" dirty="0" err="1"/>
              <a:t>Naciones</a:t>
            </a:r>
            <a:r>
              <a:rPr lang="en-US" sz="2200" i="1" dirty="0"/>
              <a:t> </a:t>
            </a:r>
            <a:r>
              <a:rPr lang="en-US" sz="2200" i="1" dirty="0" err="1"/>
              <a:t>Unidas</a:t>
            </a:r>
            <a:endParaRPr lang="en-US" sz="2200" i="1" dirty="0"/>
          </a:p>
        </p:txBody>
      </p:sp>
      <p:pic>
        <p:nvPicPr>
          <p:cNvPr id="3" name="Imagen 2">
            <a:extLst>
              <a:ext uri="{FF2B5EF4-FFF2-40B4-BE49-F238E27FC236}">
                <a16:creationId xmlns:a16="http://schemas.microsoft.com/office/drawing/2014/main" id="{2875FAF5-5D7A-4408-E3A0-CE59912BFA2F}"/>
              </a:ext>
            </a:extLst>
          </p:cNvPr>
          <p:cNvPicPr>
            <a:picLocks noChangeAspect="1"/>
          </p:cNvPicPr>
          <p:nvPr/>
        </p:nvPicPr>
        <p:blipFill>
          <a:blip r:embed="rId2"/>
          <a:stretch>
            <a:fillRect/>
          </a:stretch>
        </p:blipFill>
        <p:spPr>
          <a:xfrm>
            <a:off x="4654296" y="1490083"/>
            <a:ext cx="6903720" cy="3877834"/>
          </a:xfrm>
          <a:prstGeom prst="rect">
            <a:avLst/>
          </a:prstGeom>
        </p:spPr>
      </p:pic>
      <p:grpSp>
        <p:nvGrpSpPr>
          <p:cNvPr id="2" name="Group 55">
            <a:extLst>
              <a:ext uri="{FF2B5EF4-FFF2-40B4-BE49-F238E27FC236}">
                <a16:creationId xmlns:a16="http://schemas.microsoft.com/office/drawing/2014/main" id="{BC8057D9-715B-43F6-C06C-850C9124D89A}"/>
              </a:ext>
            </a:extLst>
          </p:cNvPr>
          <p:cNvGrpSpPr/>
          <p:nvPr/>
        </p:nvGrpSpPr>
        <p:grpSpPr>
          <a:xfrm>
            <a:off x="366201" y="424356"/>
            <a:ext cx="554154" cy="548268"/>
            <a:chOff x="2286001" y="4741863"/>
            <a:chExt cx="889000" cy="887412"/>
          </a:xfrm>
          <a:solidFill>
            <a:srgbClr val="92D400"/>
          </a:solidFill>
          <a:effectLst>
            <a:outerShdw blurRad="266700" dist="241300" dir="9900000" sx="68000" sy="68000" algn="t" rotWithShape="0">
              <a:prstClr val="black">
                <a:alpha val="48000"/>
              </a:prstClr>
            </a:outerShdw>
          </a:effectLst>
          <a:scene3d>
            <a:camera prst="isometricOffAxis1Right"/>
            <a:lightRig rig="threePt" dir="t"/>
          </a:scene3d>
        </p:grpSpPr>
        <p:sp>
          <p:nvSpPr>
            <p:cNvPr id="4" name="Freeform 26">
              <a:extLst>
                <a:ext uri="{FF2B5EF4-FFF2-40B4-BE49-F238E27FC236}">
                  <a16:creationId xmlns:a16="http://schemas.microsoft.com/office/drawing/2014/main" id="{E628A179-6ADE-8392-E049-138A3E0614A1}"/>
                </a:ext>
              </a:extLst>
            </p:cNvPr>
            <p:cNvSpPr>
              <a:spLocks/>
            </p:cNvSpPr>
            <p:nvPr/>
          </p:nvSpPr>
          <p:spPr bwMode="auto">
            <a:xfrm>
              <a:off x="2339976" y="4741863"/>
              <a:ext cx="174625" cy="176213"/>
            </a:xfrm>
            <a:custGeom>
              <a:avLst/>
              <a:gdLst>
                <a:gd name="T0" fmla="*/ 56 w 110"/>
                <a:gd name="T1" fmla="*/ 0 h 111"/>
                <a:gd name="T2" fmla="*/ 73 w 110"/>
                <a:gd name="T3" fmla="*/ 3 h 111"/>
                <a:gd name="T4" fmla="*/ 88 w 110"/>
                <a:gd name="T5" fmla="*/ 12 h 111"/>
                <a:gd name="T6" fmla="*/ 101 w 110"/>
                <a:gd name="T7" fmla="*/ 23 h 111"/>
                <a:gd name="T8" fmla="*/ 108 w 110"/>
                <a:gd name="T9" fmla="*/ 38 h 111"/>
                <a:gd name="T10" fmla="*/ 110 w 110"/>
                <a:gd name="T11" fmla="*/ 56 h 111"/>
                <a:gd name="T12" fmla="*/ 108 w 110"/>
                <a:gd name="T13" fmla="*/ 73 h 111"/>
                <a:gd name="T14" fmla="*/ 101 w 110"/>
                <a:gd name="T15" fmla="*/ 89 h 111"/>
                <a:gd name="T16" fmla="*/ 88 w 110"/>
                <a:gd name="T17" fmla="*/ 100 h 111"/>
                <a:gd name="T18" fmla="*/ 73 w 110"/>
                <a:gd name="T19" fmla="*/ 108 h 111"/>
                <a:gd name="T20" fmla="*/ 56 w 110"/>
                <a:gd name="T21" fmla="*/ 111 h 111"/>
                <a:gd name="T22" fmla="*/ 38 w 110"/>
                <a:gd name="T23" fmla="*/ 108 h 111"/>
                <a:gd name="T24" fmla="*/ 24 w 110"/>
                <a:gd name="T25" fmla="*/ 100 h 111"/>
                <a:gd name="T26" fmla="*/ 11 w 110"/>
                <a:gd name="T27" fmla="*/ 89 h 111"/>
                <a:gd name="T28" fmla="*/ 3 w 110"/>
                <a:gd name="T29" fmla="*/ 73 h 111"/>
                <a:gd name="T30" fmla="*/ 0 w 110"/>
                <a:gd name="T31" fmla="*/ 56 h 111"/>
                <a:gd name="T32" fmla="*/ 3 w 110"/>
                <a:gd name="T33" fmla="*/ 38 h 111"/>
                <a:gd name="T34" fmla="*/ 11 w 110"/>
                <a:gd name="T35" fmla="*/ 23 h 111"/>
                <a:gd name="T36" fmla="*/ 24 w 110"/>
                <a:gd name="T37" fmla="*/ 12 h 111"/>
                <a:gd name="T38" fmla="*/ 38 w 110"/>
                <a:gd name="T39" fmla="*/ 3 h 111"/>
                <a:gd name="T40" fmla="*/ 56 w 110"/>
                <a:gd name="T4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 h="111">
                  <a:moveTo>
                    <a:pt x="56" y="0"/>
                  </a:moveTo>
                  <a:lnTo>
                    <a:pt x="73" y="3"/>
                  </a:lnTo>
                  <a:lnTo>
                    <a:pt x="88" y="12"/>
                  </a:lnTo>
                  <a:lnTo>
                    <a:pt x="101" y="23"/>
                  </a:lnTo>
                  <a:lnTo>
                    <a:pt x="108" y="38"/>
                  </a:lnTo>
                  <a:lnTo>
                    <a:pt x="110" y="56"/>
                  </a:lnTo>
                  <a:lnTo>
                    <a:pt x="108" y="73"/>
                  </a:lnTo>
                  <a:lnTo>
                    <a:pt x="101" y="89"/>
                  </a:lnTo>
                  <a:lnTo>
                    <a:pt x="88" y="100"/>
                  </a:lnTo>
                  <a:lnTo>
                    <a:pt x="73" y="108"/>
                  </a:lnTo>
                  <a:lnTo>
                    <a:pt x="56" y="111"/>
                  </a:lnTo>
                  <a:lnTo>
                    <a:pt x="38" y="108"/>
                  </a:lnTo>
                  <a:lnTo>
                    <a:pt x="24" y="100"/>
                  </a:lnTo>
                  <a:lnTo>
                    <a:pt x="11" y="89"/>
                  </a:lnTo>
                  <a:lnTo>
                    <a:pt x="3" y="73"/>
                  </a:lnTo>
                  <a:lnTo>
                    <a:pt x="0" y="56"/>
                  </a:lnTo>
                  <a:lnTo>
                    <a:pt x="3" y="38"/>
                  </a:lnTo>
                  <a:lnTo>
                    <a:pt x="11" y="23"/>
                  </a:lnTo>
                  <a:lnTo>
                    <a:pt x="24" y="12"/>
                  </a:lnTo>
                  <a:lnTo>
                    <a:pt x="38" y="3"/>
                  </a:lnTo>
                  <a:lnTo>
                    <a:pt x="56"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27">
              <a:extLst>
                <a:ext uri="{FF2B5EF4-FFF2-40B4-BE49-F238E27FC236}">
                  <a16:creationId xmlns:a16="http://schemas.microsoft.com/office/drawing/2014/main" id="{4EE17CCF-9D59-D7EE-72B7-F3FC1D0F9CEE}"/>
                </a:ext>
              </a:extLst>
            </p:cNvPr>
            <p:cNvSpPr>
              <a:spLocks/>
            </p:cNvSpPr>
            <p:nvPr/>
          </p:nvSpPr>
          <p:spPr bwMode="auto">
            <a:xfrm>
              <a:off x="2286001" y="4951413"/>
              <a:ext cx="282575" cy="490538"/>
            </a:xfrm>
            <a:custGeom>
              <a:avLst/>
              <a:gdLst>
                <a:gd name="T0" fmla="*/ 28 w 178"/>
                <a:gd name="T1" fmla="*/ 0 h 309"/>
                <a:gd name="T2" fmla="*/ 151 w 178"/>
                <a:gd name="T3" fmla="*/ 0 h 309"/>
                <a:gd name="T4" fmla="*/ 165 w 178"/>
                <a:gd name="T5" fmla="*/ 3 h 309"/>
                <a:gd name="T6" fmla="*/ 175 w 178"/>
                <a:gd name="T7" fmla="*/ 13 h 309"/>
                <a:gd name="T8" fmla="*/ 178 w 178"/>
                <a:gd name="T9" fmla="*/ 27 h 309"/>
                <a:gd name="T10" fmla="*/ 178 w 178"/>
                <a:gd name="T11" fmla="*/ 38 h 309"/>
                <a:gd name="T12" fmla="*/ 163 w 178"/>
                <a:gd name="T13" fmla="*/ 48 h 309"/>
                <a:gd name="T14" fmla="*/ 149 w 178"/>
                <a:gd name="T15" fmla="*/ 63 h 309"/>
                <a:gd name="T16" fmla="*/ 140 w 178"/>
                <a:gd name="T17" fmla="*/ 80 h 309"/>
                <a:gd name="T18" fmla="*/ 137 w 178"/>
                <a:gd name="T19" fmla="*/ 101 h 309"/>
                <a:gd name="T20" fmla="*/ 137 w 178"/>
                <a:gd name="T21" fmla="*/ 244 h 309"/>
                <a:gd name="T22" fmla="*/ 140 w 178"/>
                <a:gd name="T23" fmla="*/ 260 h 309"/>
                <a:gd name="T24" fmla="*/ 146 w 178"/>
                <a:gd name="T25" fmla="*/ 276 h 309"/>
                <a:gd name="T26" fmla="*/ 146 w 178"/>
                <a:gd name="T27" fmla="*/ 281 h 309"/>
                <a:gd name="T28" fmla="*/ 142 w 178"/>
                <a:gd name="T29" fmla="*/ 295 h 309"/>
                <a:gd name="T30" fmla="*/ 132 w 178"/>
                <a:gd name="T31" fmla="*/ 305 h 309"/>
                <a:gd name="T32" fmla="*/ 118 w 178"/>
                <a:gd name="T33" fmla="*/ 309 h 309"/>
                <a:gd name="T34" fmla="*/ 61 w 178"/>
                <a:gd name="T35" fmla="*/ 309 h 309"/>
                <a:gd name="T36" fmla="*/ 47 w 178"/>
                <a:gd name="T37" fmla="*/ 305 h 309"/>
                <a:gd name="T38" fmla="*/ 37 w 178"/>
                <a:gd name="T39" fmla="*/ 295 h 309"/>
                <a:gd name="T40" fmla="*/ 34 w 178"/>
                <a:gd name="T41" fmla="*/ 281 h 309"/>
                <a:gd name="T42" fmla="*/ 34 w 178"/>
                <a:gd name="T43" fmla="*/ 172 h 309"/>
                <a:gd name="T44" fmla="*/ 28 w 178"/>
                <a:gd name="T45" fmla="*/ 172 h 309"/>
                <a:gd name="T46" fmla="*/ 14 w 178"/>
                <a:gd name="T47" fmla="*/ 168 h 309"/>
                <a:gd name="T48" fmla="*/ 5 w 178"/>
                <a:gd name="T49" fmla="*/ 158 h 309"/>
                <a:gd name="T50" fmla="*/ 0 w 178"/>
                <a:gd name="T51" fmla="*/ 146 h 309"/>
                <a:gd name="T52" fmla="*/ 0 w 178"/>
                <a:gd name="T53" fmla="*/ 27 h 309"/>
                <a:gd name="T54" fmla="*/ 5 w 178"/>
                <a:gd name="T55" fmla="*/ 13 h 309"/>
                <a:gd name="T56" fmla="*/ 14 w 178"/>
                <a:gd name="T57" fmla="*/ 3 h 309"/>
                <a:gd name="T58" fmla="*/ 28 w 178"/>
                <a:gd name="T5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8" h="309">
                  <a:moveTo>
                    <a:pt x="28" y="0"/>
                  </a:moveTo>
                  <a:lnTo>
                    <a:pt x="151" y="0"/>
                  </a:lnTo>
                  <a:lnTo>
                    <a:pt x="165" y="3"/>
                  </a:lnTo>
                  <a:lnTo>
                    <a:pt x="175" y="13"/>
                  </a:lnTo>
                  <a:lnTo>
                    <a:pt x="178" y="27"/>
                  </a:lnTo>
                  <a:lnTo>
                    <a:pt x="178" y="38"/>
                  </a:lnTo>
                  <a:lnTo>
                    <a:pt x="163" y="48"/>
                  </a:lnTo>
                  <a:lnTo>
                    <a:pt x="149" y="63"/>
                  </a:lnTo>
                  <a:lnTo>
                    <a:pt x="140" y="80"/>
                  </a:lnTo>
                  <a:lnTo>
                    <a:pt x="137" y="101"/>
                  </a:lnTo>
                  <a:lnTo>
                    <a:pt x="137" y="244"/>
                  </a:lnTo>
                  <a:lnTo>
                    <a:pt x="140" y="260"/>
                  </a:lnTo>
                  <a:lnTo>
                    <a:pt x="146" y="276"/>
                  </a:lnTo>
                  <a:lnTo>
                    <a:pt x="146" y="281"/>
                  </a:lnTo>
                  <a:lnTo>
                    <a:pt x="142" y="295"/>
                  </a:lnTo>
                  <a:lnTo>
                    <a:pt x="132" y="305"/>
                  </a:lnTo>
                  <a:lnTo>
                    <a:pt x="118" y="309"/>
                  </a:lnTo>
                  <a:lnTo>
                    <a:pt x="61" y="309"/>
                  </a:lnTo>
                  <a:lnTo>
                    <a:pt x="47" y="305"/>
                  </a:lnTo>
                  <a:lnTo>
                    <a:pt x="37" y="295"/>
                  </a:lnTo>
                  <a:lnTo>
                    <a:pt x="34" y="281"/>
                  </a:lnTo>
                  <a:lnTo>
                    <a:pt x="34" y="172"/>
                  </a:lnTo>
                  <a:lnTo>
                    <a:pt x="28" y="172"/>
                  </a:lnTo>
                  <a:lnTo>
                    <a:pt x="14" y="168"/>
                  </a:lnTo>
                  <a:lnTo>
                    <a:pt x="5" y="158"/>
                  </a:lnTo>
                  <a:lnTo>
                    <a:pt x="0" y="146"/>
                  </a:lnTo>
                  <a:lnTo>
                    <a:pt x="0" y="27"/>
                  </a:lnTo>
                  <a:lnTo>
                    <a:pt x="5" y="13"/>
                  </a:lnTo>
                  <a:lnTo>
                    <a:pt x="14" y="3"/>
                  </a:lnTo>
                  <a:lnTo>
                    <a:pt x="28"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28">
              <a:extLst>
                <a:ext uri="{FF2B5EF4-FFF2-40B4-BE49-F238E27FC236}">
                  <a16:creationId xmlns:a16="http://schemas.microsoft.com/office/drawing/2014/main" id="{FABBE9C3-3982-84FA-0BF7-DA956C5EB99A}"/>
                </a:ext>
              </a:extLst>
            </p:cNvPr>
            <p:cNvSpPr>
              <a:spLocks/>
            </p:cNvSpPr>
            <p:nvPr/>
          </p:nvSpPr>
          <p:spPr bwMode="auto">
            <a:xfrm>
              <a:off x="2946401" y="4741863"/>
              <a:ext cx="174625" cy="176213"/>
            </a:xfrm>
            <a:custGeom>
              <a:avLst/>
              <a:gdLst>
                <a:gd name="T0" fmla="*/ 56 w 110"/>
                <a:gd name="T1" fmla="*/ 0 h 111"/>
                <a:gd name="T2" fmla="*/ 73 w 110"/>
                <a:gd name="T3" fmla="*/ 3 h 111"/>
                <a:gd name="T4" fmla="*/ 88 w 110"/>
                <a:gd name="T5" fmla="*/ 12 h 111"/>
                <a:gd name="T6" fmla="*/ 100 w 110"/>
                <a:gd name="T7" fmla="*/ 23 h 111"/>
                <a:gd name="T8" fmla="*/ 107 w 110"/>
                <a:gd name="T9" fmla="*/ 38 h 111"/>
                <a:gd name="T10" fmla="*/ 110 w 110"/>
                <a:gd name="T11" fmla="*/ 56 h 111"/>
                <a:gd name="T12" fmla="*/ 107 w 110"/>
                <a:gd name="T13" fmla="*/ 73 h 111"/>
                <a:gd name="T14" fmla="*/ 100 w 110"/>
                <a:gd name="T15" fmla="*/ 89 h 111"/>
                <a:gd name="T16" fmla="*/ 88 w 110"/>
                <a:gd name="T17" fmla="*/ 100 h 111"/>
                <a:gd name="T18" fmla="*/ 73 w 110"/>
                <a:gd name="T19" fmla="*/ 108 h 111"/>
                <a:gd name="T20" fmla="*/ 56 w 110"/>
                <a:gd name="T21" fmla="*/ 111 h 111"/>
                <a:gd name="T22" fmla="*/ 38 w 110"/>
                <a:gd name="T23" fmla="*/ 108 h 111"/>
                <a:gd name="T24" fmla="*/ 24 w 110"/>
                <a:gd name="T25" fmla="*/ 100 h 111"/>
                <a:gd name="T26" fmla="*/ 11 w 110"/>
                <a:gd name="T27" fmla="*/ 89 h 111"/>
                <a:gd name="T28" fmla="*/ 3 w 110"/>
                <a:gd name="T29" fmla="*/ 73 h 111"/>
                <a:gd name="T30" fmla="*/ 0 w 110"/>
                <a:gd name="T31" fmla="*/ 56 h 111"/>
                <a:gd name="T32" fmla="*/ 3 w 110"/>
                <a:gd name="T33" fmla="*/ 38 h 111"/>
                <a:gd name="T34" fmla="*/ 11 w 110"/>
                <a:gd name="T35" fmla="*/ 23 h 111"/>
                <a:gd name="T36" fmla="*/ 24 w 110"/>
                <a:gd name="T37" fmla="*/ 12 h 111"/>
                <a:gd name="T38" fmla="*/ 38 w 110"/>
                <a:gd name="T39" fmla="*/ 3 h 111"/>
                <a:gd name="T40" fmla="*/ 56 w 110"/>
                <a:gd name="T4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 h="111">
                  <a:moveTo>
                    <a:pt x="56" y="0"/>
                  </a:moveTo>
                  <a:lnTo>
                    <a:pt x="73" y="3"/>
                  </a:lnTo>
                  <a:lnTo>
                    <a:pt x="88" y="12"/>
                  </a:lnTo>
                  <a:lnTo>
                    <a:pt x="100" y="23"/>
                  </a:lnTo>
                  <a:lnTo>
                    <a:pt x="107" y="38"/>
                  </a:lnTo>
                  <a:lnTo>
                    <a:pt x="110" y="56"/>
                  </a:lnTo>
                  <a:lnTo>
                    <a:pt x="107" y="73"/>
                  </a:lnTo>
                  <a:lnTo>
                    <a:pt x="100" y="89"/>
                  </a:lnTo>
                  <a:lnTo>
                    <a:pt x="88" y="100"/>
                  </a:lnTo>
                  <a:lnTo>
                    <a:pt x="73" y="108"/>
                  </a:lnTo>
                  <a:lnTo>
                    <a:pt x="56" y="111"/>
                  </a:lnTo>
                  <a:lnTo>
                    <a:pt x="38" y="108"/>
                  </a:lnTo>
                  <a:lnTo>
                    <a:pt x="24" y="100"/>
                  </a:lnTo>
                  <a:lnTo>
                    <a:pt x="11" y="89"/>
                  </a:lnTo>
                  <a:lnTo>
                    <a:pt x="3" y="73"/>
                  </a:lnTo>
                  <a:lnTo>
                    <a:pt x="0" y="56"/>
                  </a:lnTo>
                  <a:lnTo>
                    <a:pt x="3" y="38"/>
                  </a:lnTo>
                  <a:lnTo>
                    <a:pt x="11" y="23"/>
                  </a:lnTo>
                  <a:lnTo>
                    <a:pt x="24" y="12"/>
                  </a:lnTo>
                  <a:lnTo>
                    <a:pt x="38" y="3"/>
                  </a:lnTo>
                  <a:lnTo>
                    <a:pt x="56"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29">
              <a:extLst>
                <a:ext uri="{FF2B5EF4-FFF2-40B4-BE49-F238E27FC236}">
                  <a16:creationId xmlns:a16="http://schemas.microsoft.com/office/drawing/2014/main" id="{FB0EDF1E-D3B4-C4B4-4951-E0023B9409B9}"/>
                </a:ext>
              </a:extLst>
            </p:cNvPr>
            <p:cNvSpPr>
              <a:spLocks/>
            </p:cNvSpPr>
            <p:nvPr/>
          </p:nvSpPr>
          <p:spPr bwMode="auto">
            <a:xfrm>
              <a:off x="2892426" y="4949825"/>
              <a:ext cx="282575" cy="490538"/>
            </a:xfrm>
            <a:custGeom>
              <a:avLst/>
              <a:gdLst>
                <a:gd name="T0" fmla="*/ 28 w 178"/>
                <a:gd name="T1" fmla="*/ 0 h 309"/>
                <a:gd name="T2" fmla="*/ 150 w 178"/>
                <a:gd name="T3" fmla="*/ 0 h 309"/>
                <a:gd name="T4" fmla="*/ 164 w 178"/>
                <a:gd name="T5" fmla="*/ 4 h 309"/>
                <a:gd name="T6" fmla="*/ 174 w 178"/>
                <a:gd name="T7" fmla="*/ 14 h 309"/>
                <a:gd name="T8" fmla="*/ 178 w 178"/>
                <a:gd name="T9" fmla="*/ 28 h 309"/>
                <a:gd name="T10" fmla="*/ 178 w 178"/>
                <a:gd name="T11" fmla="*/ 145 h 309"/>
                <a:gd name="T12" fmla="*/ 174 w 178"/>
                <a:gd name="T13" fmla="*/ 159 h 309"/>
                <a:gd name="T14" fmla="*/ 164 w 178"/>
                <a:gd name="T15" fmla="*/ 169 h 309"/>
                <a:gd name="T16" fmla="*/ 150 w 178"/>
                <a:gd name="T17" fmla="*/ 172 h 309"/>
                <a:gd name="T18" fmla="*/ 146 w 178"/>
                <a:gd name="T19" fmla="*/ 172 h 309"/>
                <a:gd name="T20" fmla="*/ 146 w 178"/>
                <a:gd name="T21" fmla="*/ 282 h 309"/>
                <a:gd name="T22" fmla="*/ 141 w 178"/>
                <a:gd name="T23" fmla="*/ 295 h 309"/>
                <a:gd name="T24" fmla="*/ 132 w 178"/>
                <a:gd name="T25" fmla="*/ 305 h 309"/>
                <a:gd name="T26" fmla="*/ 118 w 178"/>
                <a:gd name="T27" fmla="*/ 309 h 309"/>
                <a:gd name="T28" fmla="*/ 60 w 178"/>
                <a:gd name="T29" fmla="*/ 309 h 309"/>
                <a:gd name="T30" fmla="*/ 46 w 178"/>
                <a:gd name="T31" fmla="*/ 305 h 309"/>
                <a:gd name="T32" fmla="*/ 37 w 178"/>
                <a:gd name="T33" fmla="*/ 295 h 309"/>
                <a:gd name="T34" fmla="*/ 32 w 178"/>
                <a:gd name="T35" fmla="*/ 282 h 309"/>
                <a:gd name="T36" fmla="*/ 32 w 178"/>
                <a:gd name="T37" fmla="*/ 275 h 309"/>
                <a:gd name="T38" fmla="*/ 39 w 178"/>
                <a:gd name="T39" fmla="*/ 260 h 309"/>
                <a:gd name="T40" fmla="*/ 41 w 178"/>
                <a:gd name="T41" fmla="*/ 243 h 309"/>
                <a:gd name="T42" fmla="*/ 41 w 178"/>
                <a:gd name="T43" fmla="*/ 100 h 309"/>
                <a:gd name="T44" fmla="*/ 38 w 178"/>
                <a:gd name="T45" fmla="*/ 81 h 309"/>
                <a:gd name="T46" fmla="*/ 30 w 178"/>
                <a:gd name="T47" fmla="*/ 63 h 309"/>
                <a:gd name="T48" fmla="*/ 17 w 178"/>
                <a:gd name="T49" fmla="*/ 49 h 309"/>
                <a:gd name="T50" fmla="*/ 0 w 178"/>
                <a:gd name="T51" fmla="*/ 39 h 309"/>
                <a:gd name="T52" fmla="*/ 0 w 178"/>
                <a:gd name="T53" fmla="*/ 28 h 309"/>
                <a:gd name="T54" fmla="*/ 4 w 178"/>
                <a:gd name="T55" fmla="*/ 14 h 309"/>
                <a:gd name="T56" fmla="*/ 14 w 178"/>
                <a:gd name="T57" fmla="*/ 4 h 309"/>
                <a:gd name="T58" fmla="*/ 28 w 178"/>
                <a:gd name="T5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8" h="309">
                  <a:moveTo>
                    <a:pt x="28" y="0"/>
                  </a:moveTo>
                  <a:lnTo>
                    <a:pt x="150" y="0"/>
                  </a:lnTo>
                  <a:lnTo>
                    <a:pt x="164" y="4"/>
                  </a:lnTo>
                  <a:lnTo>
                    <a:pt x="174" y="14"/>
                  </a:lnTo>
                  <a:lnTo>
                    <a:pt x="178" y="28"/>
                  </a:lnTo>
                  <a:lnTo>
                    <a:pt x="178" y="145"/>
                  </a:lnTo>
                  <a:lnTo>
                    <a:pt x="174" y="159"/>
                  </a:lnTo>
                  <a:lnTo>
                    <a:pt x="164" y="169"/>
                  </a:lnTo>
                  <a:lnTo>
                    <a:pt x="150" y="172"/>
                  </a:lnTo>
                  <a:lnTo>
                    <a:pt x="146" y="172"/>
                  </a:lnTo>
                  <a:lnTo>
                    <a:pt x="146" y="282"/>
                  </a:lnTo>
                  <a:lnTo>
                    <a:pt x="141" y="295"/>
                  </a:lnTo>
                  <a:lnTo>
                    <a:pt x="132" y="305"/>
                  </a:lnTo>
                  <a:lnTo>
                    <a:pt x="118" y="309"/>
                  </a:lnTo>
                  <a:lnTo>
                    <a:pt x="60" y="309"/>
                  </a:lnTo>
                  <a:lnTo>
                    <a:pt x="46" y="305"/>
                  </a:lnTo>
                  <a:lnTo>
                    <a:pt x="37" y="295"/>
                  </a:lnTo>
                  <a:lnTo>
                    <a:pt x="32" y="282"/>
                  </a:lnTo>
                  <a:lnTo>
                    <a:pt x="32" y="275"/>
                  </a:lnTo>
                  <a:lnTo>
                    <a:pt x="39" y="260"/>
                  </a:lnTo>
                  <a:lnTo>
                    <a:pt x="41" y="243"/>
                  </a:lnTo>
                  <a:lnTo>
                    <a:pt x="41" y="100"/>
                  </a:lnTo>
                  <a:lnTo>
                    <a:pt x="38" y="81"/>
                  </a:lnTo>
                  <a:lnTo>
                    <a:pt x="30" y="63"/>
                  </a:lnTo>
                  <a:lnTo>
                    <a:pt x="17" y="49"/>
                  </a:lnTo>
                  <a:lnTo>
                    <a:pt x="0" y="39"/>
                  </a:lnTo>
                  <a:lnTo>
                    <a:pt x="0" y="28"/>
                  </a:lnTo>
                  <a:lnTo>
                    <a:pt x="4" y="14"/>
                  </a:lnTo>
                  <a:lnTo>
                    <a:pt x="14" y="4"/>
                  </a:lnTo>
                  <a:lnTo>
                    <a:pt x="28"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30">
              <a:extLst>
                <a:ext uri="{FF2B5EF4-FFF2-40B4-BE49-F238E27FC236}">
                  <a16:creationId xmlns:a16="http://schemas.microsoft.com/office/drawing/2014/main" id="{F9431CF6-02F4-F85B-C035-EBBEA8D63B90}"/>
                </a:ext>
              </a:extLst>
            </p:cNvPr>
            <p:cNvSpPr>
              <a:spLocks/>
            </p:cNvSpPr>
            <p:nvPr/>
          </p:nvSpPr>
          <p:spPr bwMode="auto">
            <a:xfrm>
              <a:off x="2570163" y="5067300"/>
              <a:ext cx="322263" cy="561975"/>
            </a:xfrm>
            <a:custGeom>
              <a:avLst/>
              <a:gdLst>
                <a:gd name="T0" fmla="*/ 27 w 203"/>
                <a:gd name="T1" fmla="*/ 0 h 354"/>
                <a:gd name="T2" fmla="*/ 177 w 203"/>
                <a:gd name="T3" fmla="*/ 0 h 354"/>
                <a:gd name="T4" fmla="*/ 191 w 203"/>
                <a:gd name="T5" fmla="*/ 4 h 354"/>
                <a:gd name="T6" fmla="*/ 200 w 203"/>
                <a:gd name="T7" fmla="*/ 14 h 354"/>
                <a:gd name="T8" fmla="*/ 203 w 203"/>
                <a:gd name="T9" fmla="*/ 28 h 354"/>
                <a:gd name="T10" fmla="*/ 203 w 203"/>
                <a:gd name="T11" fmla="*/ 171 h 354"/>
                <a:gd name="T12" fmla="*/ 200 w 203"/>
                <a:gd name="T13" fmla="*/ 183 h 354"/>
                <a:gd name="T14" fmla="*/ 191 w 203"/>
                <a:gd name="T15" fmla="*/ 193 h 354"/>
                <a:gd name="T16" fmla="*/ 177 w 203"/>
                <a:gd name="T17" fmla="*/ 197 h 354"/>
                <a:gd name="T18" fmla="*/ 165 w 203"/>
                <a:gd name="T19" fmla="*/ 197 h 354"/>
                <a:gd name="T20" fmla="*/ 165 w 203"/>
                <a:gd name="T21" fmla="*/ 327 h 354"/>
                <a:gd name="T22" fmla="*/ 163 w 203"/>
                <a:gd name="T23" fmla="*/ 340 h 354"/>
                <a:gd name="T24" fmla="*/ 153 w 203"/>
                <a:gd name="T25" fmla="*/ 351 h 354"/>
                <a:gd name="T26" fmla="*/ 139 w 203"/>
                <a:gd name="T27" fmla="*/ 354 h 354"/>
                <a:gd name="T28" fmla="*/ 65 w 203"/>
                <a:gd name="T29" fmla="*/ 354 h 354"/>
                <a:gd name="T30" fmla="*/ 51 w 203"/>
                <a:gd name="T31" fmla="*/ 351 h 354"/>
                <a:gd name="T32" fmla="*/ 41 w 203"/>
                <a:gd name="T33" fmla="*/ 340 h 354"/>
                <a:gd name="T34" fmla="*/ 38 w 203"/>
                <a:gd name="T35" fmla="*/ 327 h 354"/>
                <a:gd name="T36" fmla="*/ 38 w 203"/>
                <a:gd name="T37" fmla="*/ 197 h 354"/>
                <a:gd name="T38" fmla="*/ 27 w 203"/>
                <a:gd name="T39" fmla="*/ 197 h 354"/>
                <a:gd name="T40" fmla="*/ 13 w 203"/>
                <a:gd name="T41" fmla="*/ 194 h 354"/>
                <a:gd name="T42" fmla="*/ 3 w 203"/>
                <a:gd name="T43" fmla="*/ 185 h 354"/>
                <a:gd name="T44" fmla="*/ 0 w 203"/>
                <a:gd name="T45" fmla="*/ 171 h 354"/>
                <a:gd name="T46" fmla="*/ 0 w 203"/>
                <a:gd name="T47" fmla="*/ 28 h 354"/>
                <a:gd name="T48" fmla="*/ 3 w 203"/>
                <a:gd name="T49" fmla="*/ 14 h 354"/>
                <a:gd name="T50" fmla="*/ 13 w 203"/>
                <a:gd name="T51" fmla="*/ 4 h 354"/>
                <a:gd name="T52" fmla="*/ 27 w 203"/>
                <a:gd name="T53"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3" h="354">
                  <a:moveTo>
                    <a:pt x="27" y="0"/>
                  </a:moveTo>
                  <a:lnTo>
                    <a:pt x="177" y="0"/>
                  </a:lnTo>
                  <a:lnTo>
                    <a:pt x="191" y="4"/>
                  </a:lnTo>
                  <a:lnTo>
                    <a:pt x="200" y="14"/>
                  </a:lnTo>
                  <a:lnTo>
                    <a:pt x="203" y="28"/>
                  </a:lnTo>
                  <a:lnTo>
                    <a:pt x="203" y="171"/>
                  </a:lnTo>
                  <a:lnTo>
                    <a:pt x="200" y="183"/>
                  </a:lnTo>
                  <a:lnTo>
                    <a:pt x="191" y="193"/>
                  </a:lnTo>
                  <a:lnTo>
                    <a:pt x="177" y="197"/>
                  </a:lnTo>
                  <a:lnTo>
                    <a:pt x="165" y="197"/>
                  </a:lnTo>
                  <a:lnTo>
                    <a:pt x="165" y="327"/>
                  </a:lnTo>
                  <a:lnTo>
                    <a:pt x="163" y="340"/>
                  </a:lnTo>
                  <a:lnTo>
                    <a:pt x="153" y="351"/>
                  </a:lnTo>
                  <a:lnTo>
                    <a:pt x="139" y="354"/>
                  </a:lnTo>
                  <a:lnTo>
                    <a:pt x="65" y="354"/>
                  </a:lnTo>
                  <a:lnTo>
                    <a:pt x="51" y="351"/>
                  </a:lnTo>
                  <a:lnTo>
                    <a:pt x="41" y="340"/>
                  </a:lnTo>
                  <a:lnTo>
                    <a:pt x="38" y="327"/>
                  </a:lnTo>
                  <a:lnTo>
                    <a:pt x="38" y="197"/>
                  </a:lnTo>
                  <a:lnTo>
                    <a:pt x="27" y="197"/>
                  </a:lnTo>
                  <a:lnTo>
                    <a:pt x="13" y="194"/>
                  </a:lnTo>
                  <a:lnTo>
                    <a:pt x="3" y="185"/>
                  </a:lnTo>
                  <a:lnTo>
                    <a:pt x="0" y="171"/>
                  </a:lnTo>
                  <a:lnTo>
                    <a:pt x="0" y="28"/>
                  </a:lnTo>
                  <a:lnTo>
                    <a:pt x="3" y="14"/>
                  </a:lnTo>
                  <a:lnTo>
                    <a:pt x="13" y="4"/>
                  </a:lnTo>
                  <a:lnTo>
                    <a:pt x="27"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31">
              <a:extLst>
                <a:ext uri="{FF2B5EF4-FFF2-40B4-BE49-F238E27FC236}">
                  <a16:creationId xmlns:a16="http://schemas.microsoft.com/office/drawing/2014/main" id="{6934D4AC-DC13-FC5A-C271-50F792929663}"/>
                </a:ext>
              </a:extLst>
            </p:cNvPr>
            <p:cNvSpPr>
              <a:spLocks/>
            </p:cNvSpPr>
            <p:nvPr/>
          </p:nvSpPr>
          <p:spPr bwMode="auto">
            <a:xfrm>
              <a:off x="2630488" y="4829175"/>
              <a:ext cx="201613" cy="201613"/>
            </a:xfrm>
            <a:custGeom>
              <a:avLst/>
              <a:gdLst>
                <a:gd name="T0" fmla="*/ 63 w 127"/>
                <a:gd name="T1" fmla="*/ 0 h 127"/>
                <a:gd name="T2" fmla="*/ 84 w 127"/>
                <a:gd name="T3" fmla="*/ 4 h 127"/>
                <a:gd name="T4" fmla="*/ 101 w 127"/>
                <a:gd name="T5" fmla="*/ 13 h 127"/>
                <a:gd name="T6" fmla="*/ 115 w 127"/>
                <a:gd name="T7" fmla="*/ 27 h 127"/>
                <a:gd name="T8" fmla="*/ 123 w 127"/>
                <a:gd name="T9" fmla="*/ 43 h 127"/>
                <a:gd name="T10" fmla="*/ 127 w 127"/>
                <a:gd name="T11" fmla="*/ 64 h 127"/>
                <a:gd name="T12" fmla="*/ 123 w 127"/>
                <a:gd name="T13" fmla="*/ 84 h 127"/>
                <a:gd name="T14" fmla="*/ 115 w 127"/>
                <a:gd name="T15" fmla="*/ 101 h 127"/>
                <a:gd name="T16" fmla="*/ 101 w 127"/>
                <a:gd name="T17" fmla="*/ 115 h 127"/>
                <a:gd name="T18" fmla="*/ 84 w 127"/>
                <a:gd name="T19" fmla="*/ 125 h 127"/>
                <a:gd name="T20" fmla="*/ 63 w 127"/>
                <a:gd name="T21" fmla="*/ 127 h 127"/>
                <a:gd name="T22" fmla="*/ 44 w 127"/>
                <a:gd name="T23" fmla="*/ 125 h 127"/>
                <a:gd name="T24" fmla="*/ 27 w 127"/>
                <a:gd name="T25" fmla="*/ 115 h 127"/>
                <a:gd name="T26" fmla="*/ 13 w 127"/>
                <a:gd name="T27" fmla="*/ 101 h 127"/>
                <a:gd name="T28" fmla="*/ 3 w 127"/>
                <a:gd name="T29" fmla="*/ 84 h 127"/>
                <a:gd name="T30" fmla="*/ 0 w 127"/>
                <a:gd name="T31" fmla="*/ 64 h 127"/>
                <a:gd name="T32" fmla="*/ 3 w 127"/>
                <a:gd name="T33" fmla="*/ 43 h 127"/>
                <a:gd name="T34" fmla="*/ 13 w 127"/>
                <a:gd name="T35" fmla="*/ 27 h 127"/>
                <a:gd name="T36" fmla="*/ 27 w 127"/>
                <a:gd name="T37" fmla="*/ 13 h 127"/>
                <a:gd name="T38" fmla="*/ 44 w 127"/>
                <a:gd name="T39" fmla="*/ 4 h 127"/>
                <a:gd name="T40" fmla="*/ 63 w 127"/>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 h="127">
                  <a:moveTo>
                    <a:pt x="63" y="0"/>
                  </a:moveTo>
                  <a:lnTo>
                    <a:pt x="84" y="4"/>
                  </a:lnTo>
                  <a:lnTo>
                    <a:pt x="101" y="13"/>
                  </a:lnTo>
                  <a:lnTo>
                    <a:pt x="115" y="27"/>
                  </a:lnTo>
                  <a:lnTo>
                    <a:pt x="123" y="43"/>
                  </a:lnTo>
                  <a:lnTo>
                    <a:pt x="127" y="64"/>
                  </a:lnTo>
                  <a:lnTo>
                    <a:pt x="123" y="84"/>
                  </a:lnTo>
                  <a:lnTo>
                    <a:pt x="115" y="101"/>
                  </a:lnTo>
                  <a:lnTo>
                    <a:pt x="101" y="115"/>
                  </a:lnTo>
                  <a:lnTo>
                    <a:pt x="84" y="125"/>
                  </a:lnTo>
                  <a:lnTo>
                    <a:pt x="63" y="127"/>
                  </a:lnTo>
                  <a:lnTo>
                    <a:pt x="44" y="125"/>
                  </a:lnTo>
                  <a:lnTo>
                    <a:pt x="27" y="115"/>
                  </a:lnTo>
                  <a:lnTo>
                    <a:pt x="13" y="101"/>
                  </a:lnTo>
                  <a:lnTo>
                    <a:pt x="3" y="84"/>
                  </a:lnTo>
                  <a:lnTo>
                    <a:pt x="0" y="64"/>
                  </a:lnTo>
                  <a:lnTo>
                    <a:pt x="3" y="43"/>
                  </a:lnTo>
                  <a:lnTo>
                    <a:pt x="13" y="27"/>
                  </a:lnTo>
                  <a:lnTo>
                    <a:pt x="27" y="13"/>
                  </a:lnTo>
                  <a:lnTo>
                    <a:pt x="44" y="4"/>
                  </a:lnTo>
                  <a:lnTo>
                    <a:pt x="63"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17242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A8E706-E7D1-4E2F-B82E-471CF816FE34}"/>
              </a:ext>
            </a:extLst>
          </p:cNvPr>
          <p:cNvSpPr>
            <a:spLocks noGrp="1"/>
          </p:cNvSpPr>
          <p:nvPr>
            <p:ph type="title"/>
          </p:nvPr>
        </p:nvSpPr>
        <p:spPr>
          <a:xfrm>
            <a:off x="609601" y="274638"/>
            <a:ext cx="10972800" cy="1143000"/>
          </a:xfrm>
        </p:spPr>
        <p:txBody>
          <a:bodyPr anchor="ctr">
            <a:normAutofit/>
          </a:bodyPr>
          <a:lstStyle/>
          <a:p>
            <a:r>
              <a:rPr lang="en-US" b="1" dirty="0"/>
              <a:t>|Agenda</a:t>
            </a:r>
            <a:endParaRPr lang="es-UY" dirty="0"/>
          </a:p>
        </p:txBody>
      </p:sp>
      <p:graphicFrame>
        <p:nvGraphicFramePr>
          <p:cNvPr id="19" name="Marcador de contenido 3">
            <a:extLst>
              <a:ext uri="{FF2B5EF4-FFF2-40B4-BE49-F238E27FC236}">
                <a16:creationId xmlns:a16="http://schemas.microsoft.com/office/drawing/2014/main" id="{C39AA4FD-9F0E-6885-BEFD-A26448F0F8F7}"/>
              </a:ext>
            </a:extLst>
          </p:cNvPr>
          <p:cNvGraphicFramePr>
            <a:graphicFrameLocks noGrp="1"/>
          </p:cNvGraphicFramePr>
          <p:nvPr>
            <p:ph idx="1"/>
            <p:extLst>
              <p:ext uri="{D42A27DB-BD31-4B8C-83A1-F6EECF244321}">
                <p14:modId xmlns:p14="http://schemas.microsoft.com/office/powerpoint/2010/main" val="2462041904"/>
              </p:ext>
            </p:extLst>
          </p:nvPr>
        </p:nvGraphicFramePr>
        <p:xfrm>
          <a:off x="609601" y="1600202"/>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8759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0390C3F-4F52-3724-F481-BBF8B872B9D3}"/>
              </a:ext>
            </a:extLst>
          </p:cNvPr>
          <p:cNvPicPr>
            <a:picLocks noChangeAspect="1"/>
          </p:cNvPicPr>
          <p:nvPr/>
        </p:nvPicPr>
        <p:blipFill>
          <a:blip r:embed="rId2"/>
          <a:stretch>
            <a:fillRect/>
          </a:stretch>
        </p:blipFill>
        <p:spPr>
          <a:xfrm>
            <a:off x="3834581" y="3006473"/>
            <a:ext cx="5259283" cy="3183250"/>
          </a:xfrm>
          <a:prstGeom prst="rect">
            <a:avLst/>
          </a:prstGeom>
        </p:spPr>
      </p:pic>
      <p:sp>
        <p:nvSpPr>
          <p:cNvPr id="5" name="CuadroTexto 4">
            <a:extLst>
              <a:ext uri="{FF2B5EF4-FFF2-40B4-BE49-F238E27FC236}">
                <a16:creationId xmlns:a16="http://schemas.microsoft.com/office/drawing/2014/main" id="{763DA225-94B9-D9BC-B441-1A34763052A9}"/>
              </a:ext>
            </a:extLst>
          </p:cNvPr>
          <p:cNvSpPr txBox="1"/>
          <p:nvPr/>
        </p:nvSpPr>
        <p:spPr>
          <a:xfrm>
            <a:off x="733731" y="1988014"/>
            <a:ext cx="10327559" cy="1077218"/>
          </a:xfrm>
          <a:prstGeom prst="rect">
            <a:avLst/>
          </a:prstGeom>
          <a:noFill/>
        </p:spPr>
        <p:txBody>
          <a:bodyPr wrap="square">
            <a:spAutoFit/>
          </a:bodyPr>
          <a:lstStyle/>
          <a:p>
            <a:r>
              <a:rPr lang="es-UY" sz="3200" b="1" i="0" u="none" strike="noStrike" baseline="0" dirty="0">
                <a:solidFill>
                  <a:srgbClr val="000000"/>
                </a:solidFill>
                <a:latin typeface="Calibri" panose="020F0502020204030204" pitchFamily="34" charset="0"/>
              </a:rPr>
              <a:t>Objetivo</a:t>
            </a:r>
            <a:r>
              <a:rPr lang="es-UY" sz="3200" b="0" i="0" u="none" strike="noStrike" baseline="0" dirty="0">
                <a:solidFill>
                  <a:srgbClr val="000000"/>
                </a:solidFill>
                <a:latin typeface="Calibri" panose="020F0502020204030204" pitchFamily="34" charset="0"/>
              </a:rPr>
              <a:t>: Mejorar el nivel y la calidad de vida de la población, en la actualidad y en las generaciones futuras. </a:t>
            </a:r>
            <a:endParaRPr lang="es-UY" sz="3200" dirty="0"/>
          </a:p>
        </p:txBody>
      </p:sp>
      <p:sp>
        <p:nvSpPr>
          <p:cNvPr id="6" name="Título 5">
            <a:extLst>
              <a:ext uri="{FF2B5EF4-FFF2-40B4-BE49-F238E27FC236}">
                <a16:creationId xmlns:a16="http://schemas.microsoft.com/office/drawing/2014/main" id="{FC6E4E29-8331-9D97-9F79-363AE7606277}"/>
              </a:ext>
            </a:extLst>
          </p:cNvPr>
          <p:cNvSpPr txBox="1">
            <a:spLocks/>
          </p:cNvSpPr>
          <p:nvPr/>
        </p:nvSpPr>
        <p:spPr>
          <a:xfrm>
            <a:off x="601438" y="668277"/>
            <a:ext cx="9914161" cy="86658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600" b="1" dirty="0"/>
              <a:t>Desarrollo </a:t>
            </a:r>
            <a:r>
              <a:rPr lang="en-US" sz="4600" b="1" dirty="0" err="1"/>
              <a:t>sostenible</a:t>
            </a:r>
            <a:endParaRPr lang="en-US" sz="4600" b="1" dirty="0"/>
          </a:p>
        </p:txBody>
      </p:sp>
    </p:spTree>
    <p:extLst>
      <p:ext uri="{BB962C8B-B14F-4D97-AF65-F5344CB8AC3E}">
        <p14:creationId xmlns:p14="http://schemas.microsoft.com/office/powerpoint/2010/main" val="2671893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B4DE899-B223-6BE7-4D6F-936D777E9A0F}"/>
              </a:ext>
            </a:extLst>
          </p:cNvPr>
          <p:cNvSpPr txBox="1"/>
          <p:nvPr/>
        </p:nvSpPr>
        <p:spPr>
          <a:xfrm>
            <a:off x="1101526" y="794065"/>
            <a:ext cx="10298977" cy="1077218"/>
          </a:xfrm>
          <a:prstGeom prst="rect">
            <a:avLst/>
          </a:prstGeom>
          <a:noFill/>
        </p:spPr>
        <p:txBody>
          <a:bodyPr wrap="square">
            <a:spAutoFit/>
          </a:bodyPr>
          <a:lstStyle/>
          <a:p>
            <a:r>
              <a:rPr lang="es-ES" sz="2000" b="0" i="0" dirty="0">
                <a:solidFill>
                  <a:srgbClr val="0D0D0D"/>
                </a:solidFill>
                <a:effectLst/>
              </a:rPr>
              <a:t>Las cooperativas de ahorro y crédito pueden ser un motor clave para impulsar la transición hacia una economía más sostenible y resiliente al cambio climático al proporcionar financiamiento y apoyo a proyectos y actividades que contribuyan a la mitigación de sus efectos</a:t>
            </a:r>
            <a:r>
              <a:rPr lang="es-ES" sz="2400" b="0" i="0" dirty="0">
                <a:solidFill>
                  <a:srgbClr val="0D0D0D"/>
                </a:solidFill>
                <a:effectLst/>
              </a:rPr>
              <a:t>.</a:t>
            </a:r>
            <a:endParaRPr lang="es-UY" sz="2400" dirty="0"/>
          </a:p>
        </p:txBody>
      </p:sp>
      <p:pic>
        <p:nvPicPr>
          <p:cNvPr id="1026" name="Picture 2" descr="378,395 en la categoría «Cambio climatico» de fotos e ...">
            <a:extLst>
              <a:ext uri="{FF2B5EF4-FFF2-40B4-BE49-F238E27FC236}">
                <a16:creationId xmlns:a16="http://schemas.microsoft.com/office/drawing/2014/main" id="{6CC86C2B-9A20-F8C4-9D36-FAA7BAE72E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957" y="2772696"/>
            <a:ext cx="501015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157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1A0606A-3094-13F2-7ABD-338B5728A3E5}"/>
              </a:ext>
            </a:extLst>
          </p:cNvPr>
          <p:cNvSpPr txBox="1"/>
          <p:nvPr/>
        </p:nvSpPr>
        <p:spPr>
          <a:xfrm>
            <a:off x="1032388" y="613357"/>
            <a:ext cx="10427110" cy="1200329"/>
          </a:xfrm>
          <a:prstGeom prst="rect">
            <a:avLst/>
          </a:prstGeom>
          <a:noFill/>
        </p:spPr>
        <p:txBody>
          <a:bodyPr wrap="square">
            <a:spAutoFit/>
          </a:bodyPr>
          <a:lstStyle/>
          <a:p>
            <a:r>
              <a:rPr lang="es-ES" sz="3600" b="1" i="0" u="none" strike="noStrike" baseline="0" dirty="0">
                <a:solidFill>
                  <a:srgbClr val="000000"/>
                </a:solidFill>
                <a:latin typeface="Verdana" panose="020B0604030504040204" pitchFamily="34" charset="0"/>
              </a:rPr>
              <a:t>¿Cuáles son las Oportunidades en el Cambio Climático?</a:t>
            </a:r>
            <a:endParaRPr lang="es-UY" sz="3600" b="1" dirty="0"/>
          </a:p>
        </p:txBody>
      </p:sp>
      <p:sp>
        <p:nvSpPr>
          <p:cNvPr id="5" name="CuadroTexto 4">
            <a:extLst>
              <a:ext uri="{FF2B5EF4-FFF2-40B4-BE49-F238E27FC236}">
                <a16:creationId xmlns:a16="http://schemas.microsoft.com/office/drawing/2014/main" id="{51390E3E-F88B-188F-4462-A0B79FB56C47}"/>
              </a:ext>
            </a:extLst>
          </p:cNvPr>
          <p:cNvSpPr txBox="1"/>
          <p:nvPr/>
        </p:nvSpPr>
        <p:spPr>
          <a:xfrm>
            <a:off x="1401097" y="2009566"/>
            <a:ext cx="8642555" cy="523220"/>
          </a:xfrm>
          <a:prstGeom prst="rect">
            <a:avLst/>
          </a:prstGeom>
          <a:noFill/>
        </p:spPr>
        <p:txBody>
          <a:bodyPr wrap="square">
            <a:spAutoFit/>
          </a:bodyPr>
          <a:lstStyle/>
          <a:p>
            <a:r>
              <a:rPr lang="es-ES" sz="2800" b="1" i="1" u="none" strike="noStrike" baseline="0" dirty="0">
                <a:highlight>
                  <a:srgbClr val="92D400"/>
                </a:highlight>
                <a:latin typeface="Calibri" panose="020F0502020204030204" pitchFamily="34" charset="0"/>
              </a:rPr>
              <a:t>Desarrollo de Finanzas Sostenibles y de Productos Verdes</a:t>
            </a:r>
            <a:endParaRPr lang="es-UY" sz="2800" b="1" dirty="0">
              <a:highlight>
                <a:srgbClr val="92D400"/>
              </a:highlight>
            </a:endParaRPr>
          </a:p>
        </p:txBody>
      </p:sp>
      <p:pic>
        <p:nvPicPr>
          <p:cNvPr id="7" name="Imagen 6">
            <a:extLst>
              <a:ext uri="{FF2B5EF4-FFF2-40B4-BE49-F238E27FC236}">
                <a16:creationId xmlns:a16="http://schemas.microsoft.com/office/drawing/2014/main" id="{32BAFE73-ACA8-4FEF-C654-26C492A090CD}"/>
              </a:ext>
            </a:extLst>
          </p:cNvPr>
          <p:cNvPicPr>
            <a:picLocks noChangeAspect="1"/>
          </p:cNvPicPr>
          <p:nvPr/>
        </p:nvPicPr>
        <p:blipFill>
          <a:blip r:embed="rId2"/>
          <a:stretch>
            <a:fillRect/>
          </a:stretch>
        </p:blipFill>
        <p:spPr>
          <a:xfrm>
            <a:off x="6415548" y="2728666"/>
            <a:ext cx="4402998" cy="2649952"/>
          </a:xfrm>
          <a:prstGeom prst="rect">
            <a:avLst/>
          </a:prstGeom>
        </p:spPr>
      </p:pic>
      <p:grpSp>
        <p:nvGrpSpPr>
          <p:cNvPr id="2" name="Group 122">
            <a:extLst>
              <a:ext uri="{FF2B5EF4-FFF2-40B4-BE49-F238E27FC236}">
                <a16:creationId xmlns:a16="http://schemas.microsoft.com/office/drawing/2014/main" id="{66F4D1D0-913C-EA5C-207C-AB2A3C0B381A}"/>
              </a:ext>
            </a:extLst>
          </p:cNvPr>
          <p:cNvGrpSpPr/>
          <p:nvPr/>
        </p:nvGrpSpPr>
        <p:grpSpPr>
          <a:xfrm>
            <a:off x="408937" y="301833"/>
            <a:ext cx="647130" cy="623048"/>
            <a:chOff x="4497105" y="3508745"/>
            <a:chExt cx="563546" cy="542574"/>
          </a:xfrm>
          <a:solidFill>
            <a:srgbClr val="92D400"/>
          </a:solidFill>
          <a:effectLst>
            <a:outerShdw blurRad="266700" dist="241300" dir="9900000" sx="68000" sy="68000" algn="t" rotWithShape="0">
              <a:prstClr val="black">
                <a:alpha val="48000"/>
              </a:prstClr>
            </a:outerShdw>
          </a:effectLst>
          <a:scene3d>
            <a:camera prst="isometricOffAxis1Right"/>
            <a:lightRig rig="threePt" dir="t"/>
          </a:scene3d>
        </p:grpSpPr>
        <p:sp>
          <p:nvSpPr>
            <p:cNvPr id="4" name="Freeform 15">
              <a:extLst>
                <a:ext uri="{FF2B5EF4-FFF2-40B4-BE49-F238E27FC236}">
                  <a16:creationId xmlns:a16="http://schemas.microsoft.com/office/drawing/2014/main" id="{59F76987-1CB8-961A-42C4-B8C1294A9C1B}"/>
                </a:ext>
              </a:extLst>
            </p:cNvPr>
            <p:cNvSpPr>
              <a:spLocks/>
            </p:cNvSpPr>
            <p:nvPr/>
          </p:nvSpPr>
          <p:spPr bwMode="auto">
            <a:xfrm>
              <a:off x="4685866" y="3997517"/>
              <a:ext cx="185113" cy="53802"/>
            </a:xfrm>
            <a:custGeom>
              <a:avLst/>
              <a:gdLst>
                <a:gd name="T0" fmla="*/ 172 w 203"/>
                <a:gd name="T1" fmla="*/ 0 h 59"/>
                <a:gd name="T2" fmla="*/ 185 w 203"/>
                <a:gd name="T3" fmla="*/ 21 h 59"/>
                <a:gd name="T4" fmla="*/ 203 w 203"/>
                <a:gd name="T5" fmla="*/ 38 h 59"/>
                <a:gd name="T6" fmla="*/ 172 w 203"/>
                <a:gd name="T7" fmla="*/ 50 h 59"/>
                <a:gd name="T8" fmla="*/ 137 w 203"/>
                <a:gd name="T9" fmla="*/ 56 h 59"/>
                <a:gd name="T10" fmla="*/ 101 w 203"/>
                <a:gd name="T11" fmla="*/ 59 h 59"/>
                <a:gd name="T12" fmla="*/ 66 w 203"/>
                <a:gd name="T13" fmla="*/ 56 h 59"/>
                <a:gd name="T14" fmla="*/ 32 w 203"/>
                <a:gd name="T15" fmla="*/ 50 h 59"/>
                <a:gd name="T16" fmla="*/ 0 w 203"/>
                <a:gd name="T17" fmla="*/ 38 h 59"/>
                <a:gd name="T18" fmla="*/ 18 w 203"/>
                <a:gd name="T19" fmla="*/ 21 h 59"/>
                <a:gd name="T20" fmla="*/ 32 w 203"/>
                <a:gd name="T21" fmla="*/ 0 h 59"/>
                <a:gd name="T22" fmla="*/ 66 w 203"/>
                <a:gd name="T23" fmla="*/ 9 h 59"/>
                <a:gd name="T24" fmla="*/ 101 w 203"/>
                <a:gd name="T25" fmla="*/ 12 h 59"/>
                <a:gd name="T26" fmla="*/ 138 w 203"/>
                <a:gd name="T27" fmla="*/ 9 h 59"/>
                <a:gd name="T28" fmla="*/ 172 w 203"/>
                <a:gd name="T2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59">
                  <a:moveTo>
                    <a:pt x="172" y="0"/>
                  </a:moveTo>
                  <a:lnTo>
                    <a:pt x="185" y="21"/>
                  </a:lnTo>
                  <a:lnTo>
                    <a:pt x="203" y="38"/>
                  </a:lnTo>
                  <a:lnTo>
                    <a:pt x="172" y="50"/>
                  </a:lnTo>
                  <a:lnTo>
                    <a:pt x="137" y="56"/>
                  </a:lnTo>
                  <a:lnTo>
                    <a:pt x="101" y="59"/>
                  </a:lnTo>
                  <a:lnTo>
                    <a:pt x="66" y="56"/>
                  </a:lnTo>
                  <a:lnTo>
                    <a:pt x="32" y="50"/>
                  </a:lnTo>
                  <a:lnTo>
                    <a:pt x="0" y="38"/>
                  </a:lnTo>
                  <a:lnTo>
                    <a:pt x="18" y="21"/>
                  </a:lnTo>
                  <a:lnTo>
                    <a:pt x="32" y="0"/>
                  </a:lnTo>
                  <a:lnTo>
                    <a:pt x="66" y="9"/>
                  </a:lnTo>
                  <a:lnTo>
                    <a:pt x="101" y="12"/>
                  </a:lnTo>
                  <a:lnTo>
                    <a:pt x="138" y="9"/>
                  </a:lnTo>
                  <a:lnTo>
                    <a:pt x="172"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16">
              <a:extLst>
                <a:ext uri="{FF2B5EF4-FFF2-40B4-BE49-F238E27FC236}">
                  <a16:creationId xmlns:a16="http://schemas.microsoft.com/office/drawing/2014/main" id="{7DB1481D-8A3A-3596-A55B-9D4943768E8F}"/>
                </a:ext>
              </a:extLst>
            </p:cNvPr>
            <p:cNvSpPr>
              <a:spLocks/>
            </p:cNvSpPr>
            <p:nvPr/>
          </p:nvSpPr>
          <p:spPr bwMode="auto">
            <a:xfrm>
              <a:off x="4547259" y="3631850"/>
              <a:ext cx="107603" cy="159581"/>
            </a:xfrm>
            <a:custGeom>
              <a:avLst/>
              <a:gdLst>
                <a:gd name="T0" fmla="*/ 101 w 118"/>
                <a:gd name="T1" fmla="*/ 0 h 175"/>
                <a:gd name="T2" fmla="*/ 108 w 118"/>
                <a:gd name="T3" fmla="*/ 25 h 175"/>
                <a:gd name="T4" fmla="*/ 118 w 118"/>
                <a:gd name="T5" fmla="*/ 47 h 175"/>
                <a:gd name="T6" fmla="*/ 93 w 118"/>
                <a:gd name="T7" fmla="*/ 71 h 175"/>
                <a:gd name="T8" fmla="*/ 73 w 118"/>
                <a:gd name="T9" fmla="*/ 99 h 175"/>
                <a:gd name="T10" fmla="*/ 58 w 118"/>
                <a:gd name="T11" fmla="*/ 132 h 175"/>
                <a:gd name="T12" fmla="*/ 48 w 118"/>
                <a:gd name="T13" fmla="*/ 167 h 175"/>
                <a:gd name="T14" fmla="*/ 25 w 118"/>
                <a:gd name="T15" fmla="*/ 168 h 175"/>
                <a:gd name="T16" fmla="*/ 0 w 118"/>
                <a:gd name="T17" fmla="*/ 175 h 175"/>
                <a:gd name="T18" fmla="*/ 8 w 118"/>
                <a:gd name="T19" fmla="*/ 133 h 175"/>
                <a:gd name="T20" fmla="*/ 23 w 118"/>
                <a:gd name="T21" fmla="*/ 95 h 175"/>
                <a:gd name="T22" fmla="*/ 45 w 118"/>
                <a:gd name="T23" fmla="*/ 58 h 175"/>
                <a:gd name="T24" fmla="*/ 70 w 118"/>
                <a:gd name="T25" fmla="*/ 27 h 175"/>
                <a:gd name="T26" fmla="*/ 101 w 118"/>
                <a:gd name="T27"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8" h="175">
                  <a:moveTo>
                    <a:pt x="101" y="0"/>
                  </a:moveTo>
                  <a:lnTo>
                    <a:pt x="108" y="25"/>
                  </a:lnTo>
                  <a:lnTo>
                    <a:pt x="118" y="47"/>
                  </a:lnTo>
                  <a:lnTo>
                    <a:pt x="93" y="71"/>
                  </a:lnTo>
                  <a:lnTo>
                    <a:pt x="73" y="99"/>
                  </a:lnTo>
                  <a:lnTo>
                    <a:pt x="58" y="132"/>
                  </a:lnTo>
                  <a:lnTo>
                    <a:pt x="48" y="167"/>
                  </a:lnTo>
                  <a:lnTo>
                    <a:pt x="25" y="168"/>
                  </a:lnTo>
                  <a:lnTo>
                    <a:pt x="0" y="175"/>
                  </a:lnTo>
                  <a:lnTo>
                    <a:pt x="8" y="133"/>
                  </a:lnTo>
                  <a:lnTo>
                    <a:pt x="23" y="95"/>
                  </a:lnTo>
                  <a:lnTo>
                    <a:pt x="45" y="58"/>
                  </a:lnTo>
                  <a:lnTo>
                    <a:pt x="70" y="27"/>
                  </a:lnTo>
                  <a:lnTo>
                    <a:pt x="101"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7">
              <a:extLst>
                <a:ext uri="{FF2B5EF4-FFF2-40B4-BE49-F238E27FC236}">
                  <a16:creationId xmlns:a16="http://schemas.microsoft.com/office/drawing/2014/main" id="{F404E75A-EE48-D638-27C6-5AF9BBDB506D}"/>
                </a:ext>
              </a:extLst>
            </p:cNvPr>
            <p:cNvSpPr>
              <a:spLocks/>
            </p:cNvSpPr>
            <p:nvPr/>
          </p:nvSpPr>
          <p:spPr bwMode="auto">
            <a:xfrm>
              <a:off x="4902895" y="3631850"/>
              <a:ext cx="106691" cy="159581"/>
            </a:xfrm>
            <a:custGeom>
              <a:avLst/>
              <a:gdLst>
                <a:gd name="T0" fmla="*/ 16 w 117"/>
                <a:gd name="T1" fmla="*/ 0 h 175"/>
                <a:gd name="T2" fmla="*/ 47 w 117"/>
                <a:gd name="T3" fmla="*/ 27 h 175"/>
                <a:gd name="T4" fmla="*/ 73 w 117"/>
                <a:gd name="T5" fmla="*/ 58 h 175"/>
                <a:gd name="T6" fmla="*/ 94 w 117"/>
                <a:gd name="T7" fmla="*/ 95 h 175"/>
                <a:gd name="T8" fmla="*/ 110 w 117"/>
                <a:gd name="T9" fmla="*/ 133 h 175"/>
                <a:gd name="T10" fmla="*/ 117 w 117"/>
                <a:gd name="T11" fmla="*/ 175 h 175"/>
                <a:gd name="T12" fmla="*/ 94 w 117"/>
                <a:gd name="T13" fmla="*/ 168 h 175"/>
                <a:gd name="T14" fmla="*/ 69 w 117"/>
                <a:gd name="T15" fmla="*/ 167 h 175"/>
                <a:gd name="T16" fmla="*/ 60 w 117"/>
                <a:gd name="T17" fmla="*/ 132 h 175"/>
                <a:gd name="T18" fmla="*/ 44 w 117"/>
                <a:gd name="T19" fmla="*/ 99 h 175"/>
                <a:gd name="T20" fmla="*/ 25 w 117"/>
                <a:gd name="T21" fmla="*/ 71 h 175"/>
                <a:gd name="T22" fmla="*/ 0 w 117"/>
                <a:gd name="T23" fmla="*/ 47 h 175"/>
                <a:gd name="T24" fmla="*/ 10 w 117"/>
                <a:gd name="T25" fmla="*/ 25 h 175"/>
                <a:gd name="T26" fmla="*/ 16 w 117"/>
                <a:gd name="T27"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175">
                  <a:moveTo>
                    <a:pt x="16" y="0"/>
                  </a:moveTo>
                  <a:lnTo>
                    <a:pt x="47" y="27"/>
                  </a:lnTo>
                  <a:lnTo>
                    <a:pt x="73" y="58"/>
                  </a:lnTo>
                  <a:lnTo>
                    <a:pt x="94" y="95"/>
                  </a:lnTo>
                  <a:lnTo>
                    <a:pt x="110" y="133"/>
                  </a:lnTo>
                  <a:lnTo>
                    <a:pt x="117" y="175"/>
                  </a:lnTo>
                  <a:lnTo>
                    <a:pt x="94" y="168"/>
                  </a:lnTo>
                  <a:lnTo>
                    <a:pt x="69" y="167"/>
                  </a:lnTo>
                  <a:lnTo>
                    <a:pt x="60" y="132"/>
                  </a:lnTo>
                  <a:lnTo>
                    <a:pt x="44" y="99"/>
                  </a:lnTo>
                  <a:lnTo>
                    <a:pt x="25" y="71"/>
                  </a:lnTo>
                  <a:lnTo>
                    <a:pt x="0" y="47"/>
                  </a:lnTo>
                  <a:lnTo>
                    <a:pt x="10" y="25"/>
                  </a:lnTo>
                  <a:lnTo>
                    <a:pt x="16"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8">
              <a:extLst>
                <a:ext uri="{FF2B5EF4-FFF2-40B4-BE49-F238E27FC236}">
                  <a16:creationId xmlns:a16="http://schemas.microsoft.com/office/drawing/2014/main" id="{7B3FD223-B989-6025-3E74-223508554923}"/>
                </a:ext>
              </a:extLst>
            </p:cNvPr>
            <p:cNvSpPr>
              <a:spLocks/>
            </p:cNvSpPr>
            <p:nvPr/>
          </p:nvSpPr>
          <p:spPr bwMode="auto">
            <a:xfrm>
              <a:off x="4679482" y="3508745"/>
              <a:ext cx="197880" cy="197880"/>
            </a:xfrm>
            <a:custGeom>
              <a:avLst/>
              <a:gdLst>
                <a:gd name="T0" fmla="*/ 108 w 217"/>
                <a:gd name="T1" fmla="*/ 0 h 217"/>
                <a:gd name="T2" fmla="*/ 138 w 217"/>
                <a:gd name="T3" fmla="*/ 4 h 217"/>
                <a:gd name="T4" fmla="*/ 164 w 217"/>
                <a:gd name="T5" fmla="*/ 14 h 217"/>
                <a:gd name="T6" fmla="*/ 186 w 217"/>
                <a:gd name="T7" fmla="*/ 32 h 217"/>
                <a:gd name="T8" fmla="*/ 202 w 217"/>
                <a:gd name="T9" fmla="*/ 53 h 217"/>
                <a:gd name="T10" fmla="*/ 214 w 217"/>
                <a:gd name="T11" fmla="*/ 79 h 217"/>
                <a:gd name="T12" fmla="*/ 217 w 217"/>
                <a:gd name="T13" fmla="*/ 108 h 217"/>
                <a:gd name="T14" fmla="*/ 214 w 217"/>
                <a:gd name="T15" fmla="*/ 136 h 217"/>
                <a:gd name="T16" fmla="*/ 202 w 217"/>
                <a:gd name="T17" fmla="*/ 162 h 217"/>
                <a:gd name="T18" fmla="*/ 186 w 217"/>
                <a:gd name="T19" fmla="*/ 184 h 217"/>
                <a:gd name="T20" fmla="*/ 164 w 217"/>
                <a:gd name="T21" fmla="*/ 202 h 217"/>
                <a:gd name="T22" fmla="*/ 138 w 217"/>
                <a:gd name="T23" fmla="*/ 212 h 217"/>
                <a:gd name="T24" fmla="*/ 108 w 217"/>
                <a:gd name="T25" fmla="*/ 217 h 217"/>
                <a:gd name="T26" fmla="*/ 81 w 217"/>
                <a:gd name="T27" fmla="*/ 212 h 217"/>
                <a:gd name="T28" fmla="*/ 54 w 217"/>
                <a:gd name="T29" fmla="*/ 202 h 217"/>
                <a:gd name="T30" fmla="*/ 32 w 217"/>
                <a:gd name="T31" fmla="*/ 184 h 217"/>
                <a:gd name="T32" fmla="*/ 16 w 217"/>
                <a:gd name="T33" fmla="*/ 162 h 217"/>
                <a:gd name="T34" fmla="*/ 4 w 217"/>
                <a:gd name="T35" fmla="*/ 136 h 217"/>
                <a:gd name="T36" fmla="*/ 0 w 217"/>
                <a:gd name="T37" fmla="*/ 108 h 217"/>
                <a:gd name="T38" fmla="*/ 4 w 217"/>
                <a:gd name="T39" fmla="*/ 79 h 217"/>
                <a:gd name="T40" fmla="*/ 16 w 217"/>
                <a:gd name="T41" fmla="*/ 53 h 217"/>
                <a:gd name="T42" fmla="*/ 32 w 217"/>
                <a:gd name="T43" fmla="*/ 32 h 217"/>
                <a:gd name="T44" fmla="*/ 54 w 217"/>
                <a:gd name="T45" fmla="*/ 14 h 217"/>
                <a:gd name="T46" fmla="*/ 81 w 217"/>
                <a:gd name="T47" fmla="*/ 4 h 217"/>
                <a:gd name="T48" fmla="*/ 108 w 217"/>
                <a:gd name="T4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7" h="217">
                  <a:moveTo>
                    <a:pt x="108" y="0"/>
                  </a:moveTo>
                  <a:lnTo>
                    <a:pt x="138" y="4"/>
                  </a:lnTo>
                  <a:lnTo>
                    <a:pt x="164" y="14"/>
                  </a:lnTo>
                  <a:lnTo>
                    <a:pt x="186" y="32"/>
                  </a:lnTo>
                  <a:lnTo>
                    <a:pt x="202" y="53"/>
                  </a:lnTo>
                  <a:lnTo>
                    <a:pt x="214" y="79"/>
                  </a:lnTo>
                  <a:lnTo>
                    <a:pt x="217" y="108"/>
                  </a:lnTo>
                  <a:lnTo>
                    <a:pt x="214" y="136"/>
                  </a:lnTo>
                  <a:lnTo>
                    <a:pt x="202" y="162"/>
                  </a:lnTo>
                  <a:lnTo>
                    <a:pt x="186" y="184"/>
                  </a:lnTo>
                  <a:lnTo>
                    <a:pt x="164" y="202"/>
                  </a:lnTo>
                  <a:lnTo>
                    <a:pt x="138" y="212"/>
                  </a:lnTo>
                  <a:lnTo>
                    <a:pt x="108" y="217"/>
                  </a:lnTo>
                  <a:lnTo>
                    <a:pt x="81" y="212"/>
                  </a:lnTo>
                  <a:lnTo>
                    <a:pt x="54" y="202"/>
                  </a:lnTo>
                  <a:lnTo>
                    <a:pt x="32" y="184"/>
                  </a:lnTo>
                  <a:lnTo>
                    <a:pt x="16" y="162"/>
                  </a:lnTo>
                  <a:lnTo>
                    <a:pt x="4" y="136"/>
                  </a:lnTo>
                  <a:lnTo>
                    <a:pt x="0" y="108"/>
                  </a:lnTo>
                  <a:lnTo>
                    <a:pt x="4" y="79"/>
                  </a:lnTo>
                  <a:lnTo>
                    <a:pt x="16" y="53"/>
                  </a:lnTo>
                  <a:lnTo>
                    <a:pt x="32" y="32"/>
                  </a:lnTo>
                  <a:lnTo>
                    <a:pt x="54" y="14"/>
                  </a:lnTo>
                  <a:lnTo>
                    <a:pt x="81" y="4"/>
                  </a:lnTo>
                  <a:lnTo>
                    <a:pt x="108"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9">
              <a:extLst>
                <a:ext uri="{FF2B5EF4-FFF2-40B4-BE49-F238E27FC236}">
                  <a16:creationId xmlns:a16="http://schemas.microsoft.com/office/drawing/2014/main" id="{59F94D55-D388-5164-4AE8-56DB94EA8703}"/>
                </a:ext>
              </a:extLst>
            </p:cNvPr>
            <p:cNvSpPr>
              <a:spLocks/>
            </p:cNvSpPr>
            <p:nvPr/>
          </p:nvSpPr>
          <p:spPr bwMode="auto">
            <a:xfrm>
              <a:off x="4497105" y="3825171"/>
              <a:ext cx="196968" cy="197880"/>
            </a:xfrm>
            <a:custGeom>
              <a:avLst/>
              <a:gdLst>
                <a:gd name="T0" fmla="*/ 107 w 216"/>
                <a:gd name="T1" fmla="*/ 0 h 217"/>
                <a:gd name="T2" fmla="*/ 129 w 216"/>
                <a:gd name="T3" fmla="*/ 3 h 217"/>
                <a:gd name="T4" fmla="*/ 151 w 216"/>
                <a:gd name="T5" fmla="*/ 9 h 217"/>
                <a:gd name="T6" fmla="*/ 171 w 216"/>
                <a:gd name="T7" fmla="*/ 21 h 217"/>
                <a:gd name="T8" fmla="*/ 188 w 216"/>
                <a:gd name="T9" fmla="*/ 35 h 217"/>
                <a:gd name="T10" fmla="*/ 201 w 216"/>
                <a:gd name="T11" fmla="*/ 54 h 217"/>
                <a:gd name="T12" fmla="*/ 213 w 216"/>
                <a:gd name="T13" fmla="*/ 82 h 217"/>
                <a:gd name="T14" fmla="*/ 216 w 216"/>
                <a:gd name="T15" fmla="*/ 110 h 217"/>
                <a:gd name="T16" fmla="*/ 213 w 216"/>
                <a:gd name="T17" fmla="*/ 136 h 217"/>
                <a:gd name="T18" fmla="*/ 201 w 216"/>
                <a:gd name="T19" fmla="*/ 163 h 217"/>
                <a:gd name="T20" fmla="*/ 185 w 216"/>
                <a:gd name="T21" fmla="*/ 185 h 217"/>
                <a:gd name="T22" fmla="*/ 162 w 216"/>
                <a:gd name="T23" fmla="*/ 202 h 217"/>
                <a:gd name="T24" fmla="*/ 135 w 216"/>
                <a:gd name="T25" fmla="*/ 214 h 217"/>
                <a:gd name="T26" fmla="*/ 107 w 216"/>
                <a:gd name="T27" fmla="*/ 217 h 217"/>
                <a:gd name="T28" fmla="*/ 85 w 216"/>
                <a:gd name="T29" fmla="*/ 214 h 217"/>
                <a:gd name="T30" fmla="*/ 65 w 216"/>
                <a:gd name="T31" fmla="*/ 208 h 217"/>
                <a:gd name="T32" fmla="*/ 44 w 216"/>
                <a:gd name="T33" fmla="*/ 197 h 217"/>
                <a:gd name="T34" fmla="*/ 28 w 216"/>
                <a:gd name="T35" fmla="*/ 182 h 217"/>
                <a:gd name="T36" fmla="*/ 14 w 216"/>
                <a:gd name="T37" fmla="*/ 163 h 217"/>
                <a:gd name="T38" fmla="*/ 5 w 216"/>
                <a:gd name="T39" fmla="*/ 139 h 217"/>
                <a:gd name="T40" fmla="*/ 0 w 216"/>
                <a:gd name="T41" fmla="*/ 116 h 217"/>
                <a:gd name="T42" fmla="*/ 0 w 216"/>
                <a:gd name="T43" fmla="*/ 92 h 217"/>
                <a:gd name="T44" fmla="*/ 6 w 216"/>
                <a:gd name="T45" fmla="*/ 69 h 217"/>
                <a:gd name="T46" fmla="*/ 18 w 216"/>
                <a:gd name="T47" fmla="*/ 48 h 217"/>
                <a:gd name="T48" fmla="*/ 34 w 216"/>
                <a:gd name="T49" fmla="*/ 29 h 217"/>
                <a:gd name="T50" fmla="*/ 53 w 216"/>
                <a:gd name="T51" fmla="*/ 15 h 217"/>
                <a:gd name="T52" fmla="*/ 80 w 216"/>
                <a:gd name="T53" fmla="*/ 5 h 217"/>
                <a:gd name="T54" fmla="*/ 107 w 216"/>
                <a:gd name="T5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6" h="217">
                  <a:moveTo>
                    <a:pt x="107" y="0"/>
                  </a:moveTo>
                  <a:lnTo>
                    <a:pt x="129" y="3"/>
                  </a:lnTo>
                  <a:lnTo>
                    <a:pt x="151" y="9"/>
                  </a:lnTo>
                  <a:lnTo>
                    <a:pt x="171" y="21"/>
                  </a:lnTo>
                  <a:lnTo>
                    <a:pt x="188" y="35"/>
                  </a:lnTo>
                  <a:lnTo>
                    <a:pt x="201" y="54"/>
                  </a:lnTo>
                  <a:lnTo>
                    <a:pt x="213" y="82"/>
                  </a:lnTo>
                  <a:lnTo>
                    <a:pt x="216" y="110"/>
                  </a:lnTo>
                  <a:lnTo>
                    <a:pt x="213" y="136"/>
                  </a:lnTo>
                  <a:lnTo>
                    <a:pt x="201" y="163"/>
                  </a:lnTo>
                  <a:lnTo>
                    <a:pt x="185" y="185"/>
                  </a:lnTo>
                  <a:lnTo>
                    <a:pt x="162" y="202"/>
                  </a:lnTo>
                  <a:lnTo>
                    <a:pt x="135" y="214"/>
                  </a:lnTo>
                  <a:lnTo>
                    <a:pt x="107" y="217"/>
                  </a:lnTo>
                  <a:lnTo>
                    <a:pt x="85" y="214"/>
                  </a:lnTo>
                  <a:lnTo>
                    <a:pt x="65" y="208"/>
                  </a:lnTo>
                  <a:lnTo>
                    <a:pt x="44" y="197"/>
                  </a:lnTo>
                  <a:lnTo>
                    <a:pt x="28" y="182"/>
                  </a:lnTo>
                  <a:lnTo>
                    <a:pt x="14" y="163"/>
                  </a:lnTo>
                  <a:lnTo>
                    <a:pt x="5" y="139"/>
                  </a:lnTo>
                  <a:lnTo>
                    <a:pt x="0" y="116"/>
                  </a:lnTo>
                  <a:lnTo>
                    <a:pt x="0" y="92"/>
                  </a:lnTo>
                  <a:lnTo>
                    <a:pt x="6" y="69"/>
                  </a:lnTo>
                  <a:lnTo>
                    <a:pt x="18" y="48"/>
                  </a:lnTo>
                  <a:lnTo>
                    <a:pt x="34" y="29"/>
                  </a:lnTo>
                  <a:lnTo>
                    <a:pt x="53" y="15"/>
                  </a:lnTo>
                  <a:lnTo>
                    <a:pt x="80" y="5"/>
                  </a:lnTo>
                  <a:lnTo>
                    <a:pt x="107"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20">
              <a:extLst>
                <a:ext uri="{FF2B5EF4-FFF2-40B4-BE49-F238E27FC236}">
                  <a16:creationId xmlns:a16="http://schemas.microsoft.com/office/drawing/2014/main" id="{E1449375-0694-604B-EA66-B89CFD7AED92}"/>
                </a:ext>
              </a:extLst>
            </p:cNvPr>
            <p:cNvSpPr>
              <a:spLocks/>
            </p:cNvSpPr>
            <p:nvPr/>
          </p:nvSpPr>
          <p:spPr bwMode="auto">
            <a:xfrm>
              <a:off x="4863683" y="3825171"/>
              <a:ext cx="196968" cy="197880"/>
            </a:xfrm>
            <a:custGeom>
              <a:avLst/>
              <a:gdLst>
                <a:gd name="T0" fmla="*/ 107 w 216"/>
                <a:gd name="T1" fmla="*/ 0 h 217"/>
                <a:gd name="T2" fmla="*/ 135 w 216"/>
                <a:gd name="T3" fmla="*/ 5 h 217"/>
                <a:gd name="T4" fmla="*/ 162 w 216"/>
                <a:gd name="T5" fmla="*/ 15 h 217"/>
                <a:gd name="T6" fmla="*/ 182 w 216"/>
                <a:gd name="T7" fmla="*/ 29 h 217"/>
                <a:gd name="T8" fmla="*/ 198 w 216"/>
                <a:gd name="T9" fmla="*/ 48 h 217"/>
                <a:gd name="T10" fmla="*/ 209 w 216"/>
                <a:gd name="T11" fmla="*/ 69 h 217"/>
                <a:gd name="T12" fmla="*/ 215 w 216"/>
                <a:gd name="T13" fmla="*/ 92 h 217"/>
                <a:gd name="T14" fmla="*/ 216 w 216"/>
                <a:gd name="T15" fmla="*/ 116 h 217"/>
                <a:gd name="T16" fmla="*/ 212 w 216"/>
                <a:gd name="T17" fmla="*/ 139 h 217"/>
                <a:gd name="T18" fmla="*/ 201 w 216"/>
                <a:gd name="T19" fmla="*/ 163 h 217"/>
                <a:gd name="T20" fmla="*/ 188 w 216"/>
                <a:gd name="T21" fmla="*/ 182 h 217"/>
                <a:gd name="T22" fmla="*/ 171 w 216"/>
                <a:gd name="T23" fmla="*/ 197 h 217"/>
                <a:gd name="T24" fmla="*/ 151 w 216"/>
                <a:gd name="T25" fmla="*/ 208 h 217"/>
                <a:gd name="T26" fmla="*/ 129 w 216"/>
                <a:gd name="T27" fmla="*/ 214 h 217"/>
                <a:gd name="T28" fmla="*/ 107 w 216"/>
                <a:gd name="T29" fmla="*/ 217 h 217"/>
                <a:gd name="T30" fmla="*/ 81 w 216"/>
                <a:gd name="T31" fmla="*/ 214 h 217"/>
                <a:gd name="T32" fmla="*/ 53 w 216"/>
                <a:gd name="T33" fmla="*/ 202 h 217"/>
                <a:gd name="T34" fmla="*/ 31 w 216"/>
                <a:gd name="T35" fmla="*/ 185 h 217"/>
                <a:gd name="T36" fmla="*/ 14 w 216"/>
                <a:gd name="T37" fmla="*/ 163 h 217"/>
                <a:gd name="T38" fmla="*/ 3 w 216"/>
                <a:gd name="T39" fmla="*/ 136 h 217"/>
                <a:gd name="T40" fmla="*/ 0 w 216"/>
                <a:gd name="T41" fmla="*/ 110 h 217"/>
                <a:gd name="T42" fmla="*/ 3 w 216"/>
                <a:gd name="T43" fmla="*/ 82 h 217"/>
                <a:gd name="T44" fmla="*/ 14 w 216"/>
                <a:gd name="T45" fmla="*/ 54 h 217"/>
                <a:gd name="T46" fmla="*/ 28 w 216"/>
                <a:gd name="T47" fmla="*/ 35 h 217"/>
                <a:gd name="T48" fmla="*/ 46 w 216"/>
                <a:gd name="T49" fmla="*/ 21 h 217"/>
                <a:gd name="T50" fmla="*/ 65 w 216"/>
                <a:gd name="T51" fmla="*/ 9 h 217"/>
                <a:gd name="T52" fmla="*/ 85 w 216"/>
                <a:gd name="T53" fmla="*/ 3 h 217"/>
                <a:gd name="T54" fmla="*/ 107 w 216"/>
                <a:gd name="T5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6" h="217">
                  <a:moveTo>
                    <a:pt x="107" y="0"/>
                  </a:moveTo>
                  <a:lnTo>
                    <a:pt x="135" y="5"/>
                  </a:lnTo>
                  <a:lnTo>
                    <a:pt x="162" y="15"/>
                  </a:lnTo>
                  <a:lnTo>
                    <a:pt x="182" y="29"/>
                  </a:lnTo>
                  <a:lnTo>
                    <a:pt x="198" y="48"/>
                  </a:lnTo>
                  <a:lnTo>
                    <a:pt x="209" y="69"/>
                  </a:lnTo>
                  <a:lnTo>
                    <a:pt x="215" y="92"/>
                  </a:lnTo>
                  <a:lnTo>
                    <a:pt x="216" y="116"/>
                  </a:lnTo>
                  <a:lnTo>
                    <a:pt x="212" y="139"/>
                  </a:lnTo>
                  <a:lnTo>
                    <a:pt x="201" y="163"/>
                  </a:lnTo>
                  <a:lnTo>
                    <a:pt x="188" y="182"/>
                  </a:lnTo>
                  <a:lnTo>
                    <a:pt x="171" y="197"/>
                  </a:lnTo>
                  <a:lnTo>
                    <a:pt x="151" y="208"/>
                  </a:lnTo>
                  <a:lnTo>
                    <a:pt x="129" y="214"/>
                  </a:lnTo>
                  <a:lnTo>
                    <a:pt x="107" y="217"/>
                  </a:lnTo>
                  <a:lnTo>
                    <a:pt x="81" y="214"/>
                  </a:lnTo>
                  <a:lnTo>
                    <a:pt x="53" y="202"/>
                  </a:lnTo>
                  <a:lnTo>
                    <a:pt x="31" y="185"/>
                  </a:lnTo>
                  <a:lnTo>
                    <a:pt x="14" y="163"/>
                  </a:lnTo>
                  <a:lnTo>
                    <a:pt x="3" y="136"/>
                  </a:lnTo>
                  <a:lnTo>
                    <a:pt x="0" y="110"/>
                  </a:lnTo>
                  <a:lnTo>
                    <a:pt x="3" y="82"/>
                  </a:lnTo>
                  <a:lnTo>
                    <a:pt x="14" y="54"/>
                  </a:lnTo>
                  <a:lnTo>
                    <a:pt x="28" y="35"/>
                  </a:lnTo>
                  <a:lnTo>
                    <a:pt x="46" y="21"/>
                  </a:lnTo>
                  <a:lnTo>
                    <a:pt x="65" y="9"/>
                  </a:lnTo>
                  <a:lnTo>
                    <a:pt x="85" y="3"/>
                  </a:lnTo>
                  <a:lnTo>
                    <a:pt x="107"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67806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90F258A-1ADD-B7BD-297E-1057DD700F19}"/>
              </a:ext>
            </a:extLst>
          </p:cNvPr>
          <p:cNvSpPr>
            <a:spLocks noGrp="1"/>
          </p:cNvSpPr>
          <p:nvPr>
            <p:ph type="title"/>
          </p:nvPr>
        </p:nvSpPr>
        <p:spPr>
          <a:xfrm>
            <a:off x="572493" y="238539"/>
            <a:ext cx="11018520" cy="1434415"/>
          </a:xfrm>
        </p:spPr>
        <p:txBody>
          <a:bodyPr anchor="b">
            <a:normAutofit/>
          </a:bodyPr>
          <a:lstStyle/>
          <a:p>
            <a:r>
              <a:rPr lang="es-UY" sz="4600" b="1"/>
              <a:t>Finanzas sostenibles y productos verdes.</a:t>
            </a:r>
            <a:br>
              <a:rPr lang="es-UY" sz="4600" b="1"/>
            </a:br>
            <a:r>
              <a:rPr lang="es-UY" sz="4600" b="1"/>
              <a:t>Nuestra práctica.</a:t>
            </a:r>
          </a:p>
        </p:txBody>
      </p:sp>
      <p:sp>
        <p:nvSpPr>
          <p:cNvPr id="1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0D57DE14-0BD9-19D1-860E-F53509765FE4}"/>
              </a:ext>
            </a:extLst>
          </p:cNvPr>
          <p:cNvSpPr>
            <a:spLocks noGrp="1"/>
          </p:cNvSpPr>
          <p:nvPr>
            <p:ph idx="1"/>
          </p:nvPr>
        </p:nvSpPr>
        <p:spPr>
          <a:xfrm>
            <a:off x="263386" y="2039090"/>
            <a:ext cx="11591013" cy="4119172"/>
          </a:xfrm>
        </p:spPr>
        <p:txBody>
          <a:bodyPr anchor="t">
            <a:normAutofit/>
          </a:bodyPr>
          <a:lstStyle/>
          <a:p>
            <a:r>
              <a:rPr lang="es-ES" sz="1400" dirty="0"/>
              <a:t>A </a:t>
            </a:r>
            <a:r>
              <a:rPr lang="es-ES" sz="1400" b="0" i="0" u="none" strike="noStrike" baseline="0" dirty="0"/>
              <a:t>través de nuestra Fundación se ha desarrollado un trabajo clave en lo que respecta a la promoción del Bienestar Financiero, así como el compromiso ambiental, mereciendo VERDE la “Mención Especial para Grandes Empresas” en la tercera edición del Premio Nacional de Ambiente 2023 “Uruguay Sostenible”.</a:t>
            </a:r>
          </a:p>
          <a:p>
            <a:r>
              <a:rPr lang="es-ES" sz="1400" dirty="0"/>
              <a:t>Nuestra gestión ambiental está centrada en ser carbono negativos, en educar y estimular inversiones que mejoren el vínculo de las personas con la naturaleza.</a:t>
            </a:r>
          </a:p>
          <a:p>
            <a:r>
              <a:rPr lang="es-UY" sz="1400" dirty="0"/>
              <a:t>“Guía de Buenas Prácticas </a:t>
            </a:r>
            <a:r>
              <a:rPr lang="es-ES" sz="1400" dirty="0"/>
              <a:t>Ambientales y Plan de Acción para el Cambio Climático” que establece acciones concretas en línea con la sostenibilidad y la conservación del medio ambiente.</a:t>
            </a:r>
          </a:p>
          <a:p>
            <a:r>
              <a:rPr lang="es-ES" sz="1400" dirty="0" err="1"/>
              <a:t>Biciverde</a:t>
            </a:r>
            <a:r>
              <a:rPr lang="es-ES" sz="1400" dirty="0"/>
              <a:t>: somos lo que nos mueve</a:t>
            </a:r>
          </a:p>
          <a:p>
            <a:r>
              <a:rPr lang="es-ES" sz="1400" dirty="0"/>
              <a:t>Plan de Gestión Ambiental: definición de criterios y prácticas responsables con el propósito de reducir nuestra huella de carbono y contribuir </a:t>
            </a:r>
            <a:r>
              <a:rPr lang="es-UY" sz="1400" dirty="0"/>
              <a:t>al desarrollo sostenible</a:t>
            </a:r>
          </a:p>
          <a:p>
            <a:r>
              <a:rPr lang="es-UY" sz="1400" dirty="0"/>
              <a:t>Monte VERDE: </a:t>
            </a:r>
            <a:r>
              <a:rPr lang="es-ES" sz="1400" dirty="0"/>
              <a:t>El Monte Verde es un proyecto de VERDE para la reforestación con base en árboles nativos, acompañada por la construcción de un centro educativo y recreativo</a:t>
            </a:r>
          </a:p>
          <a:p>
            <a:r>
              <a:rPr lang="es-ES" sz="1400" dirty="0"/>
              <a:t>Finanzas</a:t>
            </a:r>
            <a:r>
              <a:rPr lang="es-ES" sz="1400" b="1" dirty="0"/>
              <a:t> verdes</a:t>
            </a:r>
            <a:r>
              <a:rPr lang="es-ES" sz="1400" dirty="0"/>
              <a:t>: </a:t>
            </a:r>
            <a:r>
              <a:rPr lang="pt-BR" sz="1400" dirty="0"/>
              <a:t>Financiamos e </a:t>
            </a:r>
            <a:r>
              <a:rPr lang="pt-BR" sz="1400" dirty="0" err="1"/>
              <a:t>invertimos</a:t>
            </a:r>
            <a:r>
              <a:rPr lang="pt-BR" sz="1400" dirty="0"/>
              <a:t> para estimular </a:t>
            </a:r>
            <a:r>
              <a:rPr lang="es-UY" sz="1400" dirty="0"/>
              <a:t>proyectos que tengan impactos positivos directos en el ambiente.</a:t>
            </a:r>
          </a:p>
          <a:p>
            <a:r>
              <a:rPr lang="es-UY" sz="1400" dirty="0"/>
              <a:t>VERDE </a:t>
            </a:r>
            <a:r>
              <a:rPr lang="es-ES" sz="1400" dirty="0"/>
              <a:t>Inversiones es parte en 2023 de dos empresas referentes </a:t>
            </a:r>
            <a:r>
              <a:rPr lang="es-UY" sz="1400" dirty="0"/>
              <a:t>en materia ambiental a nivel nacional.</a:t>
            </a:r>
          </a:p>
          <a:p>
            <a:pPr marL="0" indent="0">
              <a:buNone/>
            </a:pPr>
            <a:endParaRPr lang="es-UY" sz="1200" dirty="0"/>
          </a:p>
          <a:p>
            <a:endParaRPr lang="es-UY" sz="1200" dirty="0"/>
          </a:p>
          <a:p>
            <a:endParaRPr lang="es-ES" sz="1200" dirty="0"/>
          </a:p>
          <a:p>
            <a:endParaRPr lang="es-UY" sz="1200" dirty="0"/>
          </a:p>
        </p:txBody>
      </p:sp>
      <p:pic>
        <p:nvPicPr>
          <p:cNvPr id="6" name="Imagen 5" descr="Texto&#10;&#10;Descripción generada automáticamente">
            <a:extLst>
              <a:ext uri="{FF2B5EF4-FFF2-40B4-BE49-F238E27FC236}">
                <a16:creationId xmlns:a16="http://schemas.microsoft.com/office/drawing/2014/main" id="{F311D9F9-88B6-B5D2-0763-BE0767D68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5271" y="1"/>
            <a:ext cx="2118235" cy="1585960"/>
          </a:xfrm>
          <a:prstGeom prst="rect">
            <a:avLst/>
          </a:prstGeom>
        </p:spPr>
      </p:pic>
    </p:spTree>
    <p:extLst>
      <p:ext uri="{BB962C8B-B14F-4D97-AF65-F5344CB8AC3E}">
        <p14:creationId xmlns:p14="http://schemas.microsoft.com/office/powerpoint/2010/main" val="2383807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1">
            <a:extLst>
              <a:ext uri="{FF2B5EF4-FFF2-40B4-BE49-F238E27FC236}">
                <a16:creationId xmlns:a16="http://schemas.microsoft.com/office/drawing/2014/main" id="{B9A57EA7-30A4-1A84-AA7B-DB2719FDE371}"/>
              </a:ext>
            </a:extLst>
          </p:cNvPr>
          <p:cNvSpPr>
            <a:spLocks noGrp="1"/>
          </p:cNvSpPr>
          <p:nvPr>
            <p:ph type="title"/>
          </p:nvPr>
        </p:nvSpPr>
        <p:spPr>
          <a:xfrm>
            <a:off x="254000" y="238125"/>
            <a:ext cx="10515600" cy="981075"/>
          </a:xfrm>
        </p:spPr>
        <p:txBody>
          <a:bodyPr>
            <a:normAutofit/>
          </a:bodyPr>
          <a:lstStyle/>
          <a:p>
            <a:r>
              <a:rPr lang="es-UY" sz="2700" b="1" dirty="0"/>
              <a:t>La evaluación externa es una oportunidad para interpelar nuestras prácticas y ser coherentes con nuestra inspiración de </a:t>
            </a:r>
            <a:r>
              <a:rPr lang="es-UY" sz="2700" b="1" dirty="0">
                <a:solidFill>
                  <a:srgbClr val="8FD400"/>
                </a:solidFill>
              </a:rPr>
              <a:t>hacerlo cada vez mejor</a:t>
            </a:r>
          </a:p>
        </p:txBody>
      </p:sp>
      <p:sp>
        <p:nvSpPr>
          <p:cNvPr id="10" name="Marcador de contenido 9">
            <a:extLst>
              <a:ext uri="{FF2B5EF4-FFF2-40B4-BE49-F238E27FC236}">
                <a16:creationId xmlns:a16="http://schemas.microsoft.com/office/drawing/2014/main" id="{D2740954-D286-2C9D-3696-DDBF993215A8}"/>
              </a:ext>
            </a:extLst>
          </p:cNvPr>
          <p:cNvSpPr>
            <a:spLocks noGrp="1"/>
          </p:cNvSpPr>
          <p:nvPr>
            <p:ph idx="1"/>
          </p:nvPr>
        </p:nvSpPr>
        <p:spPr>
          <a:xfrm>
            <a:off x="177800" y="1520825"/>
            <a:ext cx="7366000" cy="4351338"/>
          </a:xfrm>
        </p:spPr>
        <p:txBody>
          <a:bodyPr>
            <a:normAutofit/>
          </a:bodyPr>
          <a:lstStyle/>
          <a:p>
            <a:pPr algn="l"/>
            <a:r>
              <a:rPr lang="es-ES" sz="1800" i="0" u="none" strike="noStrike" baseline="0" dirty="0">
                <a:latin typeface="SegoeUI"/>
              </a:rPr>
              <a:t>Pr</a:t>
            </a:r>
            <a:r>
              <a:rPr lang="es-ES" sz="1800" b="0" i="0" u="none" strike="noStrike" baseline="0" dirty="0">
                <a:solidFill>
                  <a:srgbClr val="4D4D4D"/>
                </a:solidFill>
                <a:latin typeface="SegoeUI"/>
              </a:rPr>
              <a:t>imer lugar en los dos relevamientos realizados hasta el momento, en el Monitor de Desarrollo Sostenible en Uruguay (ORT Deloitte-</a:t>
            </a:r>
            <a:r>
              <a:rPr lang="es-UY" sz="1800" b="0" i="0" u="none" strike="noStrike" baseline="0" dirty="0" err="1">
                <a:solidFill>
                  <a:srgbClr val="4D4D4D"/>
                </a:solidFill>
                <a:latin typeface="SegoeUI"/>
              </a:rPr>
              <a:t>Deres</a:t>
            </a:r>
            <a:r>
              <a:rPr lang="es-UY" sz="1800" b="0" i="0" u="none" strike="noStrike" baseline="0" dirty="0">
                <a:solidFill>
                  <a:srgbClr val="4D4D4D"/>
                </a:solidFill>
                <a:latin typeface="SegoeUI"/>
              </a:rPr>
              <a:t>) 2021- 2022.</a:t>
            </a:r>
          </a:p>
          <a:p>
            <a:pPr marL="0" indent="0" algn="l">
              <a:buNone/>
            </a:pPr>
            <a:endParaRPr lang="es-UY" sz="1800" b="0" i="0" u="none" strike="noStrike" baseline="0" dirty="0">
              <a:solidFill>
                <a:srgbClr val="4D4D4D"/>
              </a:solidFill>
              <a:latin typeface="SegoeUI"/>
            </a:endParaRPr>
          </a:p>
          <a:p>
            <a:pPr algn="l"/>
            <a:r>
              <a:rPr lang="es-UY" sz="1800" b="0" i="0" u="none" strike="noStrike" baseline="0" dirty="0">
                <a:solidFill>
                  <a:srgbClr val="4D4D4D"/>
                </a:solidFill>
                <a:latin typeface="SegoeUI"/>
              </a:rPr>
              <a:t>Premio Nacional de Ambiente 2023 – Segundo </a:t>
            </a:r>
            <a:r>
              <a:rPr lang="es-ES" sz="1800" b="0" i="0" u="none" strike="noStrike" baseline="0" dirty="0">
                <a:solidFill>
                  <a:srgbClr val="4D4D4D"/>
                </a:solidFill>
                <a:latin typeface="SegoeUI"/>
              </a:rPr>
              <a:t>lugar en la categoría grandes empresas- </a:t>
            </a:r>
            <a:r>
              <a:rPr lang="es-UY" sz="1800" b="0" i="0" u="none" strike="noStrike" baseline="0" dirty="0">
                <a:solidFill>
                  <a:srgbClr val="4D4D4D"/>
                </a:solidFill>
                <a:latin typeface="SegoeUI"/>
              </a:rPr>
              <a:t>Ministerio de Ambiente de Uruguay.</a:t>
            </a:r>
          </a:p>
          <a:p>
            <a:pPr marL="0" indent="0" algn="l">
              <a:buNone/>
            </a:pPr>
            <a:endParaRPr lang="es-UY" sz="1800" b="0" i="0" u="none" strike="noStrike" baseline="0" dirty="0">
              <a:solidFill>
                <a:srgbClr val="4D4D4D"/>
              </a:solidFill>
              <a:latin typeface="SegoeUI"/>
            </a:endParaRPr>
          </a:p>
          <a:p>
            <a:pPr algn="l"/>
            <a:r>
              <a:rPr lang="es-ES" sz="1800" b="0" i="0" u="none" strike="noStrike" baseline="0" dirty="0">
                <a:solidFill>
                  <a:srgbClr val="4D4D4D"/>
                </a:solidFill>
                <a:latin typeface="SegoeUI"/>
              </a:rPr>
              <a:t>Primera entidad financiera en Uruguay en realizar </a:t>
            </a:r>
            <a:r>
              <a:rPr lang="es-UY" sz="1800" b="0" i="0" u="none" strike="noStrike" baseline="0" dirty="0">
                <a:solidFill>
                  <a:srgbClr val="4D4D4D"/>
                </a:solidFill>
                <a:latin typeface="SegoeUI"/>
              </a:rPr>
              <a:t>una certificación ASG.</a:t>
            </a:r>
          </a:p>
          <a:p>
            <a:pPr marL="0" indent="0" algn="l">
              <a:buNone/>
            </a:pPr>
            <a:endParaRPr lang="es-UY" sz="1800" b="0" i="0" u="none" strike="noStrike" baseline="0" dirty="0">
              <a:solidFill>
                <a:srgbClr val="4D4D4D"/>
              </a:solidFill>
              <a:latin typeface="SegoeUI"/>
            </a:endParaRPr>
          </a:p>
          <a:p>
            <a:pPr algn="l"/>
            <a:r>
              <a:rPr lang="es-ES" sz="1800" b="0" i="0" u="none" strike="noStrike" baseline="0" dirty="0">
                <a:solidFill>
                  <a:srgbClr val="4D4D4D"/>
                </a:solidFill>
                <a:latin typeface="SegoeUI"/>
              </a:rPr>
              <a:t>Primera entidad financiera en Uruguay en realizar auditorías sociales de acuerdo con los estándares SPI, de responsabilidad en el trato </a:t>
            </a:r>
            <a:r>
              <a:rPr lang="es-UY" sz="1800" b="0" i="0" u="none" strike="noStrike" baseline="0" dirty="0">
                <a:solidFill>
                  <a:srgbClr val="4D4D4D"/>
                </a:solidFill>
                <a:latin typeface="SegoeUI"/>
              </a:rPr>
              <a:t>justo a clientes.</a:t>
            </a:r>
          </a:p>
        </p:txBody>
      </p:sp>
      <p:pic>
        <p:nvPicPr>
          <p:cNvPr id="2050" name="Picture 2" descr="PROYECTO: Monitor de Desarrollo Sostenible- ORT-Deloitte ...">
            <a:extLst>
              <a:ext uri="{FF2B5EF4-FFF2-40B4-BE49-F238E27FC236}">
                <a16:creationId xmlns:a16="http://schemas.microsoft.com/office/drawing/2014/main" id="{C2DDF525-F1D1-4414-27E1-CB9ACF84C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3178" y="1204975"/>
            <a:ext cx="12954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emio Nacional de Ambiente 2023 - Data Uruguay">
            <a:extLst>
              <a:ext uri="{FF2B5EF4-FFF2-40B4-BE49-F238E27FC236}">
                <a16:creationId xmlns:a16="http://schemas.microsoft.com/office/drawing/2014/main" id="{7A0456C4-B24C-18F3-1DF0-C49133C2B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112" y="2363788"/>
            <a:ext cx="12954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SG Certification - Amreta">
            <a:extLst>
              <a:ext uri="{FF2B5EF4-FFF2-40B4-BE49-F238E27FC236}">
                <a16:creationId xmlns:a16="http://schemas.microsoft.com/office/drawing/2014/main" id="{5BFD2E45-5C42-AE2C-1C1C-7329306B0F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0685" y="3492389"/>
            <a:ext cx="1088227" cy="101781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erise SPI4 | Brands of the World™ | Download vector logos ...">
            <a:extLst>
              <a:ext uri="{FF2B5EF4-FFF2-40B4-BE49-F238E27FC236}">
                <a16:creationId xmlns:a16="http://schemas.microsoft.com/office/drawing/2014/main" id="{19E055D8-5AAB-DBC1-2196-48E46B5EF6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0685" y="4564453"/>
            <a:ext cx="1385888" cy="130771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descr="Dibujo con letras blancas&#10;&#10;Descripción generada automáticamente con confianza media">
            <a:extLst>
              <a:ext uri="{FF2B5EF4-FFF2-40B4-BE49-F238E27FC236}">
                <a16:creationId xmlns:a16="http://schemas.microsoft.com/office/drawing/2014/main" id="{166A9FF2-B3AD-F0D2-36E5-824BA7A21B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1325" y="5934225"/>
            <a:ext cx="1780675" cy="881593"/>
          </a:xfrm>
          <a:prstGeom prst="rect">
            <a:avLst/>
          </a:prstGeom>
        </p:spPr>
      </p:pic>
    </p:spTree>
    <p:extLst>
      <p:ext uri="{BB962C8B-B14F-4D97-AF65-F5344CB8AC3E}">
        <p14:creationId xmlns:p14="http://schemas.microsoft.com/office/powerpoint/2010/main" val="34713003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9">
            <a:extLst>
              <a:ext uri="{FF2B5EF4-FFF2-40B4-BE49-F238E27FC236}">
                <a16:creationId xmlns:a16="http://schemas.microsoft.com/office/drawing/2014/main" id="{D2740954-D286-2C9D-3696-DDBF993215A8}"/>
              </a:ext>
            </a:extLst>
          </p:cNvPr>
          <p:cNvSpPr>
            <a:spLocks noGrp="1"/>
          </p:cNvSpPr>
          <p:nvPr>
            <p:ph idx="1"/>
          </p:nvPr>
        </p:nvSpPr>
        <p:spPr>
          <a:xfrm>
            <a:off x="782484" y="1638812"/>
            <a:ext cx="5996242" cy="4650738"/>
          </a:xfrm>
        </p:spPr>
        <p:txBody>
          <a:bodyPr>
            <a:normAutofit fontScale="92500" lnSpcReduction="10000"/>
          </a:bodyPr>
          <a:lstStyle/>
          <a:p>
            <a:pPr algn="l">
              <a:lnSpc>
                <a:spcPct val="110000"/>
              </a:lnSpc>
            </a:pPr>
            <a:r>
              <a:rPr lang="es-ES" sz="1800" b="0" i="0" u="none" strike="noStrike" baseline="0" dirty="0">
                <a:solidFill>
                  <a:srgbClr val="4D4D4D"/>
                </a:solidFill>
                <a:latin typeface="SegoeUI"/>
              </a:rPr>
              <a:t>Primera entidad financiera en Uruguay en medir su huella de carbono, un plan de acción contra el cambio climático y un compromiso para alcanzar la condición de carbono negativos.</a:t>
            </a:r>
          </a:p>
          <a:p>
            <a:pPr algn="l">
              <a:lnSpc>
                <a:spcPct val="110000"/>
              </a:lnSpc>
            </a:pPr>
            <a:r>
              <a:rPr lang="es-ES" sz="1800" b="0" i="0" u="none" strike="noStrike" baseline="0" dirty="0">
                <a:solidFill>
                  <a:srgbClr val="4D4D4D"/>
                </a:solidFill>
                <a:latin typeface="SegoeUI"/>
              </a:rPr>
              <a:t>Durante 12 años es parte del ranking entre las mejores empresas para trabajar de acuerdo </a:t>
            </a:r>
            <a:r>
              <a:rPr lang="en-US" sz="1800" b="0" i="0" u="none" strike="noStrike" baseline="0" dirty="0">
                <a:solidFill>
                  <a:srgbClr val="4D4D4D"/>
                </a:solidFill>
                <a:latin typeface="SegoeUI"/>
              </a:rPr>
              <a:t>con Great Place to Work. En 2023, primer </a:t>
            </a:r>
            <a:r>
              <a:rPr lang="en-US" sz="1800" b="0" i="0" u="none" strike="noStrike" baseline="0" dirty="0" err="1">
                <a:solidFill>
                  <a:srgbClr val="4D4D4D"/>
                </a:solidFill>
                <a:latin typeface="SegoeUI"/>
              </a:rPr>
              <a:t>lugar</a:t>
            </a:r>
            <a:r>
              <a:rPr lang="en-US" sz="1800" b="0" i="0" u="none" strike="noStrike" baseline="0" dirty="0">
                <a:solidFill>
                  <a:srgbClr val="4D4D4D"/>
                </a:solidFill>
                <a:latin typeface="SegoeUI"/>
              </a:rPr>
              <a:t> </a:t>
            </a:r>
            <a:r>
              <a:rPr lang="es-ES" sz="1800" b="0" i="0" u="none" strike="noStrike" baseline="0" dirty="0">
                <a:solidFill>
                  <a:srgbClr val="4D4D4D"/>
                </a:solidFill>
                <a:latin typeface="SegoeUI"/>
              </a:rPr>
              <a:t>entre las entidades financieras rankeadas.</a:t>
            </a:r>
          </a:p>
          <a:p>
            <a:pPr algn="l">
              <a:lnSpc>
                <a:spcPct val="110000"/>
              </a:lnSpc>
            </a:pPr>
            <a:r>
              <a:rPr lang="es-ES" sz="1800" b="0" i="0" u="none" strike="noStrike" baseline="0" dirty="0">
                <a:solidFill>
                  <a:srgbClr val="4D4D4D"/>
                </a:solidFill>
                <a:latin typeface="SegoeUI"/>
              </a:rPr>
              <a:t>Desde 2011, primera entidad financiera en establecer un programa de participación cultural de sus socios y usuarios.</a:t>
            </a:r>
          </a:p>
          <a:p>
            <a:pPr algn="l">
              <a:lnSpc>
                <a:spcPct val="110000"/>
              </a:lnSpc>
            </a:pPr>
            <a:r>
              <a:rPr lang="es-ES" sz="1800" b="0" i="0" u="none" strike="noStrike" baseline="0" dirty="0">
                <a:solidFill>
                  <a:srgbClr val="4D4D4D"/>
                </a:solidFill>
                <a:latin typeface="SegoeUI"/>
              </a:rPr>
              <a:t>Desde hace 14 años realiza reportes de sostenibilidad con base en los estándares GRI y estándares de cumplimiento con los principios </a:t>
            </a:r>
            <a:r>
              <a:rPr lang="es-UY" sz="1800" b="0" i="0" u="none" strike="noStrike" baseline="0" dirty="0">
                <a:solidFill>
                  <a:srgbClr val="4D4D4D"/>
                </a:solidFill>
                <a:latin typeface="SegoeUI"/>
              </a:rPr>
              <a:t>cooperativos de la Alianza Cooperativa Internacional.</a:t>
            </a:r>
            <a:endParaRPr lang="es-UY" dirty="0"/>
          </a:p>
        </p:txBody>
      </p:sp>
      <p:pic>
        <p:nvPicPr>
          <p:cNvPr id="2" name="Imagen 1">
            <a:extLst>
              <a:ext uri="{FF2B5EF4-FFF2-40B4-BE49-F238E27FC236}">
                <a16:creationId xmlns:a16="http://schemas.microsoft.com/office/drawing/2014/main" id="{1C34C718-9AB9-B4D8-7C8D-1778C1978601}"/>
              </a:ext>
            </a:extLst>
          </p:cNvPr>
          <p:cNvPicPr>
            <a:picLocks noChangeAspect="1"/>
          </p:cNvPicPr>
          <p:nvPr/>
        </p:nvPicPr>
        <p:blipFill>
          <a:blip r:embed="rId2"/>
          <a:stretch>
            <a:fillRect/>
          </a:stretch>
        </p:blipFill>
        <p:spPr>
          <a:xfrm>
            <a:off x="7034811" y="1702468"/>
            <a:ext cx="1520982" cy="787651"/>
          </a:xfrm>
          <a:prstGeom prst="rect">
            <a:avLst/>
          </a:prstGeom>
        </p:spPr>
      </p:pic>
      <p:pic>
        <p:nvPicPr>
          <p:cNvPr id="3074" name="Picture 2" descr="Great Place to Work (@GPTW_Uruguay) / X">
            <a:extLst>
              <a:ext uri="{FF2B5EF4-FFF2-40B4-BE49-F238E27FC236}">
                <a16:creationId xmlns:a16="http://schemas.microsoft.com/office/drawing/2014/main" id="{6C20FE7F-FA0C-0C20-139E-20858249A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183" y="2506383"/>
            <a:ext cx="1583610" cy="14904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undación Verde">
            <a:extLst>
              <a:ext uri="{FF2B5EF4-FFF2-40B4-BE49-F238E27FC236}">
                <a16:creationId xmlns:a16="http://schemas.microsoft.com/office/drawing/2014/main" id="{609FD35D-B450-611F-16B6-9F6D620BCC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8651" y="3896734"/>
            <a:ext cx="1044691" cy="9832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RI - Home">
            <a:extLst>
              <a:ext uri="{FF2B5EF4-FFF2-40B4-BE49-F238E27FC236}">
                <a16:creationId xmlns:a16="http://schemas.microsoft.com/office/drawing/2014/main" id="{008AC822-DBAA-E50A-7AD1-E2B701907E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4261" y="5155532"/>
            <a:ext cx="1044690" cy="983238"/>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1">
            <a:extLst>
              <a:ext uri="{FF2B5EF4-FFF2-40B4-BE49-F238E27FC236}">
                <a16:creationId xmlns:a16="http://schemas.microsoft.com/office/drawing/2014/main" id="{B2FE9067-CC22-80E3-69F5-86CA0695B791}"/>
              </a:ext>
            </a:extLst>
          </p:cNvPr>
          <p:cNvSpPr>
            <a:spLocks noGrp="1"/>
          </p:cNvSpPr>
          <p:nvPr>
            <p:ph type="title"/>
          </p:nvPr>
        </p:nvSpPr>
        <p:spPr>
          <a:xfrm>
            <a:off x="254000" y="238125"/>
            <a:ext cx="10515600" cy="981075"/>
          </a:xfrm>
        </p:spPr>
        <p:txBody>
          <a:bodyPr>
            <a:normAutofit/>
          </a:bodyPr>
          <a:lstStyle/>
          <a:p>
            <a:r>
              <a:rPr lang="es-UY" sz="2700" b="1" dirty="0"/>
              <a:t>La evaluación externa es una oportunidad para interpelar nuestras prácticas y ser coherentes con nuestra inspiración de </a:t>
            </a:r>
            <a:r>
              <a:rPr lang="es-UY" sz="2700" b="1" dirty="0">
                <a:solidFill>
                  <a:srgbClr val="8FD400"/>
                </a:solidFill>
              </a:rPr>
              <a:t>hacerlo cada vez mejor</a:t>
            </a:r>
          </a:p>
        </p:txBody>
      </p:sp>
      <p:pic>
        <p:nvPicPr>
          <p:cNvPr id="4" name="Imagen 3" descr="Dibujo con letras blancas&#10;&#10;Descripción generada automáticamente con confianza media">
            <a:extLst>
              <a:ext uri="{FF2B5EF4-FFF2-40B4-BE49-F238E27FC236}">
                <a16:creationId xmlns:a16="http://schemas.microsoft.com/office/drawing/2014/main" id="{4F33F236-F03F-FCF9-AF4A-DC29F51CE0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1325" y="5976407"/>
            <a:ext cx="1780675" cy="881593"/>
          </a:xfrm>
          <a:prstGeom prst="rect">
            <a:avLst/>
          </a:prstGeom>
        </p:spPr>
      </p:pic>
    </p:spTree>
    <p:extLst>
      <p:ext uri="{BB962C8B-B14F-4D97-AF65-F5344CB8AC3E}">
        <p14:creationId xmlns:p14="http://schemas.microsoft.com/office/powerpoint/2010/main" val="1015469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F69E77D-8E08-CAEE-197C-FF62295773A9}"/>
              </a:ext>
            </a:extLst>
          </p:cNvPr>
          <p:cNvSpPr>
            <a:spLocks noGrp="1" noChangeArrowheads="1"/>
          </p:cNvSpPr>
          <p:nvPr>
            <p:ph type="title"/>
          </p:nvPr>
        </p:nvSpPr>
        <p:spPr>
          <a:xfrm>
            <a:off x="809988" y="215088"/>
            <a:ext cx="9793843" cy="1132450"/>
          </a:xfrm>
        </p:spPr>
        <p:txBody>
          <a:bodyPr anchor="ctr">
            <a:normAutofit/>
          </a:bodyPr>
          <a:lstStyle/>
          <a:p>
            <a:pPr>
              <a:defRPr/>
            </a:pPr>
            <a:r>
              <a:rPr lang="es-ES" altLang="es-UY" sz="3591" b="1" dirty="0"/>
              <a:t>Material de lectura</a:t>
            </a:r>
            <a:endParaRPr lang="es-ES" sz="3591" b="1" dirty="0"/>
          </a:p>
        </p:txBody>
      </p:sp>
      <p:sp>
        <p:nvSpPr>
          <p:cNvPr id="5" name="Rectangle 3">
            <a:extLst>
              <a:ext uri="{FF2B5EF4-FFF2-40B4-BE49-F238E27FC236}">
                <a16:creationId xmlns:a16="http://schemas.microsoft.com/office/drawing/2014/main" id="{78DC31C0-5B84-1B23-4CE5-8D0A214FC468}"/>
              </a:ext>
            </a:extLst>
          </p:cNvPr>
          <p:cNvSpPr>
            <a:spLocks noGrp="1" noChangeArrowheads="1"/>
          </p:cNvSpPr>
          <p:nvPr>
            <p:ph idx="1"/>
          </p:nvPr>
        </p:nvSpPr>
        <p:spPr>
          <a:xfrm>
            <a:off x="692001" y="1487991"/>
            <a:ext cx="10403443" cy="5154921"/>
          </a:xfrm>
        </p:spPr>
        <p:txBody>
          <a:bodyPr anchor="ctr">
            <a:normAutofit/>
          </a:bodyPr>
          <a:lstStyle/>
          <a:p>
            <a:pPr>
              <a:defRPr/>
            </a:pPr>
            <a:r>
              <a:rPr lang="es-UY" sz="2400" dirty="0"/>
              <a:t>Qué son los ODS: El futuro nos convoca. (</a:t>
            </a:r>
            <a:r>
              <a:rPr lang="es-UY" sz="2400" dirty="0">
                <a:hlinkClick r:id="rId2"/>
              </a:rPr>
              <a:t>https://ods.gub.uy/index.php/quesonlosods</a:t>
            </a:r>
            <a:r>
              <a:rPr lang="es-UY" sz="2400" dirty="0"/>
              <a:t>)</a:t>
            </a:r>
          </a:p>
          <a:p>
            <a:pPr>
              <a:defRPr/>
            </a:pPr>
            <a:r>
              <a:rPr lang="es-UY" sz="2400" dirty="0"/>
              <a:t>Gestión de la transformación digital</a:t>
            </a:r>
          </a:p>
          <a:p>
            <a:pPr marL="0" indent="0">
              <a:buNone/>
              <a:defRPr/>
            </a:pPr>
            <a:r>
              <a:rPr lang="es-UY" sz="2400" dirty="0">
                <a:hlinkClick r:id="rId3"/>
              </a:rPr>
              <a:t>https://www.prosci.com/es/blog/gestion-transformacion-digital</a:t>
            </a:r>
            <a:endParaRPr lang="es-UY" sz="2400" dirty="0"/>
          </a:p>
          <a:p>
            <a:pPr>
              <a:defRPr/>
            </a:pPr>
            <a:r>
              <a:rPr lang="es-UY" sz="2400" dirty="0"/>
              <a:t>Reporte de Sostenibilidad VERDE 2023</a:t>
            </a:r>
          </a:p>
          <a:p>
            <a:pPr marL="0" indent="0">
              <a:buNone/>
              <a:defRPr/>
            </a:pPr>
            <a:r>
              <a:rPr lang="es-UY" sz="2400" dirty="0">
                <a:hlinkClick r:id="rId4"/>
              </a:rPr>
              <a:t>https://verde.com.uy/documentos/reporte-sostenibilidad-verde-2023_digital.pdf</a:t>
            </a:r>
            <a:endParaRPr lang="es-UY" sz="2400" dirty="0"/>
          </a:p>
          <a:p>
            <a:pPr>
              <a:defRPr/>
            </a:pPr>
            <a:r>
              <a:rPr lang="es-UY" sz="2400" dirty="0"/>
              <a:t>Movida VERDE</a:t>
            </a:r>
          </a:p>
          <a:p>
            <a:pPr marL="0" indent="0">
              <a:buNone/>
              <a:defRPr/>
            </a:pPr>
            <a:r>
              <a:rPr lang="es-UY" sz="2400" dirty="0">
                <a:hlinkClick r:id="rId5"/>
              </a:rPr>
              <a:t>https://www.movidaverde.com/</a:t>
            </a:r>
            <a:endParaRPr lang="es-UY" sz="2400" dirty="0"/>
          </a:p>
          <a:p>
            <a:pPr marL="0" indent="0">
              <a:buNone/>
              <a:defRPr/>
            </a:pPr>
            <a:endParaRPr lang="es-UY" sz="2400" dirty="0"/>
          </a:p>
          <a:p>
            <a:pPr marL="0" indent="0">
              <a:buNone/>
              <a:defRPr/>
            </a:pPr>
            <a:endParaRPr lang="es-UY" dirty="0"/>
          </a:p>
          <a:p>
            <a:pPr>
              <a:defRPr/>
            </a:pPr>
            <a:endParaRPr lang="es-UY" dirty="0"/>
          </a:p>
          <a:p>
            <a:pPr marL="0" indent="0">
              <a:buNone/>
              <a:defRPr/>
            </a:pPr>
            <a:endParaRPr lang="es-ES" altLang="es-UY" sz="1995" dirty="0"/>
          </a:p>
        </p:txBody>
      </p:sp>
    </p:spTree>
    <p:extLst>
      <p:ext uri="{BB962C8B-B14F-4D97-AF65-F5344CB8AC3E}">
        <p14:creationId xmlns:p14="http://schemas.microsoft.com/office/powerpoint/2010/main" val="294808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Laptop with globe">
            <a:extLst>
              <a:ext uri="{FF2B5EF4-FFF2-40B4-BE49-F238E27FC236}">
                <a16:creationId xmlns:a16="http://schemas.microsoft.com/office/drawing/2014/main" id="{096A45C0-5DC9-1059-4FF9-A0C61FC39CA2}"/>
              </a:ext>
            </a:extLst>
          </p:cNvPr>
          <p:cNvSpPr>
            <a:spLocks noEditPoints="1"/>
          </p:cNvSpPr>
          <p:nvPr/>
        </p:nvSpPr>
        <p:spPr bwMode="auto">
          <a:xfrm>
            <a:off x="75297" y="1215359"/>
            <a:ext cx="889000" cy="720725"/>
          </a:xfrm>
          <a:custGeom>
            <a:avLst/>
            <a:gdLst>
              <a:gd name="T0" fmla="*/ 283 w 310"/>
              <a:gd name="T1" fmla="*/ 216 h 252"/>
              <a:gd name="T2" fmla="*/ 262 w 310"/>
              <a:gd name="T3" fmla="*/ 44 h 252"/>
              <a:gd name="T4" fmla="*/ 217 w 310"/>
              <a:gd name="T5" fmla="*/ 26 h 252"/>
              <a:gd name="T6" fmla="*/ 155 w 310"/>
              <a:gd name="T7" fmla="*/ 0 h 252"/>
              <a:gd name="T8" fmla="*/ 48 w 310"/>
              <a:gd name="T9" fmla="*/ 44 h 252"/>
              <a:gd name="T10" fmla="*/ 27 w 310"/>
              <a:gd name="T11" fmla="*/ 216 h 252"/>
              <a:gd name="T12" fmla="*/ 0 w 310"/>
              <a:gd name="T13" fmla="*/ 220 h 252"/>
              <a:gd name="T14" fmla="*/ 279 w 310"/>
              <a:gd name="T15" fmla="*/ 252 h 252"/>
              <a:gd name="T16" fmla="*/ 306 w 310"/>
              <a:gd name="T17" fmla="*/ 216 h 252"/>
              <a:gd name="T18" fmla="*/ 275 w 310"/>
              <a:gd name="T19" fmla="*/ 64 h 252"/>
              <a:gd name="T20" fmla="*/ 235 w 310"/>
              <a:gd name="T21" fmla="*/ 52 h 252"/>
              <a:gd name="T22" fmla="*/ 212 w 310"/>
              <a:gd name="T23" fmla="*/ 31 h 252"/>
              <a:gd name="T24" fmla="*/ 206 w 310"/>
              <a:gd name="T25" fmla="*/ 84 h 252"/>
              <a:gd name="T26" fmla="*/ 212 w 310"/>
              <a:gd name="T27" fmla="*/ 31 h 252"/>
              <a:gd name="T28" fmla="*/ 175 w 310"/>
              <a:gd name="T29" fmla="*/ 165 h 252"/>
              <a:gd name="T30" fmla="*/ 235 w 310"/>
              <a:gd name="T31" fmla="*/ 92 h 252"/>
              <a:gd name="T32" fmla="*/ 198 w 310"/>
              <a:gd name="T33" fmla="*/ 84 h 252"/>
              <a:gd name="T34" fmla="*/ 159 w 310"/>
              <a:gd name="T35" fmla="*/ 10 h 252"/>
              <a:gd name="T36" fmla="*/ 198 w 310"/>
              <a:gd name="T37" fmla="*/ 92 h 252"/>
              <a:gd name="T38" fmla="*/ 159 w 310"/>
              <a:gd name="T39" fmla="*/ 92 h 252"/>
              <a:gd name="T40" fmla="*/ 151 w 310"/>
              <a:gd name="T41" fmla="*/ 84 h 252"/>
              <a:gd name="T42" fmla="*/ 151 w 310"/>
              <a:gd name="T43" fmla="*/ 10 h 252"/>
              <a:gd name="T44" fmla="*/ 151 w 310"/>
              <a:gd name="T45" fmla="*/ 166 h 252"/>
              <a:gd name="T46" fmla="*/ 151 w 310"/>
              <a:gd name="T47" fmla="*/ 92 h 252"/>
              <a:gd name="T48" fmla="*/ 104 w 310"/>
              <a:gd name="T49" fmla="*/ 84 h 252"/>
              <a:gd name="T50" fmla="*/ 135 w 310"/>
              <a:gd name="T51" fmla="*/ 11 h 252"/>
              <a:gd name="T52" fmla="*/ 135 w 310"/>
              <a:gd name="T53" fmla="*/ 165 h 252"/>
              <a:gd name="T54" fmla="*/ 104 w 310"/>
              <a:gd name="T55" fmla="*/ 92 h 252"/>
              <a:gd name="T56" fmla="*/ 75 w 310"/>
              <a:gd name="T57" fmla="*/ 52 h 252"/>
              <a:gd name="T58" fmla="*/ 35 w 310"/>
              <a:gd name="T59" fmla="*/ 64 h 252"/>
              <a:gd name="T60" fmla="*/ 35 w 310"/>
              <a:gd name="T61" fmla="*/ 72 h 252"/>
              <a:gd name="T62" fmla="*/ 67 w 310"/>
              <a:gd name="T63" fmla="*/ 88 h 252"/>
              <a:gd name="T64" fmla="*/ 87 w 310"/>
              <a:gd name="T65" fmla="*/ 172 h 252"/>
              <a:gd name="T66" fmla="*/ 95 w 310"/>
              <a:gd name="T67" fmla="*/ 152 h 252"/>
              <a:gd name="T68" fmla="*/ 119 w 310"/>
              <a:gd name="T69" fmla="*/ 204 h 252"/>
              <a:gd name="T70" fmla="*/ 127 w 310"/>
              <a:gd name="T71" fmla="*/ 171 h 252"/>
              <a:gd name="T72" fmla="*/ 151 w 310"/>
              <a:gd name="T73" fmla="*/ 196 h 252"/>
              <a:gd name="T74" fmla="*/ 159 w 310"/>
              <a:gd name="T75" fmla="*/ 176 h 252"/>
              <a:gd name="T76" fmla="*/ 183 w 310"/>
              <a:gd name="T77" fmla="*/ 204 h 252"/>
              <a:gd name="T78" fmla="*/ 191 w 310"/>
              <a:gd name="T79" fmla="*/ 168 h 252"/>
              <a:gd name="T80" fmla="*/ 215 w 310"/>
              <a:gd name="T81" fmla="*/ 172 h 252"/>
              <a:gd name="T82" fmla="*/ 223 w 310"/>
              <a:gd name="T83" fmla="*/ 144 h 252"/>
              <a:gd name="T84" fmla="*/ 242 w 310"/>
              <a:gd name="T85" fmla="*/ 72 h 252"/>
              <a:gd name="T86" fmla="*/ 275 w 310"/>
              <a:gd name="T87" fmla="*/ 216 h 252"/>
              <a:gd name="T88" fmla="*/ 35 w 310"/>
              <a:gd name="T89" fmla="*/ 72 h 252"/>
              <a:gd name="T90" fmla="*/ 31 w 310"/>
              <a:gd name="T91" fmla="*/ 244 h 252"/>
              <a:gd name="T92" fmla="*/ 302 w 310"/>
              <a:gd name="T93" fmla="*/ 224 h 252"/>
              <a:gd name="T94" fmla="*/ 215 w 310"/>
              <a:gd name="T95" fmla="*/ 196 h 252"/>
              <a:gd name="T96" fmla="*/ 223 w 310"/>
              <a:gd name="T97" fmla="*/ 184 h 252"/>
              <a:gd name="T98" fmla="*/ 215 w 310"/>
              <a:gd name="T99" fmla="*/ 196 h 252"/>
              <a:gd name="T100" fmla="*/ 95 w 310"/>
              <a:gd name="T101" fmla="*/ 196 h 252"/>
              <a:gd name="T102" fmla="*/ 87 w 310"/>
              <a:gd name="T103" fmla="*/ 1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0" h="252">
                <a:moveTo>
                  <a:pt x="306" y="216"/>
                </a:moveTo>
                <a:cubicBezTo>
                  <a:pt x="283" y="216"/>
                  <a:pt x="283" y="216"/>
                  <a:pt x="283" y="216"/>
                </a:cubicBezTo>
                <a:cubicBezTo>
                  <a:pt x="283" y="65"/>
                  <a:pt x="283" y="65"/>
                  <a:pt x="283" y="65"/>
                </a:cubicBezTo>
                <a:cubicBezTo>
                  <a:pt x="283" y="54"/>
                  <a:pt x="273" y="44"/>
                  <a:pt x="262" y="44"/>
                </a:cubicBezTo>
                <a:cubicBezTo>
                  <a:pt x="231" y="44"/>
                  <a:pt x="231" y="44"/>
                  <a:pt x="231" y="44"/>
                </a:cubicBezTo>
                <a:cubicBezTo>
                  <a:pt x="227" y="37"/>
                  <a:pt x="223" y="31"/>
                  <a:pt x="217" y="26"/>
                </a:cubicBezTo>
                <a:cubicBezTo>
                  <a:pt x="201" y="9"/>
                  <a:pt x="179" y="0"/>
                  <a:pt x="155" y="0"/>
                </a:cubicBezTo>
                <a:cubicBezTo>
                  <a:pt x="155" y="0"/>
                  <a:pt x="155" y="0"/>
                  <a:pt x="155" y="0"/>
                </a:cubicBezTo>
                <a:cubicBezTo>
                  <a:pt x="122" y="0"/>
                  <a:pt x="94" y="18"/>
                  <a:pt x="79" y="44"/>
                </a:cubicBezTo>
                <a:cubicBezTo>
                  <a:pt x="48" y="44"/>
                  <a:pt x="48" y="44"/>
                  <a:pt x="48" y="44"/>
                </a:cubicBezTo>
                <a:cubicBezTo>
                  <a:pt x="37" y="44"/>
                  <a:pt x="27" y="54"/>
                  <a:pt x="27" y="65"/>
                </a:cubicBezTo>
                <a:cubicBezTo>
                  <a:pt x="27" y="216"/>
                  <a:pt x="27" y="216"/>
                  <a:pt x="27" y="216"/>
                </a:cubicBezTo>
                <a:cubicBezTo>
                  <a:pt x="4" y="216"/>
                  <a:pt x="4" y="216"/>
                  <a:pt x="4" y="216"/>
                </a:cubicBezTo>
                <a:cubicBezTo>
                  <a:pt x="1" y="216"/>
                  <a:pt x="0" y="218"/>
                  <a:pt x="0" y="220"/>
                </a:cubicBezTo>
                <a:cubicBezTo>
                  <a:pt x="0" y="238"/>
                  <a:pt x="14" y="252"/>
                  <a:pt x="31" y="252"/>
                </a:cubicBezTo>
                <a:cubicBezTo>
                  <a:pt x="279" y="252"/>
                  <a:pt x="279" y="252"/>
                  <a:pt x="279" y="252"/>
                </a:cubicBezTo>
                <a:cubicBezTo>
                  <a:pt x="296" y="252"/>
                  <a:pt x="310" y="238"/>
                  <a:pt x="310" y="220"/>
                </a:cubicBezTo>
                <a:cubicBezTo>
                  <a:pt x="310" y="218"/>
                  <a:pt x="309" y="216"/>
                  <a:pt x="306" y="216"/>
                </a:cubicBezTo>
                <a:close/>
                <a:moveTo>
                  <a:pt x="262" y="52"/>
                </a:moveTo>
                <a:cubicBezTo>
                  <a:pt x="269" y="52"/>
                  <a:pt x="274" y="57"/>
                  <a:pt x="275" y="64"/>
                </a:cubicBezTo>
                <a:cubicBezTo>
                  <a:pt x="240" y="64"/>
                  <a:pt x="240" y="64"/>
                  <a:pt x="240" y="64"/>
                </a:cubicBezTo>
                <a:cubicBezTo>
                  <a:pt x="238" y="60"/>
                  <a:pt x="237" y="56"/>
                  <a:pt x="235" y="52"/>
                </a:cubicBezTo>
                <a:lnTo>
                  <a:pt x="262" y="52"/>
                </a:lnTo>
                <a:close/>
                <a:moveTo>
                  <a:pt x="212" y="31"/>
                </a:moveTo>
                <a:cubicBezTo>
                  <a:pt x="226" y="46"/>
                  <a:pt x="234" y="64"/>
                  <a:pt x="235" y="84"/>
                </a:cubicBezTo>
                <a:cubicBezTo>
                  <a:pt x="206" y="84"/>
                  <a:pt x="206" y="84"/>
                  <a:pt x="206" y="84"/>
                </a:cubicBezTo>
                <a:cubicBezTo>
                  <a:pt x="205" y="53"/>
                  <a:pt x="193" y="26"/>
                  <a:pt x="175" y="11"/>
                </a:cubicBezTo>
                <a:cubicBezTo>
                  <a:pt x="189" y="14"/>
                  <a:pt x="201" y="21"/>
                  <a:pt x="212" y="31"/>
                </a:cubicBezTo>
                <a:close/>
                <a:moveTo>
                  <a:pt x="235" y="92"/>
                </a:moveTo>
                <a:cubicBezTo>
                  <a:pt x="233" y="127"/>
                  <a:pt x="208" y="157"/>
                  <a:pt x="175" y="165"/>
                </a:cubicBezTo>
                <a:cubicBezTo>
                  <a:pt x="193" y="150"/>
                  <a:pt x="205" y="123"/>
                  <a:pt x="206" y="92"/>
                </a:cubicBezTo>
                <a:lnTo>
                  <a:pt x="235" y="92"/>
                </a:lnTo>
                <a:close/>
                <a:moveTo>
                  <a:pt x="159" y="10"/>
                </a:moveTo>
                <a:cubicBezTo>
                  <a:pt x="181" y="20"/>
                  <a:pt x="196" y="50"/>
                  <a:pt x="198" y="84"/>
                </a:cubicBezTo>
                <a:cubicBezTo>
                  <a:pt x="159" y="84"/>
                  <a:pt x="159" y="84"/>
                  <a:pt x="159" y="84"/>
                </a:cubicBezTo>
                <a:lnTo>
                  <a:pt x="159" y="10"/>
                </a:lnTo>
                <a:close/>
                <a:moveTo>
                  <a:pt x="159" y="92"/>
                </a:moveTo>
                <a:cubicBezTo>
                  <a:pt x="198" y="92"/>
                  <a:pt x="198" y="92"/>
                  <a:pt x="198" y="92"/>
                </a:cubicBezTo>
                <a:cubicBezTo>
                  <a:pt x="196" y="126"/>
                  <a:pt x="181" y="156"/>
                  <a:pt x="159" y="166"/>
                </a:cubicBezTo>
                <a:lnTo>
                  <a:pt x="159" y="92"/>
                </a:lnTo>
                <a:close/>
                <a:moveTo>
                  <a:pt x="151" y="10"/>
                </a:moveTo>
                <a:cubicBezTo>
                  <a:pt x="151" y="84"/>
                  <a:pt x="151" y="84"/>
                  <a:pt x="151" y="84"/>
                </a:cubicBezTo>
                <a:cubicBezTo>
                  <a:pt x="112" y="84"/>
                  <a:pt x="112" y="84"/>
                  <a:pt x="112" y="84"/>
                </a:cubicBezTo>
                <a:cubicBezTo>
                  <a:pt x="114" y="50"/>
                  <a:pt x="129" y="20"/>
                  <a:pt x="151" y="10"/>
                </a:cubicBezTo>
                <a:close/>
                <a:moveTo>
                  <a:pt x="151" y="92"/>
                </a:moveTo>
                <a:cubicBezTo>
                  <a:pt x="151" y="166"/>
                  <a:pt x="151" y="166"/>
                  <a:pt x="151" y="166"/>
                </a:cubicBezTo>
                <a:cubicBezTo>
                  <a:pt x="129" y="156"/>
                  <a:pt x="114" y="126"/>
                  <a:pt x="112" y="92"/>
                </a:cubicBezTo>
                <a:lnTo>
                  <a:pt x="151" y="92"/>
                </a:lnTo>
                <a:close/>
                <a:moveTo>
                  <a:pt x="135" y="11"/>
                </a:moveTo>
                <a:cubicBezTo>
                  <a:pt x="117" y="26"/>
                  <a:pt x="105" y="53"/>
                  <a:pt x="104" y="84"/>
                </a:cubicBezTo>
                <a:cubicBezTo>
                  <a:pt x="75" y="84"/>
                  <a:pt x="75" y="84"/>
                  <a:pt x="75" y="84"/>
                </a:cubicBezTo>
                <a:cubicBezTo>
                  <a:pt x="77" y="49"/>
                  <a:pt x="102" y="19"/>
                  <a:pt x="135" y="11"/>
                </a:cubicBezTo>
                <a:close/>
                <a:moveTo>
                  <a:pt x="104" y="92"/>
                </a:moveTo>
                <a:cubicBezTo>
                  <a:pt x="105" y="123"/>
                  <a:pt x="117" y="150"/>
                  <a:pt x="135" y="165"/>
                </a:cubicBezTo>
                <a:cubicBezTo>
                  <a:pt x="102" y="157"/>
                  <a:pt x="77" y="127"/>
                  <a:pt x="75" y="92"/>
                </a:cubicBezTo>
                <a:lnTo>
                  <a:pt x="104" y="92"/>
                </a:lnTo>
                <a:close/>
                <a:moveTo>
                  <a:pt x="48" y="52"/>
                </a:moveTo>
                <a:cubicBezTo>
                  <a:pt x="75" y="52"/>
                  <a:pt x="75" y="52"/>
                  <a:pt x="75" y="52"/>
                </a:cubicBezTo>
                <a:cubicBezTo>
                  <a:pt x="73" y="56"/>
                  <a:pt x="72" y="60"/>
                  <a:pt x="70" y="64"/>
                </a:cubicBezTo>
                <a:cubicBezTo>
                  <a:pt x="35" y="64"/>
                  <a:pt x="35" y="64"/>
                  <a:pt x="35" y="64"/>
                </a:cubicBezTo>
                <a:cubicBezTo>
                  <a:pt x="36" y="57"/>
                  <a:pt x="41" y="52"/>
                  <a:pt x="48" y="52"/>
                </a:cubicBezTo>
                <a:close/>
                <a:moveTo>
                  <a:pt x="35" y="72"/>
                </a:moveTo>
                <a:cubicBezTo>
                  <a:pt x="68" y="72"/>
                  <a:pt x="68" y="72"/>
                  <a:pt x="68" y="72"/>
                </a:cubicBezTo>
                <a:cubicBezTo>
                  <a:pt x="68" y="77"/>
                  <a:pt x="67" y="83"/>
                  <a:pt x="67" y="88"/>
                </a:cubicBezTo>
                <a:cubicBezTo>
                  <a:pt x="67" y="109"/>
                  <a:pt x="75" y="129"/>
                  <a:pt x="87" y="144"/>
                </a:cubicBezTo>
                <a:cubicBezTo>
                  <a:pt x="87" y="172"/>
                  <a:pt x="87" y="172"/>
                  <a:pt x="87" y="172"/>
                </a:cubicBezTo>
                <a:cubicBezTo>
                  <a:pt x="95" y="172"/>
                  <a:pt x="95" y="172"/>
                  <a:pt x="95" y="172"/>
                </a:cubicBezTo>
                <a:cubicBezTo>
                  <a:pt x="95" y="152"/>
                  <a:pt x="95" y="152"/>
                  <a:pt x="95" y="152"/>
                </a:cubicBezTo>
                <a:cubicBezTo>
                  <a:pt x="102" y="159"/>
                  <a:pt x="110" y="164"/>
                  <a:pt x="119" y="168"/>
                </a:cubicBezTo>
                <a:cubicBezTo>
                  <a:pt x="119" y="204"/>
                  <a:pt x="119" y="204"/>
                  <a:pt x="119" y="204"/>
                </a:cubicBezTo>
                <a:cubicBezTo>
                  <a:pt x="127" y="204"/>
                  <a:pt x="127" y="204"/>
                  <a:pt x="127" y="204"/>
                </a:cubicBezTo>
                <a:cubicBezTo>
                  <a:pt x="127" y="171"/>
                  <a:pt x="127" y="171"/>
                  <a:pt x="127" y="171"/>
                </a:cubicBezTo>
                <a:cubicBezTo>
                  <a:pt x="135" y="174"/>
                  <a:pt x="143" y="176"/>
                  <a:pt x="151" y="176"/>
                </a:cubicBezTo>
                <a:cubicBezTo>
                  <a:pt x="151" y="196"/>
                  <a:pt x="151" y="196"/>
                  <a:pt x="151" y="196"/>
                </a:cubicBezTo>
                <a:cubicBezTo>
                  <a:pt x="159" y="196"/>
                  <a:pt x="159" y="196"/>
                  <a:pt x="159" y="196"/>
                </a:cubicBezTo>
                <a:cubicBezTo>
                  <a:pt x="159" y="176"/>
                  <a:pt x="159" y="176"/>
                  <a:pt x="159" y="176"/>
                </a:cubicBezTo>
                <a:cubicBezTo>
                  <a:pt x="167" y="176"/>
                  <a:pt x="175" y="174"/>
                  <a:pt x="183" y="171"/>
                </a:cubicBezTo>
                <a:cubicBezTo>
                  <a:pt x="183" y="204"/>
                  <a:pt x="183" y="204"/>
                  <a:pt x="183" y="204"/>
                </a:cubicBezTo>
                <a:cubicBezTo>
                  <a:pt x="191" y="204"/>
                  <a:pt x="191" y="204"/>
                  <a:pt x="191" y="204"/>
                </a:cubicBezTo>
                <a:cubicBezTo>
                  <a:pt x="191" y="168"/>
                  <a:pt x="191" y="168"/>
                  <a:pt x="191" y="168"/>
                </a:cubicBezTo>
                <a:cubicBezTo>
                  <a:pt x="200" y="164"/>
                  <a:pt x="208" y="159"/>
                  <a:pt x="215" y="152"/>
                </a:cubicBezTo>
                <a:cubicBezTo>
                  <a:pt x="215" y="172"/>
                  <a:pt x="215" y="172"/>
                  <a:pt x="215" y="172"/>
                </a:cubicBezTo>
                <a:cubicBezTo>
                  <a:pt x="223" y="172"/>
                  <a:pt x="223" y="172"/>
                  <a:pt x="223" y="172"/>
                </a:cubicBezTo>
                <a:cubicBezTo>
                  <a:pt x="223" y="144"/>
                  <a:pt x="223" y="144"/>
                  <a:pt x="223" y="144"/>
                </a:cubicBezTo>
                <a:cubicBezTo>
                  <a:pt x="235" y="129"/>
                  <a:pt x="243" y="109"/>
                  <a:pt x="243" y="88"/>
                </a:cubicBezTo>
                <a:cubicBezTo>
                  <a:pt x="243" y="83"/>
                  <a:pt x="242" y="77"/>
                  <a:pt x="242" y="72"/>
                </a:cubicBezTo>
                <a:cubicBezTo>
                  <a:pt x="275" y="72"/>
                  <a:pt x="275" y="72"/>
                  <a:pt x="275" y="72"/>
                </a:cubicBezTo>
                <a:cubicBezTo>
                  <a:pt x="275" y="216"/>
                  <a:pt x="275" y="216"/>
                  <a:pt x="275" y="216"/>
                </a:cubicBezTo>
                <a:cubicBezTo>
                  <a:pt x="35" y="216"/>
                  <a:pt x="35" y="216"/>
                  <a:pt x="35" y="216"/>
                </a:cubicBezTo>
                <a:lnTo>
                  <a:pt x="35" y="72"/>
                </a:lnTo>
                <a:close/>
                <a:moveTo>
                  <a:pt x="279" y="244"/>
                </a:moveTo>
                <a:cubicBezTo>
                  <a:pt x="31" y="244"/>
                  <a:pt x="31" y="244"/>
                  <a:pt x="31" y="244"/>
                </a:cubicBezTo>
                <a:cubicBezTo>
                  <a:pt x="20" y="244"/>
                  <a:pt x="10" y="235"/>
                  <a:pt x="8" y="224"/>
                </a:cubicBezTo>
                <a:cubicBezTo>
                  <a:pt x="302" y="224"/>
                  <a:pt x="302" y="224"/>
                  <a:pt x="302" y="224"/>
                </a:cubicBezTo>
                <a:cubicBezTo>
                  <a:pt x="300" y="235"/>
                  <a:pt x="290" y="244"/>
                  <a:pt x="279" y="244"/>
                </a:cubicBezTo>
                <a:close/>
                <a:moveTo>
                  <a:pt x="215" y="196"/>
                </a:moveTo>
                <a:cubicBezTo>
                  <a:pt x="223" y="196"/>
                  <a:pt x="223" y="196"/>
                  <a:pt x="223" y="196"/>
                </a:cubicBezTo>
                <a:cubicBezTo>
                  <a:pt x="223" y="184"/>
                  <a:pt x="223" y="184"/>
                  <a:pt x="223" y="184"/>
                </a:cubicBezTo>
                <a:cubicBezTo>
                  <a:pt x="215" y="184"/>
                  <a:pt x="215" y="184"/>
                  <a:pt x="215" y="184"/>
                </a:cubicBezTo>
                <a:lnTo>
                  <a:pt x="215" y="196"/>
                </a:lnTo>
                <a:close/>
                <a:moveTo>
                  <a:pt x="87" y="196"/>
                </a:moveTo>
                <a:cubicBezTo>
                  <a:pt x="95" y="196"/>
                  <a:pt x="95" y="196"/>
                  <a:pt x="95" y="196"/>
                </a:cubicBezTo>
                <a:cubicBezTo>
                  <a:pt x="95" y="184"/>
                  <a:pt x="95" y="184"/>
                  <a:pt x="95" y="184"/>
                </a:cubicBezTo>
                <a:cubicBezTo>
                  <a:pt x="87" y="184"/>
                  <a:pt x="87" y="184"/>
                  <a:pt x="87" y="184"/>
                </a:cubicBezTo>
                <a:lnTo>
                  <a:pt x="87" y="196"/>
                </a:ln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Mobile phone with globe">
            <a:extLst>
              <a:ext uri="{FF2B5EF4-FFF2-40B4-BE49-F238E27FC236}">
                <a16:creationId xmlns:a16="http://schemas.microsoft.com/office/drawing/2014/main" id="{7E9F7F36-372D-9BEA-AE55-837507865909}"/>
              </a:ext>
            </a:extLst>
          </p:cNvPr>
          <p:cNvSpPr>
            <a:spLocks noEditPoints="1"/>
          </p:cNvSpPr>
          <p:nvPr/>
        </p:nvSpPr>
        <p:spPr bwMode="auto">
          <a:xfrm>
            <a:off x="2829225" y="4238624"/>
            <a:ext cx="596900" cy="731838"/>
          </a:xfrm>
          <a:custGeom>
            <a:avLst/>
            <a:gdLst>
              <a:gd name="T0" fmla="*/ 152 w 208"/>
              <a:gd name="T1" fmla="*/ 80 h 256"/>
              <a:gd name="T2" fmla="*/ 148 w 208"/>
              <a:gd name="T3" fmla="*/ 0 h 256"/>
              <a:gd name="T4" fmla="*/ 0 w 208"/>
              <a:gd name="T5" fmla="*/ 4 h 256"/>
              <a:gd name="T6" fmla="*/ 4 w 208"/>
              <a:gd name="T7" fmla="*/ 256 h 256"/>
              <a:gd name="T8" fmla="*/ 152 w 208"/>
              <a:gd name="T9" fmla="*/ 252 h 256"/>
              <a:gd name="T10" fmla="*/ 208 w 208"/>
              <a:gd name="T11" fmla="*/ 140 h 256"/>
              <a:gd name="T12" fmla="*/ 144 w 208"/>
              <a:gd name="T13" fmla="*/ 248 h 256"/>
              <a:gd name="T14" fmla="*/ 8 w 208"/>
              <a:gd name="T15" fmla="*/ 232 h 256"/>
              <a:gd name="T16" fmla="*/ 144 w 208"/>
              <a:gd name="T17" fmla="*/ 248 h 256"/>
              <a:gd name="T18" fmla="*/ 120 w 208"/>
              <a:gd name="T19" fmla="*/ 144 h 256"/>
              <a:gd name="T20" fmla="*/ 144 w 208"/>
              <a:gd name="T21" fmla="*/ 190 h 256"/>
              <a:gd name="T22" fmla="*/ 129 w 208"/>
              <a:gd name="T23" fmla="*/ 188 h 256"/>
              <a:gd name="T24" fmla="*/ 112 w 208"/>
              <a:gd name="T25" fmla="*/ 144 h 256"/>
              <a:gd name="T26" fmla="*/ 129 w 208"/>
              <a:gd name="T27" fmla="*/ 92 h 256"/>
              <a:gd name="T28" fmla="*/ 96 w 208"/>
              <a:gd name="T29" fmla="*/ 136 h 256"/>
              <a:gd name="T30" fmla="*/ 120 w 208"/>
              <a:gd name="T31" fmla="*/ 136 h 256"/>
              <a:gd name="T32" fmla="*/ 144 w 208"/>
              <a:gd name="T33" fmla="*/ 136 h 256"/>
              <a:gd name="T34" fmla="*/ 88 w 208"/>
              <a:gd name="T35" fmla="*/ 140 h 256"/>
              <a:gd name="T36" fmla="*/ 144 w 208"/>
              <a:gd name="T37" fmla="*/ 224 h 256"/>
              <a:gd name="T38" fmla="*/ 8 w 208"/>
              <a:gd name="T39" fmla="*/ 32 h 256"/>
              <a:gd name="T40" fmla="*/ 144 w 208"/>
              <a:gd name="T41" fmla="*/ 80 h 256"/>
              <a:gd name="T42" fmla="*/ 8 w 208"/>
              <a:gd name="T43" fmla="*/ 24 h 256"/>
              <a:gd name="T44" fmla="*/ 144 w 208"/>
              <a:gd name="T45" fmla="*/ 8 h 256"/>
              <a:gd name="T46" fmla="*/ 185 w 208"/>
              <a:gd name="T47" fmla="*/ 103 h 256"/>
              <a:gd name="T48" fmla="*/ 184 w 208"/>
              <a:gd name="T49" fmla="*/ 136 h 256"/>
              <a:gd name="T50" fmla="*/ 185 w 208"/>
              <a:gd name="T51" fmla="*/ 103 h 256"/>
              <a:gd name="T52" fmla="*/ 176 w 208"/>
              <a:gd name="T53" fmla="*/ 136 h 256"/>
              <a:gd name="T54" fmla="*/ 152 w 208"/>
              <a:gd name="T55" fmla="*/ 90 h 256"/>
              <a:gd name="T56" fmla="*/ 152 w 208"/>
              <a:gd name="T57" fmla="*/ 144 h 256"/>
              <a:gd name="T58" fmla="*/ 152 w 208"/>
              <a:gd name="T59" fmla="*/ 190 h 256"/>
              <a:gd name="T60" fmla="*/ 184 w 208"/>
              <a:gd name="T61" fmla="*/ 144 h 256"/>
              <a:gd name="T62" fmla="*/ 167 w 208"/>
              <a:gd name="T63" fmla="*/ 188 h 256"/>
              <a:gd name="T64" fmla="*/ 56 w 208"/>
              <a:gd name="T65" fmla="*/ 132 h 256"/>
              <a:gd name="T66" fmla="*/ 48 w 208"/>
              <a:gd name="T67" fmla="*/ 132 h 256"/>
              <a:gd name="T68" fmla="*/ 28 w 208"/>
              <a:gd name="T69" fmla="*/ 136 h 256"/>
              <a:gd name="T70" fmla="*/ 28 w 208"/>
              <a:gd name="T71" fmla="*/ 128 h 256"/>
              <a:gd name="T72" fmla="*/ 28 w 208"/>
              <a:gd name="T73" fmla="*/ 136 h 256"/>
              <a:gd name="T74" fmla="*/ 80 w 208"/>
              <a:gd name="T75" fmla="*/ 92 h 256"/>
              <a:gd name="T76" fmla="*/ 72 w 208"/>
              <a:gd name="T77" fmla="*/ 92 h 256"/>
              <a:gd name="T78" fmla="*/ 52 w 208"/>
              <a:gd name="T79" fmla="*/ 96 h 256"/>
              <a:gd name="T80" fmla="*/ 52 w 208"/>
              <a:gd name="T81" fmla="*/ 88 h 256"/>
              <a:gd name="T82" fmla="*/ 52 w 208"/>
              <a:gd name="T83" fmla="*/ 96 h 256"/>
              <a:gd name="T84" fmla="*/ 32 w 208"/>
              <a:gd name="T85" fmla="*/ 92 h 256"/>
              <a:gd name="T86" fmla="*/ 24 w 208"/>
              <a:gd name="T87" fmla="*/ 92 h 256"/>
              <a:gd name="T88" fmla="*/ 76 w 208"/>
              <a:gd name="T89" fmla="*/ 176 h 256"/>
              <a:gd name="T90" fmla="*/ 76 w 208"/>
              <a:gd name="T91" fmla="*/ 168 h 256"/>
              <a:gd name="T92" fmla="*/ 76 w 208"/>
              <a:gd name="T93" fmla="*/ 176 h 256"/>
              <a:gd name="T94" fmla="*/ 56 w 208"/>
              <a:gd name="T95" fmla="*/ 172 h 256"/>
              <a:gd name="T96" fmla="*/ 48 w 208"/>
              <a:gd name="T97" fmla="*/ 172 h 256"/>
              <a:gd name="T98" fmla="*/ 28 w 208"/>
              <a:gd name="T99" fmla="*/ 176 h 256"/>
              <a:gd name="T100" fmla="*/ 28 w 208"/>
              <a:gd name="T101" fmla="*/ 168 h 256"/>
              <a:gd name="T102" fmla="*/ 28 w 208"/>
              <a:gd name="T103" fmla="*/ 17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8" h="256">
                <a:moveTo>
                  <a:pt x="190" y="98"/>
                </a:moveTo>
                <a:cubicBezTo>
                  <a:pt x="180" y="87"/>
                  <a:pt x="167" y="81"/>
                  <a:pt x="152" y="80"/>
                </a:cubicBezTo>
                <a:cubicBezTo>
                  <a:pt x="152" y="4"/>
                  <a:pt x="152" y="4"/>
                  <a:pt x="152" y="4"/>
                </a:cubicBezTo>
                <a:cubicBezTo>
                  <a:pt x="152" y="2"/>
                  <a:pt x="150" y="0"/>
                  <a:pt x="148" y="0"/>
                </a:cubicBezTo>
                <a:cubicBezTo>
                  <a:pt x="4" y="0"/>
                  <a:pt x="4" y="0"/>
                  <a:pt x="4" y="0"/>
                </a:cubicBezTo>
                <a:cubicBezTo>
                  <a:pt x="2" y="0"/>
                  <a:pt x="0" y="2"/>
                  <a:pt x="0" y="4"/>
                </a:cubicBezTo>
                <a:cubicBezTo>
                  <a:pt x="0" y="252"/>
                  <a:pt x="0" y="252"/>
                  <a:pt x="0" y="252"/>
                </a:cubicBezTo>
                <a:cubicBezTo>
                  <a:pt x="0" y="254"/>
                  <a:pt x="2" y="256"/>
                  <a:pt x="4" y="256"/>
                </a:cubicBezTo>
                <a:cubicBezTo>
                  <a:pt x="148" y="256"/>
                  <a:pt x="148" y="256"/>
                  <a:pt x="148" y="256"/>
                </a:cubicBezTo>
                <a:cubicBezTo>
                  <a:pt x="150" y="256"/>
                  <a:pt x="152" y="254"/>
                  <a:pt x="152" y="252"/>
                </a:cubicBezTo>
                <a:cubicBezTo>
                  <a:pt x="152" y="200"/>
                  <a:pt x="152" y="200"/>
                  <a:pt x="152" y="200"/>
                </a:cubicBezTo>
                <a:cubicBezTo>
                  <a:pt x="183" y="198"/>
                  <a:pt x="208" y="172"/>
                  <a:pt x="208" y="140"/>
                </a:cubicBezTo>
                <a:cubicBezTo>
                  <a:pt x="208" y="124"/>
                  <a:pt x="202" y="109"/>
                  <a:pt x="190" y="98"/>
                </a:cubicBezTo>
                <a:close/>
                <a:moveTo>
                  <a:pt x="144" y="248"/>
                </a:moveTo>
                <a:cubicBezTo>
                  <a:pt x="8" y="248"/>
                  <a:pt x="8" y="248"/>
                  <a:pt x="8" y="248"/>
                </a:cubicBezTo>
                <a:cubicBezTo>
                  <a:pt x="8" y="232"/>
                  <a:pt x="8" y="232"/>
                  <a:pt x="8" y="232"/>
                </a:cubicBezTo>
                <a:cubicBezTo>
                  <a:pt x="144" y="232"/>
                  <a:pt x="144" y="232"/>
                  <a:pt x="144" y="232"/>
                </a:cubicBezTo>
                <a:lnTo>
                  <a:pt x="144" y="248"/>
                </a:lnTo>
                <a:close/>
                <a:moveTo>
                  <a:pt x="144" y="190"/>
                </a:moveTo>
                <a:cubicBezTo>
                  <a:pt x="131" y="183"/>
                  <a:pt x="121" y="165"/>
                  <a:pt x="120" y="144"/>
                </a:cubicBezTo>
                <a:cubicBezTo>
                  <a:pt x="144" y="144"/>
                  <a:pt x="144" y="144"/>
                  <a:pt x="144" y="144"/>
                </a:cubicBezTo>
                <a:lnTo>
                  <a:pt x="144" y="190"/>
                </a:lnTo>
                <a:close/>
                <a:moveTo>
                  <a:pt x="112" y="144"/>
                </a:moveTo>
                <a:cubicBezTo>
                  <a:pt x="113" y="162"/>
                  <a:pt x="119" y="178"/>
                  <a:pt x="129" y="188"/>
                </a:cubicBezTo>
                <a:cubicBezTo>
                  <a:pt x="111" y="181"/>
                  <a:pt x="98" y="164"/>
                  <a:pt x="96" y="144"/>
                </a:cubicBezTo>
                <a:lnTo>
                  <a:pt x="112" y="144"/>
                </a:lnTo>
                <a:close/>
                <a:moveTo>
                  <a:pt x="96" y="136"/>
                </a:moveTo>
                <a:cubicBezTo>
                  <a:pt x="98" y="116"/>
                  <a:pt x="111" y="99"/>
                  <a:pt x="129" y="92"/>
                </a:cubicBezTo>
                <a:cubicBezTo>
                  <a:pt x="119" y="102"/>
                  <a:pt x="113" y="118"/>
                  <a:pt x="112" y="136"/>
                </a:cubicBezTo>
                <a:lnTo>
                  <a:pt x="96" y="136"/>
                </a:lnTo>
                <a:close/>
                <a:moveTo>
                  <a:pt x="144" y="136"/>
                </a:moveTo>
                <a:cubicBezTo>
                  <a:pt x="120" y="136"/>
                  <a:pt x="120" y="136"/>
                  <a:pt x="120" y="136"/>
                </a:cubicBezTo>
                <a:cubicBezTo>
                  <a:pt x="121" y="115"/>
                  <a:pt x="131" y="97"/>
                  <a:pt x="144" y="90"/>
                </a:cubicBezTo>
                <a:lnTo>
                  <a:pt x="144" y="136"/>
                </a:lnTo>
                <a:close/>
                <a:moveTo>
                  <a:pt x="144" y="80"/>
                </a:moveTo>
                <a:cubicBezTo>
                  <a:pt x="113" y="82"/>
                  <a:pt x="88" y="108"/>
                  <a:pt x="88" y="140"/>
                </a:cubicBezTo>
                <a:cubicBezTo>
                  <a:pt x="88" y="172"/>
                  <a:pt x="113" y="198"/>
                  <a:pt x="144" y="200"/>
                </a:cubicBezTo>
                <a:cubicBezTo>
                  <a:pt x="144" y="224"/>
                  <a:pt x="144" y="224"/>
                  <a:pt x="144" y="224"/>
                </a:cubicBezTo>
                <a:cubicBezTo>
                  <a:pt x="8" y="224"/>
                  <a:pt x="8" y="224"/>
                  <a:pt x="8" y="224"/>
                </a:cubicBezTo>
                <a:cubicBezTo>
                  <a:pt x="8" y="32"/>
                  <a:pt x="8" y="32"/>
                  <a:pt x="8" y="32"/>
                </a:cubicBezTo>
                <a:cubicBezTo>
                  <a:pt x="144" y="32"/>
                  <a:pt x="144" y="32"/>
                  <a:pt x="144" y="32"/>
                </a:cubicBezTo>
                <a:lnTo>
                  <a:pt x="144" y="80"/>
                </a:lnTo>
                <a:close/>
                <a:moveTo>
                  <a:pt x="144" y="24"/>
                </a:moveTo>
                <a:cubicBezTo>
                  <a:pt x="8" y="24"/>
                  <a:pt x="8" y="24"/>
                  <a:pt x="8" y="24"/>
                </a:cubicBezTo>
                <a:cubicBezTo>
                  <a:pt x="8" y="8"/>
                  <a:pt x="8" y="8"/>
                  <a:pt x="8" y="8"/>
                </a:cubicBezTo>
                <a:cubicBezTo>
                  <a:pt x="144" y="8"/>
                  <a:pt x="144" y="8"/>
                  <a:pt x="144" y="8"/>
                </a:cubicBezTo>
                <a:lnTo>
                  <a:pt x="144" y="24"/>
                </a:lnTo>
                <a:close/>
                <a:moveTo>
                  <a:pt x="185" y="103"/>
                </a:moveTo>
                <a:cubicBezTo>
                  <a:pt x="194" y="112"/>
                  <a:pt x="199" y="124"/>
                  <a:pt x="200" y="136"/>
                </a:cubicBezTo>
                <a:cubicBezTo>
                  <a:pt x="184" y="136"/>
                  <a:pt x="184" y="136"/>
                  <a:pt x="184" y="136"/>
                </a:cubicBezTo>
                <a:cubicBezTo>
                  <a:pt x="183" y="118"/>
                  <a:pt x="177" y="102"/>
                  <a:pt x="167" y="92"/>
                </a:cubicBezTo>
                <a:cubicBezTo>
                  <a:pt x="174" y="94"/>
                  <a:pt x="180" y="98"/>
                  <a:pt x="185" y="103"/>
                </a:cubicBezTo>
                <a:close/>
                <a:moveTo>
                  <a:pt x="152" y="90"/>
                </a:moveTo>
                <a:cubicBezTo>
                  <a:pt x="165" y="97"/>
                  <a:pt x="175" y="115"/>
                  <a:pt x="176" y="136"/>
                </a:cubicBezTo>
                <a:cubicBezTo>
                  <a:pt x="152" y="136"/>
                  <a:pt x="152" y="136"/>
                  <a:pt x="152" y="136"/>
                </a:cubicBezTo>
                <a:lnTo>
                  <a:pt x="152" y="90"/>
                </a:lnTo>
                <a:close/>
                <a:moveTo>
                  <a:pt x="152" y="190"/>
                </a:moveTo>
                <a:cubicBezTo>
                  <a:pt x="152" y="144"/>
                  <a:pt x="152" y="144"/>
                  <a:pt x="152" y="144"/>
                </a:cubicBezTo>
                <a:cubicBezTo>
                  <a:pt x="176" y="144"/>
                  <a:pt x="176" y="144"/>
                  <a:pt x="176" y="144"/>
                </a:cubicBezTo>
                <a:cubicBezTo>
                  <a:pt x="175" y="165"/>
                  <a:pt x="165" y="183"/>
                  <a:pt x="152" y="190"/>
                </a:cubicBezTo>
                <a:close/>
                <a:moveTo>
                  <a:pt x="167" y="188"/>
                </a:moveTo>
                <a:cubicBezTo>
                  <a:pt x="177" y="178"/>
                  <a:pt x="183" y="162"/>
                  <a:pt x="184" y="144"/>
                </a:cubicBezTo>
                <a:cubicBezTo>
                  <a:pt x="200" y="144"/>
                  <a:pt x="200" y="144"/>
                  <a:pt x="200" y="144"/>
                </a:cubicBezTo>
                <a:cubicBezTo>
                  <a:pt x="198" y="164"/>
                  <a:pt x="185" y="181"/>
                  <a:pt x="167" y="188"/>
                </a:cubicBezTo>
                <a:close/>
                <a:moveTo>
                  <a:pt x="52" y="136"/>
                </a:moveTo>
                <a:cubicBezTo>
                  <a:pt x="54" y="136"/>
                  <a:pt x="56" y="134"/>
                  <a:pt x="56" y="132"/>
                </a:cubicBezTo>
                <a:cubicBezTo>
                  <a:pt x="56" y="130"/>
                  <a:pt x="54" y="128"/>
                  <a:pt x="52" y="128"/>
                </a:cubicBezTo>
                <a:cubicBezTo>
                  <a:pt x="50" y="128"/>
                  <a:pt x="48" y="130"/>
                  <a:pt x="48" y="132"/>
                </a:cubicBezTo>
                <a:cubicBezTo>
                  <a:pt x="48" y="134"/>
                  <a:pt x="50" y="136"/>
                  <a:pt x="52" y="136"/>
                </a:cubicBezTo>
                <a:close/>
                <a:moveTo>
                  <a:pt x="28" y="136"/>
                </a:moveTo>
                <a:cubicBezTo>
                  <a:pt x="30" y="136"/>
                  <a:pt x="32" y="134"/>
                  <a:pt x="32" y="132"/>
                </a:cubicBezTo>
                <a:cubicBezTo>
                  <a:pt x="32" y="130"/>
                  <a:pt x="30" y="128"/>
                  <a:pt x="28" y="128"/>
                </a:cubicBezTo>
                <a:cubicBezTo>
                  <a:pt x="26" y="128"/>
                  <a:pt x="24" y="130"/>
                  <a:pt x="24" y="132"/>
                </a:cubicBezTo>
                <a:cubicBezTo>
                  <a:pt x="24" y="134"/>
                  <a:pt x="26" y="136"/>
                  <a:pt x="28" y="136"/>
                </a:cubicBezTo>
                <a:close/>
                <a:moveTo>
                  <a:pt x="76" y="96"/>
                </a:moveTo>
                <a:cubicBezTo>
                  <a:pt x="78" y="96"/>
                  <a:pt x="80" y="94"/>
                  <a:pt x="80" y="92"/>
                </a:cubicBezTo>
                <a:cubicBezTo>
                  <a:pt x="80" y="90"/>
                  <a:pt x="78" y="88"/>
                  <a:pt x="76" y="88"/>
                </a:cubicBezTo>
                <a:cubicBezTo>
                  <a:pt x="74" y="88"/>
                  <a:pt x="72" y="90"/>
                  <a:pt x="72" y="92"/>
                </a:cubicBezTo>
                <a:cubicBezTo>
                  <a:pt x="72" y="94"/>
                  <a:pt x="74" y="96"/>
                  <a:pt x="76" y="96"/>
                </a:cubicBezTo>
                <a:close/>
                <a:moveTo>
                  <a:pt x="52" y="96"/>
                </a:moveTo>
                <a:cubicBezTo>
                  <a:pt x="54" y="96"/>
                  <a:pt x="56" y="94"/>
                  <a:pt x="56" y="92"/>
                </a:cubicBezTo>
                <a:cubicBezTo>
                  <a:pt x="56" y="90"/>
                  <a:pt x="54" y="88"/>
                  <a:pt x="52" y="88"/>
                </a:cubicBezTo>
                <a:cubicBezTo>
                  <a:pt x="50" y="88"/>
                  <a:pt x="48" y="90"/>
                  <a:pt x="48" y="92"/>
                </a:cubicBezTo>
                <a:cubicBezTo>
                  <a:pt x="48" y="94"/>
                  <a:pt x="50" y="96"/>
                  <a:pt x="52" y="96"/>
                </a:cubicBezTo>
                <a:close/>
                <a:moveTo>
                  <a:pt x="28" y="96"/>
                </a:moveTo>
                <a:cubicBezTo>
                  <a:pt x="30" y="96"/>
                  <a:pt x="32" y="94"/>
                  <a:pt x="32" y="92"/>
                </a:cubicBezTo>
                <a:cubicBezTo>
                  <a:pt x="32" y="90"/>
                  <a:pt x="30" y="88"/>
                  <a:pt x="28" y="88"/>
                </a:cubicBezTo>
                <a:cubicBezTo>
                  <a:pt x="26" y="88"/>
                  <a:pt x="24" y="90"/>
                  <a:pt x="24" y="92"/>
                </a:cubicBezTo>
                <a:cubicBezTo>
                  <a:pt x="24" y="94"/>
                  <a:pt x="26" y="96"/>
                  <a:pt x="28" y="96"/>
                </a:cubicBezTo>
                <a:close/>
                <a:moveTo>
                  <a:pt x="76" y="176"/>
                </a:moveTo>
                <a:cubicBezTo>
                  <a:pt x="78" y="176"/>
                  <a:pt x="80" y="174"/>
                  <a:pt x="80" y="172"/>
                </a:cubicBezTo>
                <a:cubicBezTo>
                  <a:pt x="80" y="170"/>
                  <a:pt x="78" y="168"/>
                  <a:pt x="76" y="168"/>
                </a:cubicBezTo>
                <a:cubicBezTo>
                  <a:pt x="74" y="168"/>
                  <a:pt x="72" y="170"/>
                  <a:pt x="72" y="172"/>
                </a:cubicBezTo>
                <a:cubicBezTo>
                  <a:pt x="72" y="174"/>
                  <a:pt x="74" y="176"/>
                  <a:pt x="76" y="176"/>
                </a:cubicBezTo>
                <a:close/>
                <a:moveTo>
                  <a:pt x="52" y="176"/>
                </a:moveTo>
                <a:cubicBezTo>
                  <a:pt x="54" y="176"/>
                  <a:pt x="56" y="174"/>
                  <a:pt x="56" y="172"/>
                </a:cubicBezTo>
                <a:cubicBezTo>
                  <a:pt x="56" y="170"/>
                  <a:pt x="54" y="168"/>
                  <a:pt x="52" y="168"/>
                </a:cubicBezTo>
                <a:cubicBezTo>
                  <a:pt x="50" y="168"/>
                  <a:pt x="48" y="170"/>
                  <a:pt x="48" y="172"/>
                </a:cubicBezTo>
                <a:cubicBezTo>
                  <a:pt x="48" y="174"/>
                  <a:pt x="50" y="176"/>
                  <a:pt x="52" y="176"/>
                </a:cubicBezTo>
                <a:close/>
                <a:moveTo>
                  <a:pt x="28" y="176"/>
                </a:moveTo>
                <a:cubicBezTo>
                  <a:pt x="30" y="176"/>
                  <a:pt x="32" y="174"/>
                  <a:pt x="32" y="172"/>
                </a:cubicBezTo>
                <a:cubicBezTo>
                  <a:pt x="32" y="170"/>
                  <a:pt x="30" y="168"/>
                  <a:pt x="28" y="168"/>
                </a:cubicBezTo>
                <a:cubicBezTo>
                  <a:pt x="26" y="168"/>
                  <a:pt x="24" y="170"/>
                  <a:pt x="24" y="172"/>
                </a:cubicBezTo>
                <a:cubicBezTo>
                  <a:pt x="24" y="174"/>
                  <a:pt x="26" y="176"/>
                  <a:pt x="28" y="176"/>
                </a:cubicBez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Location marker">
            <a:extLst>
              <a:ext uri="{FF2B5EF4-FFF2-40B4-BE49-F238E27FC236}">
                <a16:creationId xmlns:a16="http://schemas.microsoft.com/office/drawing/2014/main" id="{5A2F40E8-03CF-6A97-9D53-07AF0CF4D47C}"/>
              </a:ext>
            </a:extLst>
          </p:cNvPr>
          <p:cNvSpPr>
            <a:spLocks noEditPoints="1"/>
          </p:cNvSpPr>
          <p:nvPr/>
        </p:nvSpPr>
        <p:spPr bwMode="auto">
          <a:xfrm>
            <a:off x="1779888" y="4238624"/>
            <a:ext cx="542925" cy="731838"/>
          </a:xfrm>
          <a:custGeom>
            <a:avLst/>
            <a:gdLst>
              <a:gd name="T0" fmla="*/ 136 w 189"/>
              <a:gd name="T1" fmla="*/ 90 h 256"/>
              <a:gd name="T2" fmla="*/ 90 w 189"/>
              <a:gd name="T3" fmla="*/ 44 h 256"/>
              <a:gd name="T4" fmla="*/ 44 w 189"/>
              <a:gd name="T5" fmla="*/ 90 h 256"/>
              <a:gd name="T6" fmla="*/ 90 w 189"/>
              <a:gd name="T7" fmla="*/ 136 h 256"/>
              <a:gd name="T8" fmla="*/ 136 w 189"/>
              <a:gd name="T9" fmla="*/ 90 h 256"/>
              <a:gd name="T10" fmla="*/ 52 w 189"/>
              <a:gd name="T11" fmla="*/ 90 h 256"/>
              <a:gd name="T12" fmla="*/ 90 w 189"/>
              <a:gd name="T13" fmla="*/ 52 h 256"/>
              <a:gd name="T14" fmla="*/ 128 w 189"/>
              <a:gd name="T15" fmla="*/ 90 h 256"/>
              <a:gd name="T16" fmla="*/ 90 w 189"/>
              <a:gd name="T17" fmla="*/ 128 h 256"/>
              <a:gd name="T18" fmla="*/ 52 w 189"/>
              <a:gd name="T19" fmla="*/ 90 h 256"/>
              <a:gd name="T20" fmla="*/ 174 w 189"/>
              <a:gd name="T21" fmla="*/ 208 h 256"/>
              <a:gd name="T22" fmla="*/ 153 w 189"/>
              <a:gd name="T23" fmla="*/ 208 h 256"/>
              <a:gd name="T24" fmla="*/ 121 w 189"/>
              <a:gd name="T25" fmla="*/ 186 h 256"/>
              <a:gd name="T26" fmla="*/ 154 w 189"/>
              <a:gd name="T27" fmla="*/ 154 h 256"/>
              <a:gd name="T28" fmla="*/ 154 w 189"/>
              <a:gd name="T29" fmla="*/ 26 h 256"/>
              <a:gd name="T30" fmla="*/ 90 w 189"/>
              <a:gd name="T31" fmla="*/ 0 h 256"/>
              <a:gd name="T32" fmla="*/ 90 w 189"/>
              <a:gd name="T33" fmla="*/ 0 h 256"/>
              <a:gd name="T34" fmla="*/ 26 w 189"/>
              <a:gd name="T35" fmla="*/ 26 h 256"/>
              <a:gd name="T36" fmla="*/ 0 w 189"/>
              <a:gd name="T37" fmla="*/ 90 h 256"/>
              <a:gd name="T38" fmla="*/ 26 w 189"/>
              <a:gd name="T39" fmla="*/ 154 h 256"/>
              <a:gd name="T40" fmla="*/ 59 w 189"/>
              <a:gd name="T41" fmla="*/ 186 h 256"/>
              <a:gd name="T42" fmla="*/ 27 w 189"/>
              <a:gd name="T43" fmla="*/ 208 h 256"/>
              <a:gd name="T44" fmla="*/ 6 w 189"/>
              <a:gd name="T45" fmla="*/ 208 h 256"/>
              <a:gd name="T46" fmla="*/ 2 w 189"/>
              <a:gd name="T47" fmla="*/ 212 h 256"/>
              <a:gd name="T48" fmla="*/ 6 w 189"/>
              <a:gd name="T49" fmla="*/ 216 h 256"/>
              <a:gd name="T50" fmla="*/ 26 w 189"/>
              <a:gd name="T51" fmla="*/ 216 h 256"/>
              <a:gd name="T52" fmla="*/ 86 w 189"/>
              <a:gd name="T53" fmla="*/ 244 h 256"/>
              <a:gd name="T54" fmla="*/ 86 w 189"/>
              <a:gd name="T55" fmla="*/ 244 h 256"/>
              <a:gd name="T56" fmla="*/ 86 w 189"/>
              <a:gd name="T57" fmla="*/ 252 h 256"/>
              <a:gd name="T58" fmla="*/ 90 w 189"/>
              <a:gd name="T59" fmla="*/ 256 h 256"/>
              <a:gd name="T60" fmla="*/ 94 w 189"/>
              <a:gd name="T61" fmla="*/ 252 h 256"/>
              <a:gd name="T62" fmla="*/ 94 w 189"/>
              <a:gd name="T63" fmla="*/ 244 h 256"/>
              <a:gd name="T64" fmla="*/ 94 w 189"/>
              <a:gd name="T65" fmla="*/ 244 h 256"/>
              <a:gd name="T66" fmla="*/ 154 w 189"/>
              <a:gd name="T67" fmla="*/ 216 h 256"/>
              <a:gd name="T68" fmla="*/ 174 w 189"/>
              <a:gd name="T69" fmla="*/ 216 h 256"/>
              <a:gd name="T70" fmla="*/ 178 w 189"/>
              <a:gd name="T71" fmla="*/ 212 h 256"/>
              <a:gd name="T72" fmla="*/ 174 w 189"/>
              <a:gd name="T73" fmla="*/ 208 h 256"/>
              <a:gd name="T74" fmla="*/ 32 w 189"/>
              <a:gd name="T75" fmla="*/ 148 h 256"/>
              <a:gd name="T76" fmla="*/ 8 w 189"/>
              <a:gd name="T77" fmla="*/ 90 h 256"/>
              <a:gd name="T78" fmla="*/ 32 w 189"/>
              <a:gd name="T79" fmla="*/ 32 h 256"/>
              <a:gd name="T80" fmla="*/ 90 w 189"/>
              <a:gd name="T81" fmla="*/ 8 h 256"/>
              <a:gd name="T82" fmla="*/ 148 w 189"/>
              <a:gd name="T83" fmla="*/ 32 h 256"/>
              <a:gd name="T84" fmla="*/ 148 w 189"/>
              <a:gd name="T85" fmla="*/ 148 h 256"/>
              <a:gd name="T86" fmla="*/ 90 w 189"/>
              <a:gd name="T87" fmla="*/ 206 h 256"/>
              <a:gd name="T88" fmla="*/ 32 w 189"/>
              <a:gd name="T89" fmla="*/ 148 h 256"/>
              <a:gd name="T90" fmla="*/ 90 w 189"/>
              <a:gd name="T91" fmla="*/ 236 h 256"/>
              <a:gd name="T92" fmla="*/ 34 w 189"/>
              <a:gd name="T93" fmla="*/ 213 h 256"/>
              <a:gd name="T94" fmla="*/ 65 w 189"/>
              <a:gd name="T95" fmla="*/ 193 h 256"/>
              <a:gd name="T96" fmla="*/ 87 w 189"/>
              <a:gd name="T97" fmla="*/ 215 h 256"/>
              <a:gd name="T98" fmla="*/ 90 w 189"/>
              <a:gd name="T99" fmla="*/ 216 h 256"/>
              <a:gd name="T100" fmla="*/ 93 w 189"/>
              <a:gd name="T101" fmla="*/ 215 h 256"/>
              <a:gd name="T102" fmla="*/ 115 w 189"/>
              <a:gd name="T103" fmla="*/ 193 h 256"/>
              <a:gd name="T104" fmla="*/ 146 w 189"/>
              <a:gd name="T105" fmla="*/ 213 h 256"/>
              <a:gd name="T106" fmla="*/ 90 w 189"/>
              <a:gd name="T107" fmla="*/ 23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256">
                <a:moveTo>
                  <a:pt x="136" y="90"/>
                </a:moveTo>
                <a:cubicBezTo>
                  <a:pt x="136" y="65"/>
                  <a:pt x="115" y="44"/>
                  <a:pt x="90" y="44"/>
                </a:cubicBezTo>
                <a:cubicBezTo>
                  <a:pt x="65" y="44"/>
                  <a:pt x="44" y="65"/>
                  <a:pt x="44" y="90"/>
                </a:cubicBezTo>
                <a:cubicBezTo>
                  <a:pt x="44" y="115"/>
                  <a:pt x="65" y="136"/>
                  <a:pt x="90" y="136"/>
                </a:cubicBezTo>
                <a:cubicBezTo>
                  <a:pt x="115" y="136"/>
                  <a:pt x="136" y="115"/>
                  <a:pt x="136" y="90"/>
                </a:cubicBezTo>
                <a:close/>
                <a:moveTo>
                  <a:pt x="52" y="90"/>
                </a:moveTo>
                <a:cubicBezTo>
                  <a:pt x="52" y="69"/>
                  <a:pt x="69" y="52"/>
                  <a:pt x="90" y="52"/>
                </a:cubicBezTo>
                <a:cubicBezTo>
                  <a:pt x="111" y="52"/>
                  <a:pt x="128" y="69"/>
                  <a:pt x="128" y="90"/>
                </a:cubicBezTo>
                <a:cubicBezTo>
                  <a:pt x="128" y="111"/>
                  <a:pt x="111" y="128"/>
                  <a:pt x="90" y="128"/>
                </a:cubicBezTo>
                <a:cubicBezTo>
                  <a:pt x="69" y="128"/>
                  <a:pt x="52" y="111"/>
                  <a:pt x="52" y="90"/>
                </a:cubicBezTo>
                <a:close/>
                <a:moveTo>
                  <a:pt x="174" y="208"/>
                </a:moveTo>
                <a:cubicBezTo>
                  <a:pt x="153" y="208"/>
                  <a:pt x="153" y="208"/>
                  <a:pt x="153" y="208"/>
                </a:cubicBezTo>
                <a:cubicBezTo>
                  <a:pt x="150" y="199"/>
                  <a:pt x="139" y="191"/>
                  <a:pt x="121" y="186"/>
                </a:cubicBezTo>
                <a:cubicBezTo>
                  <a:pt x="154" y="154"/>
                  <a:pt x="154" y="154"/>
                  <a:pt x="154" y="154"/>
                </a:cubicBezTo>
                <a:cubicBezTo>
                  <a:pt x="189" y="119"/>
                  <a:pt x="189" y="62"/>
                  <a:pt x="154" y="26"/>
                </a:cubicBezTo>
                <a:cubicBezTo>
                  <a:pt x="137" y="9"/>
                  <a:pt x="114" y="0"/>
                  <a:pt x="90" y="0"/>
                </a:cubicBezTo>
                <a:cubicBezTo>
                  <a:pt x="90" y="0"/>
                  <a:pt x="90" y="0"/>
                  <a:pt x="90" y="0"/>
                </a:cubicBezTo>
                <a:cubicBezTo>
                  <a:pt x="66" y="0"/>
                  <a:pt x="43" y="9"/>
                  <a:pt x="26" y="26"/>
                </a:cubicBezTo>
                <a:cubicBezTo>
                  <a:pt x="9" y="43"/>
                  <a:pt x="0" y="66"/>
                  <a:pt x="0" y="90"/>
                </a:cubicBezTo>
                <a:cubicBezTo>
                  <a:pt x="0" y="114"/>
                  <a:pt x="9" y="137"/>
                  <a:pt x="26" y="154"/>
                </a:cubicBezTo>
                <a:cubicBezTo>
                  <a:pt x="59" y="186"/>
                  <a:pt x="59" y="186"/>
                  <a:pt x="59" y="186"/>
                </a:cubicBezTo>
                <a:cubicBezTo>
                  <a:pt x="41" y="191"/>
                  <a:pt x="30" y="199"/>
                  <a:pt x="27" y="208"/>
                </a:cubicBezTo>
                <a:cubicBezTo>
                  <a:pt x="6" y="208"/>
                  <a:pt x="6" y="208"/>
                  <a:pt x="6" y="208"/>
                </a:cubicBezTo>
                <a:cubicBezTo>
                  <a:pt x="4" y="208"/>
                  <a:pt x="2" y="210"/>
                  <a:pt x="2" y="212"/>
                </a:cubicBezTo>
                <a:cubicBezTo>
                  <a:pt x="2" y="214"/>
                  <a:pt x="4" y="216"/>
                  <a:pt x="6" y="216"/>
                </a:cubicBezTo>
                <a:cubicBezTo>
                  <a:pt x="26" y="216"/>
                  <a:pt x="26" y="216"/>
                  <a:pt x="26" y="216"/>
                </a:cubicBezTo>
                <a:cubicBezTo>
                  <a:pt x="29" y="231"/>
                  <a:pt x="54" y="243"/>
                  <a:pt x="86" y="244"/>
                </a:cubicBezTo>
                <a:cubicBezTo>
                  <a:pt x="86" y="244"/>
                  <a:pt x="86" y="244"/>
                  <a:pt x="86" y="244"/>
                </a:cubicBezTo>
                <a:cubicBezTo>
                  <a:pt x="86" y="252"/>
                  <a:pt x="86" y="252"/>
                  <a:pt x="86" y="252"/>
                </a:cubicBezTo>
                <a:cubicBezTo>
                  <a:pt x="86" y="254"/>
                  <a:pt x="88" y="256"/>
                  <a:pt x="90" y="256"/>
                </a:cubicBezTo>
                <a:cubicBezTo>
                  <a:pt x="92" y="256"/>
                  <a:pt x="94" y="254"/>
                  <a:pt x="94" y="252"/>
                </a:cubicBezTo>
                <a:cubicBezTo>
                  <a:pt x="94" y="244"/>
                  <a:pt x="94" y="244"/>
                  <a:pt x="94" y="244"/>
                </a:cubicBezTo>
                <a:cubicBezTo>
                  <a:pt x="94" y="244"/>
                  <a:pt x="94" y="244"/>
                  <a:pt x="94" y="244"/>
                </a:cubicBezTo>
                <a:cubicBezTo>
                  <a:pt x="126" y="243"/>
                  <a:pt x="151" y="231"/>
                  <a:pt x="154" y="216"/>
                </a:cubicBezTo>
                <a:cubicBezTo>
                  <a:pt x="174" y="216"/>
                  <a:pt x="174" y="216"/>
                  <a:pt x="174" y="216"/>
                </a:cubicBezTo>
                <a:cubicBezTo>
                  <a:pt x="176" y="216"/>
                  <a:pt x="178" y="214"/>
                  <a:pt x="178" y="212"/>
                </a:cubicBezTo>
                <a:cubicBezTo>
                  <a:pt x="178" y="210"/>
                  <a:pt x="176" y="208"/>
                  <a:pt x="174" y="208"/>
                </a:cubicBezTo>
                <a:close/>
                <a:moveTo>
                  <a:pt x="32" y="148"/>
                </a:moveTo>
                <a:cubicBezTo>
                  <a:pt x="16" y="133"/>
                  <a:pt x="8" y="112"/>
                  <a:pt x="8" y="90"/>
                </a:cubicBezTo>
                <a:cubicBezTo>
                  <a:pt x="8" y="68"/>
                  <a:pt x="16" y="48"/>
                  <a:pt x="32" y="32"/>
                </a:cubicBezTo>
                <a:cubicBezTo>
                  <a:pt x="47" y="17"/>
                  <a:pt x="68" y="8"/>
                  <a:pt x="90" y="8"/>
                </a:cubicBezTo>
                <a:cubicBezTo>
                  <a:pt x="112" y="8"/>
                  <a:pt x="133" y="17"/>
                  <a:pt x="148" y="32"/>
                </a:cubicBezTo>
                <a:cubicBezTo>
                  <a:pt x="180" y="64"/>
                  <a:pt x="180" y="116"/>
                  <a:pt x="148" y="148"/>
                </a:cubicBezTo>
                <a:cubicBezTo>
                  <a:pt x="90" y="206"/>
                  <a:pt x="90" y="206"/>
                  <a:pt x="90" y="206"/>
                </a:cubicBezTo>
                <a:lnTo>
                  <a:pt x="32" y="148"/>
                </a:lnTo>
                <a:close/>
                <a:moveTo>
                  <a:pt x="90" y="236"/>
                </a:moveTo>
                <a:cubicBezTo>
                  <a:pt x="57" y="236"/>
                  <a:pt x="34" y="224"/>
                  <a:pt x="34" y="213"/>
                </a:cubicBezTo>
                <a:cubicBezTo>
                  <a:pt x="34" y="205"/>
                  <a:pt x="47" y="197"/>
                  <a:pt x="65" y="193"/>
                </a:cubicBezTo>
                <a:cubicBezTo>
                  <a:pt x="87" y="215"/>
                  <a:pt x="87" y="215"/>
                  <a:pt x="87" y="215"/>
                </a:cubicBezTo>
                <a:cubicBezTo>
                  <a:pt x="88" y="216"/>
                  <a:pt x="89" y="216"/>
                  <a:pt x="90" y="216"/>
                </a:cubicBezTo>
                <a:cubicBezTo>
                  <a:pt x="91" y="216"/>
                  <a:pt x="92" y="216"/>
                  <a:pt x="93" y="215"/>
                </a:cubicBezTo>
                <a:cubicBezTo>
                  <a:pt x="115" y="193"/>
                  <a:pt x="115" y="193"/>
                  <a:pt x="115" y="193"/>
                </a:cubicBezTo>
                <a:cubicBezTo>
                  <a:pt x="133" y="197"/>
                  <a:pt x="146" y="205"/>
                  <a:pt x="146" y="213"/>
                </a:cubicBezTo>
                <a:cubicBezTo>
                  <a:pt x="146" y="224"/>
                  <a:pt x="123" y="236"/>
                  <a:pt x="90" y="236"/>
                </a:cubicBez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Melody">
            <a:extLst>
              <a:ext uri="{FF2B5EF4-FFF2-40B4-BE49-F238E27FC236}">
                <a16:creationId xmlns:a16="http://schemas.microsoft.com/office/drawing/2014/main" id="{30AC759E-A4D8-19D5-DBA8-5A8C4DC7B9DD}"/>
              </a:ext>
            </a:extLst>
          </p:cNvPr>
          <p:cNvSpPr>
            <a:spLocks noEditPoints="1"/>
          </p:cNvSpPr>
          <p:nvPr/>
        </p:nvSpPr>
        <p:spPr bwMode="auto">
          <a:xfrm>
            <a:off x="3153911" y="5761335"/>
            <a:ext cx="573088" cy="731838"/>
          </a:xfrm>
          <a:custGeom>
            <a:avLst/>
            <a:gdLst>
              <a:gd name="T0" fmla="*/ 168 w 200"/>
              <a:gd name="T1" fmla="*/ 184 h 256"/>
              <a:gd name="T2" fmla="*/ 164 w 200"/>
              <a:gd name="T3" fmla="*/ 188 h 256"/>
              <a:gd name="T4" fmla="*/ 168 w 200"/>
              <a:gd name="T5" fmla="*/ 192 h 256"/>
              <a:gd name="T6" fmla="*/ 172 w 200"/>
              <a:gd name="T7" fmla="*/ 188 h 256"/>
              <a:gd name="T8" fmla="*/ 168 w 200"/>
              <a:gd name="T9" fmla="*/ 184 h 256"/>
              <a:gd name="T10" fmla="*/ 32 w 200"/>
              <a:gd name="T11" fmla="*/ 220 h 256"/>
              <a:gd name="T12" fmla="*/ 28 w 200"/>
              <a:gd name="T13" fmla="*/ 224 h 256"/>
              <a:gd name="T14" fmla="*/ 32 w 200"/>
              <a:gd name="T15" fmla="*/ 228 h 256"/>
              <a:gd name="T16" fmla="*/ 36 w 200"/>
              <a:gd name="T17" fmla="*/ 224 h 256"/>
              <a:gd name="T18" fmla="*/ 32 w 200"/>
              <a:gd name="T19" fmla="*/ 220 h 256"/>
              <a:gd name="T20" fmla="*/ 196 w 200"/>
              <a:gd name="T21" fmla="*/ 56 h 256"/>
              <a:gd name="T22" fmla="*/ 60 w 200"/>
              <a:gd name="T23" fmla="*/ 56 h 256"/>
              <a:gd name="T24" fmla="*/ 56 w 200"/>
              <a:gd name="T25" fmla="*/ 60 h 256"/>
              <a:gd name="T26" fmla="*/ 56 w 200"/>
              <a:gd name="T27" fmla="*/ 203 h 256"/>
              <a:gd name="T28" fmla="*/ 32 w 200"/>
              <a:gd name="T29" fmla="*/ 192 h 256"/>
              <a:gd name="T30" fmla="*/ 0 w 200"/>
              <a:gd name="T31" fmla="*/ 224 h 256"/>
              <a:gd name="T32" fmla="*/ 32 w 200"/>
              <a:gd name="T33" fmla="*/ 256 h 256"/>
              <a:gd name="T34" fmla="*/ 64 w 200"/>
              <a:gd name="T35" fmla="*/ 224 h 256"/>
              <a:gd name="T36" fmla="*/ 64 w 200"/>
              <a:gd name="T37" fmla="*/ 221 h 256"/>
              <a:gd name="T38" fmla="*/ 64 w 200"/>
              <a:gd name="T39" fmla="*/ 220 h 256"/>
              <a:gd name="T40" fmla="*/ 64 w 200"/>
              <a:gd name="T41" fmla="*/ 100 h 256"/>
              <a:gd name="T42" fmla="*/ 192 w 200"/>
              <a:gd name="T43" fmla="*/ 100 h 256"/>
              <a:gd name="T44" fmla="*/ 192 w 200"/>
              <a:gd name="T45" fmla="*/ 167 h 256"/>
              <a:gd name="T46" fmla="*/ 168 w 200"/>
              <a:gd name="T47" fmla="*/ 156 h 256"/>
              <a:gd name="T48" fmla="*/ 136 w 200"/>
              <a:gd name="T49" fmla="*/ 188 h 256"/>
              <a:gd name="T50" fmla="*/ 168 w 200"/>
              <a:gd name="T51" fmla="*/ 220 h 256"/>
              <a:gd name="T52" fmla="*/ 200 w 200"/>
              <a:gd name="T53" fmla="*/ 189 h 256"/>
              <a:gd name="T54" fmla="*/ 200 w 200"/>
              <a:gd name="T55" fmla="*/ 189 h 256"/>
              <a:gd name="T56" fmla="*/ 200 w 200"/>
              <a:gd name="T57" fmla="*/ 60 h 256"/>
              <a:gd name="T58" fmla="*/ 196 w 200"/>
              <a:gd name="T59" fmla="*/ 56 h 256"/>
              <a:gd name="T60" fmla="*/ 32 w 200"/>
              <a:gd name="T61" fmla="*/ 248 h 256"/>
              <a:gd name="T62" fmla="*/ 8 w 200"/>
              <a:gd name="T63" fmla="*/ 224 h 256"/>
              <a:gd name="T64" fmla="*/ 32 w 200"/>
              <a:gd name="T65" fmla="*/ 200 h 256"/>
              <a:gd name="T66" fmla="*/ 56 w 200"/>
              <a:gd name="T67" fmla="*/ 224 h 256"/>
              <a:gd name="T68" fmla="*/ 32 w 200"/>
              <a:gd name="T69" fmla="*/ 248 h 256"/>
              <a:gd name="T70" fmla="*/ 168 w 200"/>
              <a:gd name="T71" fmla="*/ 212 h 256"/>
              <a:gd name="T72" fmla="*/ 144 w 200"/>
              <a:gd name="T73" fmla="*/ 188 h 256"/>
              <a:gd name="T74" fmla="*/ 168 w 200"/>
              <a:gd name="T75" fmla="*/ 164 h 256"/>
              <a:gd name="T76" fmla="*/ 192 w 200"/>
              <a:gd name="T77" fmla="*/ 188 h 256"/>
              <a:gd name="T78" fmla="*/ 168 w 200"/>
              <a:gd name="T79" fmla="*/ 212 h 256"/>
              <a:gd name="T80" fmla="*/ 192 w 200"/>
              <a:gd name="T81" fmla="*/ 92 h 256"/>
              <a:gd name="T82" fmla="*/ 64 w 200"/>
              <a:gd name="T83" fmla="*/ 92 h 256"/>
              <a:gd name="T84" fmla="*/ 64 w 200"/>
              <a:gd name="T85" fmla="*/ 64 h 256"/>
              <a:gd name="T86" fmla="*/ 192 w 200"/>
              <a:gd name="T87" fmla="*/ 64 h 256"/>
              <a:gd name="T88" fmla="*/ 192 w 200"/>
              <a:gd name="T89" fmla="*/ 92 h 256"/>
              <a:gd name="T90" fmla="*/ 68 w 200"/>
              <a:gd name="T91" fmla="*/ 0 h 256"/>
              <a:gd name="T92" fmla="*/ 60 w 200"/>
              <a:gd name="T93" fmla="*/ 0 h 256"/>
              <a:gd name="T94" fmla="*/ 60 w 200"/>
              <a:gd name="T95" fmla="*/ 28 h 256"/>
              <a:gd name="T96" fmla="*/ 68 w 200"/>
              <a:gd name="T97" fmla="*/ 28 h 256"/>
              <a:gd name="T98" fmla="*/ 68 w 200"/>
              <a:gd name="T99" fmla="*/ 0 h 256"/>
              <a:gd name="T100" fmla="*/ 43 w 200"/>
              <a:gd name="T101" fmla="*/ 37 h 256"/>
              <a:gd name="T102" fmla="*/ 19 w 200"/>
              <a:gd name="T103" fmla="*/ 13 h 256"/>
              <a:gd name="T104" fmla="*/ 13 w 200"/>
              <a:gd name="T105" fmla="*/ 19 h 256"/>
              <a:gd name="T106" fmla="*/ 37 w 200"/>
              <a:gd name="T107" fmla="*/ 43 h 256"/>
              <a:gd name="T108" fmla="*/ 43 w 200"/>
              <a:gd name="T109" fmla="*/ 37 h 256"/>
              <a:gd name="T110" fmla="*/ 28 w 200"/>
              <a:gd name="T111" fmla="*/ 60 h 256"/>
              <a:gd name="T112" fmla="*/ 0 w 200"/>
              <a:gd name="T113" fmla="*/ 60 h 256"/>
              <a:gd name="T114" fmla="*/ 0 w 200"/>
              <a:gd name="T115" fmla="*/ 68 h 256"/>
              <a:gd name="T116" fmla="*/ 28 w 200"/>
              <a:gd name="T117" fmla="*/ 68 h 256"/>
              <a:gd name="T118" fmla="*/ 28 w 200"/>
              <a:gd name="T119" fmla="*/ 6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 h="256">
                <a:moveTo>
                  <a:pt x="168" y="184"/>
                </a:moveTo>
                <a:cubicBezTo>
                  <a:pt x="166" y="184"/>
                  <a:pt x="164" y="186"/>
                  <a:pt x="164" y="188"/>
                </a:cubicBezTo>
                <a:cubicBezTo>
                  <a:pt x="164" y="190"/>
                  <a:pt x="166" y="192"/>
                  <a:pt x="168" y="192"/>
                </a:cubicBezTo>
                <a:cubicBezTo>
                  <a:pt x="170" y="192"/>
                  <a:pt x="172" y="190"/>
                  <a:pt x="172" y="188"/>
                </a:cubicBezTo>
                <a:cubicBezTo>
                  <a:pt x="172" y="186"/>
                  <a:pt x="170" y="184"/>
                  <a:pt x="168" y="184"/>
                </a:cubicBezTo>
                <a:close/>
                <a:moveTo>
                  <a:pt x="32" y="220"/>
                </a:moveTo>
                <a:cubicBezTo>
                  <a:pt x="30" y="220"/>
                  <a:pt x="28" y="222"/>
                  <a:pt x="28" y="224"/>
                </a:cubicBezTo>
                <a:cubicBezTo>
                  <a:pt x="28" y="226"/>
                  <a:pt x="30" y="228"/>
                  <a:pt x="32" y="228"/>
                </a:cubicBezTo>
                <a:cubicBezTo>
                  <a:pt x="34" y="228"/>
                  <a:pt x="36" y="226"/>
                  <a:pt x="36" y="224"/>
                </a:cubicBezTo>
                <a:cubicBezTo>
                  <a:pt x="36" y="222"/>
                  <a:pt x="34" y="220"/>
                  <a:pt x="32" y="220"/>
                </a:cubicBezTo>
                <a:close/>
                <a:moveTo>
                  <a:pt x="196" y="56"/>
                </a:moveTo>
                <a:cubicBezTo>
                  <a:pt x="60" y="56"/>
                  <a:pt x="60" y="56"/>
                  <a:pt x="60" y="56"/>
                </a:cubicBezTo>
                <a:cubicBezTo>
                  <a:pt x="58" y="56"/>
                  <a:pt x="56" y="58"/>
                  <a:pt x="56" y="60"/>
                </a:cubicBezTo>
                <a:cubicBezTo>
                  <a:pt x="56" y="203"/>
                  <a:pt x="56" y="203"/>
                  <a:pt x="56" y="203"/>
                </a:cubicBezTo>
                <a:cubicBezTo>
                  <a:pt x="50" y="196"/>
                  <a:pt x="42" y="192"/>
                  <a:pt x="32" y="192"/>
                </a:cubicBezTo>
                <a:cubicBezTo>
                  <a:pt x="14" y="192"/>
                  <a:pt x="0" y="206"/>
                  <a:pt x="0" y="224"/>
                </a:cubicBezTo>
                <a:cubicBezTo>
                  <a:pt x="0" y="242"/>
                  <a:pt x="14" y="256"/>
                  <a:pt x="32" y="256"/>
                </a:cubicBezTo>
                <a:cubicBezTo>
                  <a:pt x="50" y="256"/>
                  <a:pt x="64" y="242"/>
                  <a:pt x="64" y="224"/>
                </a:cubicBezTo>
                <a:cubicBezTo>
                  <a:pt x="64" y="223"/>
                  <a:pt x="64" y="222"/>
                  <a:pt x="64" y="221"/>
                </a:cubicBezTo>
                <a:cubicBezTo>
                  <a:pt x="64" y="221"/>
                  <a:pt x="64" y="220"/>
                  <a:pt x="64" y="220"/>
                </a:cubicBezTo>
                <a:cubicBezTo>
                  <a:pt x="64" y="100"/>
                  <a:pt x="64" y="100"/>
                  <a:pt x="64" y="100"/>
                </a:cubicBezTo>
                <a:cubicBezTo>
                  <a:pt x="192" y="100"/>
                  <a:pt x="192" y="100"/>
                  <a:pt x="192" y="100"/>
                </a:cubicBezTo>
                <a:cubicBezTo>
                  <a:pt x="192" y="167"/>
                  <a:pt x="192" y="167"/>
                  <a:pt x="192" y="167"/>
                </a:cubicBezTo>
                <a:cubicBezTo>
                  <a:pt x="186" y="160"/>
                  <a:pt x="178" y="156"/>
                  <a:pt x="168" y="156"/>
                </a:cubicBezTo>
                <a:cubicBezTo>
                  <a:pt x="150" y="156"/>
                  <a:pt x="136" y="170"/>
                  <a:pt x="136" y="188"/>
                </a:cubicBezTo>
                <a:cubicBezTo>
                  <a:pt x="136" y="206"/>
                  <a:pt x="150" y="220"/>
                  <a:pt x="168" y="220"/>
                </a:cubicBezTo>
                <a:cubicBezTo>
                  <a:pt x="185" y="220"/>
                  <a:pt x="199" y="206"/>
                  <a:pt x="200" y="189"/>
                </a:cubicBezTo>
                <a:cubicBezTo>
                  <a:pt x="200" y="189"/>
                  <a:pt x="200" y="189"/>
                  <a:pt x="200" y="189"/>
                </a:cubicBezTo>
                <a:cubicBezTo>
                  <a:pt x="200" y="60"/>
                  <a:pt x="200" y="60"/>
                  <a:pt x="200" y="60"/>
                </a:cubicBezTo>
                <a:cubicBezTo>
                  <a:pt x="200" y="58"/>
                  <a:pt x="198" y="56"/>
                  <a:pt x="196" y="56"/>
                </a:cubicBezTo>
                <a:close/>
                <a:moveTo>
                  <a:pt x="32" y="248"/>
                </a:moveTo>
                <a:cubicBezTo>
                  <a:pt x="19" y="248"/>
                  <a:pt x="8" y="237"/>
                  <a:pt x="8" y="224"/>
                </a:cubicBezTo>
                <a:cubicBezTo>
                  <a:pt x="8" y="211"/>
                  <a:pt x="19" y="200"/>
                  <a:pt x="32" y="200"/>
                </a:cubicBezTo>
                <a:cubicBezTo>
                  <a:pt x="45" y="200"/>
                  <a:pt x="56" y="211"/>
                  <a:pt x="56" y="224"/>
                </a:cubicBezTo>
                <a:cubicBezTo>
                  <a:pt x="56" y="237"/>
                  <a:pt x="45" y="248"/>
                  <a:pt x="32" y="248"/>
                </a:cubicBezTo>
                <a:close/>
                <a:moveTo>
                  <a:pt x="168" y="212"/>
                </a:moveTo>
                <a:cubicBezTo>
                  <a:pt x="155" y="212"/>
                  <a:pt x="144" y="201"/>
                  <a:pt x="144" y="188"/>
                </a:cubicBezTo>
                <a:cubicBezTo>
                  <a:pt x="144" y="175"/>
                  <a:pt x="155" y="164"/>
                  <a:pt x="168" y="164"/>
                </a:cubicBezTo>
                <a:cubicBezTo>
                  <a:pt x="181" y="164"/>
                  <a:pt x="192" y="175"/>
                  <a:pt x="192" y="188"/>
                </a:cubicBezTo>
                <a:cubicBezTo>
                  <a:pt x="192" y="201"/>
                  <a:pt x="181" y="212"/>
                  <a:pt x="168" y="212"/>
                </a:cubicBezTo>
                <a:close/>
                <a:moveTo>
                  <a:pt x="192" y="92"/>
                </a:moveTo>
                <a:cubicBezTo>
                  <a:pt x="64" y="92"/>
                  <a:pt x="64" y="92"/>
                  <a:pt x="64" y="92"/>
                </a:cubicBezTo>
                <a:cubicBezTo>
                  <a:pt x="64" y="64"/>
                  <a:pt x="64" y="64"/>
                  <a:pt x="64" y="64"/>
                </a:cubicBezTo>
                <a:cubicBezTo>
                  <a:pt x="192" y="64"/>
                  <a:pt x="192" y="64"/>
                  <a:pt x="192" y="64"/>
                </a:cubicBezTo>
                <a:lnTo>
                  <a:pt x="192" y="92"/>
                </a:lnTo>
                <a:close/>
                <a:moveTo>
                  <a:pt x="68" y="0"/>
                </a:moveTo>
                <a:cubicBezTo>
                  <a:pt x="60" y="0"/>
                  <a:pt x="60" y="0"/>
                  <a:pt x="60" y="0"/>
                </a:cubicBezTo>
                <a:cubicBezTo>
                  <a:pt x="60" y="28"/>
                  <a:pt x="60" y="28"/>
                  <a:pt x="60" y="28"/>
                </a:cubicBezTo>
                <a:cubicBezTo>
                  <a:pt x="68" y="28"/>
                  <a:pt x="68" y="28"/>
                  <a:pt x="68" y="28"/>
                </a:cubicBezTo>
                <a:lnTo>
                  <a:pt x="68" y="0"/>
                </a:lnTo>
                <a:close/>
                <a:moveTo>
                  <a:pt x="43" y="37"/>
                </a:moveTo>
                <a:cubicBezTo>
                  <a:pt x="19" y="13"/>
                  <a:pt x="19" y="13"/>
                  <a:pt x="19" y="13"/>
                </a:cubicBezTo>
                <a:cubicBezTo>
                  <a:pt x="13" y="19"/>
                  <a:pt x="13" y="19"/>
                  <a:pt x="13" y="19"/>
                </a:cubicBezTo>
                <a:cubicBezTo>
                  <a:pt x="37" y="43"/>
                  <a:pt x="37" y="43"/>
                  <a:pt x="37" y="43"/>
                </a:cubicBezTo>
                <a:lnTo>
                  <a:pt x="43" y="37"/>
                </a:lnTo>
                <a:close/>
                <a:moveTo>
                  <a:pt x="28" y="60"/>
                </a:moveTo>
                <a:cubicBezTo>
                  <a:pt x="0" y="60"/>
                  <a:pt x="0" y="60"/>
                  <a:pt x="0" y="60"/>
                </a:cubicBezTo>
                <a:cubicBezTo>
                  <a:pt x="0" y="68"/>
                  <a:pt x="0" y="68"/>
                  <a:pt x="0" y="68"/>
                </a:cubicBezTo>
                <a:cubicBezTo>
                  <a:pt x="28" y="68"/>
                  <a:pt x="28" y="68"/>
                  <a:pt x="28" y="68"/>
                </a:cubicBezTo>
                <a:lnTo>
                  <a:pt x="28" y="60"/>
                </a:ln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humbs up!">
            <a:extLst>
              <a:ext uri="{FF2B5EF4-FFF2-40B4-BE49-F238E27FC236}">
                <a16:creationId xmlns:a16="http://schemas.microsoft.com/office/drawing/2014/main" id="{4EBCDD87-DFAD-14EF-6C82-4B0A4AABEDB8}"/>
              </a:ext>
            </a:extLst>
          </p:cNvPr>
          <p:cNvSpPr>
            <a:spLocks noEditPoints="1"/>
          </p:cNvSpPr>
          <p:nvPr/>
        </p:nvSpPr>
        <p:spPr bwMode="auto">
          <a:xfrm>
            <a:off x="1322687" y="2092326"/>
            <a:ext cx="728663" cy="720725"/>
          </a:xfrm>
          <a:custGeom>
            <a:avLst/>
            <a:gdLst>
              <a:gd name="T0" fmla="*/ 206 w 254"/>
              <a:gd name="T1" fmla="*/ 228 h 252"/>
              <a:gd name="T2" fmla="*/ 250 w 254"/>
              <a:gd name="T3" fmla="*/ 116 h 252"/>
              <a:gd name="T4" fmla="*/ 250 w 254"/>
              <a:gd name="T5" fmla="*/ 108 h 252"/>
              <a:gd name="T6" fmla="*/ 159 w 254"/>
              <a:gd name="T7" fmla="*/ 79 h 252"/>
              <a:gd name="T8" fmla="*/ 138 w 254"/>
              <a:gd name="T9" fmla="*/ 4 h 252"/>
              <a:gd name="T10" fmla="*/ 97 w 254"/>
              <a:gd name="T11" fmla="*/ 28 h 252"/>
              <a:gd name="T12" fmla="*/ 24 w 254"/>
              <a:gd name="T13" fmla="*/ 86 h 252"/>
              <a:gd name="T14" fmla="*/ 11 w 254"/>
              <a:gd name="T15" fmla="*/ 129 h 252"/>
              <a:gd name="T16" fmla="*/ 11 w 254"/>
              <a:gd name="T17" fmla="*/ 169 h 252"/>
              <a:gd name="T18" fmla="*/ 11 w 254"/>
              <a:gd name="T19" fmla="*/ 208 h 252"/>
              <a:gd name="T20" fmla="*/ 24 w 254"/>
              <a:gd name="T21" fmla="*/ 252 h 252"/>
              <a:gd name="T22" fmla="*/ 176 w 254"/>
              <a:gd name="T23" fmla="*/ 236 h 252"/>
              <a:gd name="T24" fmla="*/ 254 w 254"/>
              <a:gd name="T25" fmla="*/ 232 h 252"/>
              <a:gd name="T26" fmla="*/ 198 w 254"/>
              <a:gd name="T27" fmla="*/ 228 h 252"/>
              <a:gd name="T28" fmla="*/ 168 w 254"/>
              <a:gd name="T29" fmla="*/ 232 h 252"/>
              <a:gd name="T30" fmla="*/ 24 w 254"/>
              <a:gd name="T31" fmla="*/ 244 h 252"/>
              <a:gd name="T32" fmla="*/ 24 w 254"/>
              <a:gd name="T33" fmla="*/ 212 h 252"/>
              <a:gd name="T34" fmla="*/ 44 w 254"/>
              <a:gd name="T35" fmla="*/ 208 h 252"/>
              <a:gd name="T36" fmla="*/ 24 w 254"/>
              <a:gd name="T37" fmla="*/ 204 h 252"/>
              <a:gd name="T38" fmla="*/ 24 w 254"/>
              <a:gd name="T39" fmla="*/ 173 h 252"/>
              <a:gd name="T40" fmla="*/ 44 w 254"/>
              <a:gd name="T41" fmla="*/ 169 h 252"/>
              <a:gd name="T42" fmla="*/ 24 w 254"/>
              <a:gd name="T43" fmla="*/ 165 h 252"/>
              <a:gd name="T44" fmla="*/ 24 w 254"/>
              <a:gd name="T45" fmla="*/ 133 h 252"/>
              <a:gd name="T46" fmla="*/ 44 w 254"/>
              <a:gd name="T47" fmla="*/ 129 h 252"/>
              <a:gd name="T48" fmla="*/ 24 w 254"/>
              <a:gd name="T49" fmla="*/ 125 h 252"/>
              <a:gd name="T50" fmla="*/ 24 w 254"/>
              <a:gd name="T51" fmla="*/ 94 h 252"/>
              <a:gd name="T52" fmla="*/ 108 w 254"/>
              <a:gd name="T53" fmla="*/ 93 h 252"/>
              <a:gd name="T54" fmla="*/ 111 w 254"/>
              <a:gd name="T55" fmla="*/ 88 h 252"/>
              <a:gd name="T56" fmla="*/ 105 w 254"/>
              <a:gd name="T57" fmla="*/ 31 h 252"/>
              <a:gd name="T58" fmla="*/ 130 w 254"/>
              <a:gd name="T59" fmla="*/ 46 h 252"/>
              <a:gd name="T60" fmla="*/ 172 w 254"/>
              <a:gd name="T61" fmla="*/ 112 h 252"/>
              <a:gd name="T62" fmla="*/ 198 w 254"/>
              <a:gd name="T63" fmla="*/ 116 h 252"/>
              <a:gd name="T64" fmla="*/ 226 w 254"/>
              <a:gd name="T65" fmla="*/ 208 h 252"/>
              <a:gd name="T66" fmla="*/ 234 w 254"/>
              <a:gd name="T67" fmla="*/ 208 h 252"/>
              <a:gd name="T68" fmla="*/ 226 w 254"/>
              <a:gd name="T69" fmla="*/ 20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4" h="252">
                <a:moveTo>
                  <a:pt x="250" y="228"/>
                </a:moveTo>
                <a:cubicBezTo>
                  <a:pt x="206" y="228"/>
                  <a:pt x="206" y="228"/>
                  <a:pt x="206" y="228"/>
                </a:cubicBezTo>
                <a:cubicBezTo>
                  <a:pt x="206" y="116"/>
                  <a:pt x="206" y="116"/>
                  <a:pt x="206" y="116"/>
                </a:cubicBezTo>
                <a:cubicBezTo>
                  <a:pt x="250" y="116"/>
                  <a:pt x="250" y="116"/>
                  <a:pt x="250" y="116"/>
                </a:cubicBezTo>
                <a:cubicBezTo>
                  <a:pt x="252" y="116"/>
                  <a:pt x="254" y="114"/>
                  <a:pt x="254" y="112"/>
                </a:cubicBezTo>
                <a:cubicBezTo>
                  <a:pt x="254" y="110"/>
                  <a:pt x="252" y="108"/>
                  <a:pt x="250" y="108"/>
                </a:cubicBezTo>
                <a:cubicBezTo>
                  <a:pt x="179" y="108"/>
                  <a:pt x="179" y="108"/>
                  <a:pt x="179" y="108"/>
                </a:cubicBezTo>
                <a:cubicBezTo>
                  <a:pt x="178" y="97"/>
                  <a:pt x="168" y="88"/>
                  <a:pt x="159" y="79"/>
                </a:cubicBezTo>
                <a:cubicBezTo>
                  <a:pt x="149" y="69"/>
                  <a:pt x="138" y="58"/>
                  <a:pt x="138" y="46"/>
                </a:cubicBezTo>
                <a:cubicBezTo>
                  <a:pt x="138" y="4"/>
                  <a:pt x="138" y="4"/>
                  <a:pt x="138" y="4"/>
                </a:cubicBezTo>
                <a:cubicBezTo>
                  <a:pt x="138" y="2"/>
                  <a:pt x="136" y="0"/>
                  <a:pt x="134" y="0"/>
                </a:cubicBezTo>
                <a:cubicBezTo>
                  <a:pt x="118" y="0"/>
                  <a:pt x="105" y="10"/>
                  <a:pt x="97" y="28"/>
                </a:cubicBezTo>
                <a:cubicBezTo>
                  <a:pt x="90" y="45"/>
                  <a:pt x="89" y="70"/>
                  <a:pt x="99" y="86"/>
                </a:cubicBezTo>
                <a:cubicBezTo>
                  <a:pt x="24" y="86"/>
                  <a:pt x="24" y="86"/>
                  <a:pt x="24" y="86"/>
                </a:cubicBezTo>
                <a:cubicBezTo>
                  <a:pt x="11" y="86"/>
                  <a:pt x="0" y="96"/>
                  <a:pt x="0" y="109"/>
                </a:cubicBezTo>
                <a:cubicBezTo>
                  <a:pt x="0" y="118"/>
                  <a:pt x="4" y="125"/>
                  <a:pt x="11" y="129"/>
                </a:cubicBezTo>
                <a:cubicBezTo>
                  <a:pt x="4" y="133"/>
                  <a:pt x="0" y="141"/>
                  <a:pt x="0" y="149"/>
                </a:cubicBezTo>
                <a:cubicBezTo>
                  <a:pt x="0" y="157"/>
                  <a:pt x="4" y="165"/>
                  <a:pt x="11" y="169"/>
                </a:cubicBezTo>
                <a:cubicBezTo>
                  <a:pt x="4" y="173"/>
                  <a:pt x="0" y="180"/>
                  <a:pt x="0" y="189"/>
                </a:cubicBezTo>
                <a:cubicBezTo>
                  <a:pt x="0" y="197"/>
                  <a:pt x="4" y="204"/>
                  <a:pt x="11" y="208"/>
                </a:cubicBezTo>
                <a:cubicBezTo>
                  <a:pt x="4" y="213"/>
                  <a:pt x="0" y="220"/>
                  <a:pt x="0" y="228"/>
                </a:cubicBezTo>
                <a:cubicBezTo>
                  <a:pt x="0" y="241"/>
                  <a:pt x="11" y="252"/>
                  <a:pt x="24" y="252"/>
                </a:cubicBezTo>
                <a:cubicBezTo>
                  <a:pt x="157" y="252"/>
                  <a:pt x="157" y="252"/>
                  <a:pt x="157" y="252"/>
                </a:cubicBezTo>
                <a:cubicBezTo>
                  <a:pt x="167" y="252"/>
                  <a:pt x="174" y="244"/>
                  <a:pt x="176" y="236"/>
                </a:cubicBezTo>
                <a:cubicBezTo>
                  <a:pt x="250" y="236"/>
                  <a:pt x="250" y="236"/>
                  <a:pt x="250" y="236"/>
                </a:cubicBezTo>
                <a:cubicBezTo>
                  <a:pt x="252" y="236"/>
                  <a:pt x="254" y="234"/>
                  <a:pt x="254" y="232"/>
                </a:cubicBezTo>
                <a:cubicBezTo>
                  <a:pt x="254" y="230"/>
                  <a:pt x="252" y="228"/>
                  <a:pt x="250" y="228"/>
                </a:cubicBezTo>
                <a:close/>
                <a:moveTo>
                  <a:pt x="198" y="228"/>
                </a:moveTo>
                <a:cubicBezTo>
                  <a:pt x="172" y="228"/>
                  <a:pt x="172" y="228"/>
                  <a:pt x="172" y="228"/>
                </a:cubicBezTo>
                <a:cubicBezTo>
                  <a:pt x="170" y="228"/>
                  <a:pt x="168" y="230"/>
                  <a:pt x="168" y="232"/>
                </a:cubicBezTo>
                <a:cubicBezTo>
                  <a:pt x="168" y="237"/>
                  <a:pt x="165" y="244"/>
                  <a:pt x="157" y="244"/>
                </a:cubicBezTo>
                <a:cubicBezTo>
                  <a:pt x="24" y="244"/>
                  <a:pt x="24" y="244"/>
                  <a:pt x="24" y="244"/>
                </a:cubicBezTo>
                <a:cubicBezTo>
                  <a:pt x="15" y="244"/>
                  <a:pt x="8" y="237"/>
                  <a:pt x="8" y="228"/>
                </a:cubicBezTo>
                <a:cubicBezTo>
                  <a:pt x="8" y="219"/>
                  <a:pt x="15" y="212"/>
                  <a:pt x="24" y="212"/>
                </a:cubicBezTo>
                <a:cubicBezTo>
                  <a:pt x="40" y="212"/>
                  <a:pt x="40" y="212"/>
                  <a:pt x="40" y="212"/>
                </a:cubicBezTo>
                <a:cubicBezTo>
                  <a:pt x="42" y="212"/>
                  <a:pt x="44" y="211"/>
                  <a:pt x="44" y="208"/>
                </a:cubicBezTo>
                <a:cubicBezTo>
                  <a:pt x="44" y="206"/>
                  <a:pt x="42" y="204"/>
                  <a:pt x="40" y="204"/>
                </a:cubicBezTo>
                <a:cubicBezTo>
                  <a:pt x="24" y="204"/>
                  <a:pt x="24" y="204"/>
                  <a:pt x="24" y="204"/>
                </a:cubicBezTo>
                <a:cubicBezTo>
                  <a:pt x="15" y="204"/>
                  <a:pt x="8" y="197"/>
                  <a:pt x="8" y="189"/>
                </a:cubicBezTo>
                <a:cubicBezTo>
                  <a:pt x="8" y="180"/>
                  <a:pt x="15" y="173"/>
                  <a:pt x="24" y="173"/>
                </a:cubicBezTo>
                <a:cubicBezTo>
                  <a:pt x="40" y="173"/>
                  <a:pt x="40" y="173"/>
                  <a:pt x="40" y="173"/>
                </a:cubicBezTo>
                <a:cubicBezTo>
                  <a:pt x="42" y="173"/>
                  <a:pt x="44" y="171"/>
                  <a:pt x="44" y="169"/>
                </a:cubicBezTo>
                <a:cubicBezTo>
                  <a:pt x="44" y="167"/>
                  <a:pt x="42" y="165"/>
                  <a:pt x="40" y="165"/>
                </a:cubicBezTo>
                <a:cubicBezTo>
                  <a:pt x="24" y="165"/>
                  <a:pt x="24" y="165"/>
                  <a:pt x="24" y="165"/>
                </a:cubicBezTo>
                <a:cubicBezTo>
                  <a:pt x="15" y="165"/>
                  <a:pt x="8" y="158"/>
                  <a:pt x="8" y="149"/>
                </a:cubicBezTo>
                <a:cubicBezTo>
                  <a:pt x="8" y="140"/>
                  <a:pt x="15" y="133"/>
                  <a:pt x="24" y="133"/>
                </a:cubicBezTo>
                <a:cubicBezTo>
                  <a:pt x="40" y="133"/>
                  <a:pt x="40" y="133"/>
                  <a:pt x="40" y="133"/>
                </a:cubicBezTo>
                <a:cubicBezTo>
                  <a:pt x="42" y="133"/>
                  <a:pt x="44" y="131"/>
                  <a:pt x="44" y="129"/>
                </a:cubicBezTo>
                <a:cubicBezTo>
                  <a:pt x="44" y="127"/>
                  <a:pt x="42" y="125"/>
                  <a:pt x="40" y="125"/>
                </a:cubicBezTo>
                <a:cubicBezTo>
                  <a:pt x="24" y="125"/>
                  <a:pt x="24" y="125"/>
                  <a:pt x="24" y="125"/>
                </a:cubicBezTo>
                <a:cubicBezTo>
                  <a:pt x="15" y="125"/>
                  <a:pt x="8" y="118"/>
                  <a:pt x="8" y="109"/>
                </a:cubicBezTo>
                <a:cubicBezTo>
                  <a:pt x="8" y="101"/>
                  <a:pt x="15" y="94"/>
                  <a:pt x="24" y="94"/>
                </a:cubicBezTo>
                <a:cubicBezTo>
                  <a:pt x="107" y="94"/>
                  <a:pt x="107" y="94"/>
                  <a:pt x="107" y="94"/>
                </a:cubicBezTo>
                <a:cubicBezTo>
                  <a:pt x="107" y="94"/>
                  <a:pt x="108" y="94"/>
                  <a:pt x="108" y="93"/>
                </a:cubicBezTo>
                <a:cubicBezTo>
                  <a:pt x="109" y="93"/>
                  <a:pt x="110" y="92"/>
                  <a:pt x="111" y="91"/>
                </a:cubicBezTo>
                <a:cubicBezTo>
                  <a:pt x="111" y="90"/>
                  <a:pt x="111" y="89"/>
                  <a:pt x="111" y="88"/>
                </a:cubicBezTo>
                <a:cubicBezTo>
                  <a:pt x="110" y="88"/>
                  <a:pt x="110" y="87"/>
                  <a:pt x="110" y="87"/>
                </a:cubicBezTo>
                <a:cubicBezTo>
                  <a:pt x="99" y="76"/>
                  <a:pt x="97" y="51"/>
                  <a:pt x="105" y="31"/>
                </a:cubicBezTo>
                <a:cubicBezTo>
                  <a:pt x="108" y="23"/>
                  <a:pt x="116" y="10"/>
                  <a:pt x="130" y="8"/>
                </a:cubicBezTo>
                <a:cubicBezTo>
                  <a:pt x="130" y="46"/>
                  <a:pt x="130" y="46"/>
                  <a:pt x="130" y="46"/>
                </a:cubicBezTo>
                <a:cubicBezTo>
                  <a:pt x="130" y="62"/>
                  <a:pt x="142" y="73"/>
                  <a:pt x="153" y="84"/>
                </a:cubicBezTo>
                <a:cubicBezTo>
                  <a:pt x="163" y="94"/>
                  <a:pt x="172" y="102"/>
                  <a:pt x="172" y="112"/>
                </a:cubicBezTo>
                <a:cubicBezTo>
                  <a:pt x="172" y="114"/>
                  <a:pt x="174" y="116"/>
                  <a:pt x="176" y="116"/>
                </a:cubicBezTo>
                <a:cubicBezTo>
                  <a:pt x="198" y="116"/>
                  <a:pt x="198" y="116"/>
                  <a:pt x="198" y="116"/>
                </a:cubicBezTo>
                <a:lnTo>
                  <a:pt x="198" y="228"/>
                </a:lnTo>
                <a:close/>
                <a:moveTo>
                  <a:pt x="226" y="208"/>
                </a:moveTo>
                <a:cubicBezTo>
                  <a:pt x="226" y="210"/>
                  <a:pt x="228" y="212"/>
                  <a:pt x="230" y="212"/>
                </a:cubicBezTo>
                <a:cubicBezTo>
                  <a:pt x="232" y="212"/>
                  <a:pt x="234" y="210"/>
                  <a:pt x="234" y="208"/>
                </a:cubicBezTo>
                <a:cubicBezTo>
                  <a:pt x="234" y="206"/>
                  <a:pt x="232" y="204"/>
                  <a:pt x="230" y="204"/>
                </a:cubicBezTo>
                <a:cubicBezTo>
                  <a:pt x="228" y="204"/>
                  <a:pt x="226" y="206"/>
                  <a:pt x="226" y="208"/>
                </a:cubicBez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Speech bubbles">
            <a:extLst>
              <a:ext uri="{FF2B5EF4-FFF2-40B4-BE49-F238E27FC236}">
                <a16:creationId xmlns:a16="http://schemas.microsoft.com/office/drawing/2014/main" id="{9CD1B929-9EA6-CE89-BB3C-6F34672B6773}"/>
              </a:ext>
            </a:extLst>
          </p:cNvPr>
          <p:cNvSpPr>
            <a:spLocks noEditPoints="1"/>
          </p:cNvSpPr>
          <p:nvPr/>
        </p:nvSpPr>
        <p:spPr bwMode="auto">
          <a:xfrm>
            <a:off x="2004563" y="3155950"/>
            <a:ext cx="735013" cy="731838"/>
          </a:xfrm>
          <a:custGeom>
            <a:avLst/>
            <a:gdLst>
              <a:gd name="T0" fmla="*/ 204 w 256"/>
              <a:gd name="T1" fmla="*/ 32 h 256"/>
              <a:gd name="T2" fmla="*/ 70 w 256"/>
              <a:gd name="T3" fmla="*/ 28 h 256"/>
              <a:gd name="T4" fmla="*/ 34 w 256"/>
              <a:gd name="T5" fmla="*/ 0 h 256"/>
              <a:gd name="T6" fmla="*/ 32 w 256"/>
              <a:gd name="T7" fmla="*/ 28 h 256"/>
              <a:gd name="T8" fmla="*/ 0 w 256"/>
              <a:gd name="T9" fmla="*/ 32 h 256"/>
              <a:gd name="T10" fmla="*/ 4 w 256"/>
              <a:gd name="T11" fmla="*/ 120 h 256"/>
              <a:gd name="T12" fmla="*/ 204 w 256"/>
              <a:gd name="T13" fmla="*/ 116 h 256"/>
              <a:gd name="T14" fmla="*/ 8 w 256"/>
              <a:gd name="T15" fmla="*/ 112 h 256"/>
              <a:gd name="T16" fmla="*/ 36 w 256"/>
              <a:gd name="T17" fmla="*/ 36 h 256"/>
              <a:gd name="T18" fmla="*/ 40 w 256"/>
              <a:gd name="T19" fmla="*/ 13 h 256"/>
              <a:gd name="T20" fmla="*/ 69 w 256"/>
              <a:gd name="T21" fmla="*/ 36 h 256"/>
              <a:gd name="T22" fmla="*/ 196 w 256"/>
              <a:gd name="T23" fmla="*/ 112 h 256"/>
              <a:gd name="T24" fmla="*/ 60 w 256"/>
              <a:gd name="T25" fmla="*/ 76 h 256"/>
              <a:gd name="T26" fmla="*/ 68 w 256"/>
              <a:gd name="T27" fmla="*/ 76 h 256"/>
              <a:gd name="T28" fmla="*/ 100 w 256"/>
              <a:gd name="T29" fmla="*/ 80 h 256"/>
              <a:gd name="T30" fmla="*/ 100 w 256"/>
              <a:gd name="T31" fmla="*/ 72 h 256"/>
              <a:gd name="T32" fmla="*/ 100 w 256"/>
              <a:gd name="T33" fmla="*/ 80 h 256"/>
              <a:gd name="T34" fmla="*/ 140 w 256"/>
              <a:gd name="T35" fmla="*/ 76 h 256"/>
              <a:gd name="T36" fmla="*/ 132 w 256"/>
              <a:gd name="T37" fmla="*/ 76 h 256"/>
              <a:gd name="T38" fmla="*/ 252 w 256"/>
              <a:gd name="T39" fmla="*/ 136 h 256"/>
              <a:gd name="T40" fmla="*/ 56 w 256"/>
              <a:gd name="T41" fmla="*/ 140 h 256"/>
              <a:gd name="T42" fmla="*/ 60 w 256"/>
              <a:gd name="T43" fmla="*/ 228 h 256"/>
              <a:gd name="T44" fmla="*/ 217 w 256"/>
              <a:gd name="T45" fmla="*/ 255 h 256"/>
              <a:gd name="T46" fmla="*/ 222 w 256"/>
              <a:gd name="T47" fmla="*/ 256 h 256"/>
              <a:gd name="T48" fmla="*/ 224 w 256"/>
              <a:gd name="T49" fmla="*/ 228 h 256"/>
              <a:gd name="T50" fmla="*/ 256 w 256"/>
              <a:gd name="T51" fmla="*/ 224 h 256"/>
              <a:gd name="T52" fmla="*/ 252 w 256"/>
              <a:gd name="T53" fmla="*/ 136 h 256"/>
              <a:gd name="T54" fmla="*/ 220 w 256"/>
              <a:gd name="T55" fmla="*/ 220 h 256"/>
              <a:gd name="T56" fmla="*/ 216 w 256"/>
              <a:gd name="T57" fmla="*/ 243 h 256"/>
              <a:gd name="T58" fmla="*/ 187 w 256"/>
              <a:gd name="T59" fmla="*/ 220 h 256"/>
              <a:gd name="T60" fmla="*/ 64 w 256"/>
              <a:gd name="T61" fmla="*/ 144 h 256"/>
              <a:gd name="T62" fmla="*/ 248 w 256"/>
              <a:gd name="T63" fmla="*/ 220 h 256"/>
              <a:gd name="T64" fmla="*/ 124 w 256"/>
              <a:gd name="T65" fmla="*/ 180 h 256"/>
              <a:gd name="T66" fmla="*/ 116 w 256"/>
              <a:gd name="T67" fmla="*/ 180 h 256"/>
              <a:gd name="T68" fmla="*/ 156 w 256"/>
              <a:gd name="T69" fmla="*/ 184 h 256"/>
              <a:gd name="T70" fmla="*/ 156 w 256"/>
              <a:gd name="T71" fmla="*/ 176 h 256"/>
              <a:gd name="T72" fmla="*/ 156 w 256"/>
              <a:gd name="T73" fmla="*/ 184 h 256"/>
              <a:gd name="T74" fmla="*/ 196 w 256"/>
              <a:gd name="T75" fmla="*/ 180 h 256"/>
              <a:gd name="T76" fmla="*/ 188 w 256"/>
              <a:gd name="T77" fmla="*/ 18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56">
                <a:moveTo>
                  <a:pt x="204" y="116"/>
                </a:moveTo>
                <a:cubicBezTo>
                  <a:pt x="204" y="32"/>
                  <a:pt x="204" y="32"/>
                  <a:pt x="204" y="32"/>
                </a:cubicBezTo>
                <a:cubicBezTo>
                  <a:pt x="204" y="30"/>
                  <a:pt x="202" y="28"/>
                  <a:pt x="200" y="28"/>
                </a:cubicBezTo>
                <a:cubicBezTo>
                  <a:pt x="70" y="28"/>
                  <a:pt x="70" y="28"/>
                  <a:pt x="70" y="28"/>
                </a:cubicBezTo>
                <a:cubicBezTo>
                  <a:pt x="39" y="1"/>
                  <a:pt x="39" y="1"/>
                  <a:pt x="39" y="1"/>
                </a:cubicBezTo>
                <a:cubicBezTo>
                  <a:pt x="37" y="0"/>
                  <a:pt x="36" y="0"/>
                  <a:pt x="34" y="0"/>
                </a:cubicBezTo>
                <a:cubicBezTo>
                  <a:pt x="33" y="1"/>
                  <a:pt x="32" y="2"/>
                  <a:pt x="32" y="4"/>
                </a:cubicBezTo>
                <a:cubicBezTo>
                  <a:pt x="32" y="28"/>
                  <a:pt x="32" y="28"/>
                  <a:pt x="32" y="28"/>
                </a:cubicBezTo>
                <a:cubicBezTo>
                  <a:pt x="4" y="28"/>
                  <a:pt x="4" y="28"/>
                  <a:pt x="4" y="28"/>
                </a:cubicBezTo>
                <a:cubicBezTo>
                  <a:pt x="2" y="28"/>
                  <a:pt x="0" y="30"/>
                  <a:pt x="0" y="32"/>
                </a:cubicBezTo>
                <a:cubicBezTo>
                  <a:pt x="0" y="116"/>
                  <a:pt x="0" y="116"/>
                  <a:pt x="0" y="116"/>
                </a:cubicBezTo>
                <a:cubicBezTo>
                  <a:pt x="0" y="118"/>
                  <a:pt x="2" y="120"/>
                  <a:pt x="4" y="120"/>
                </a:cubicBezTo>
                <a:cubicBezTo>
                  <a:pt x="200" y="120"/>
                  <a:pt x="200" y="120"/>
                  <a:pt x="200" y="120"/>
                </a:cubicBezTo>
                <a:cubicBezTo>
                  <a:pt x="202" y="120"/>
                  <a:pt x="204" y="118"/>
                  <a:pt x="204" y="116"/>
                </a:cubicBezTo>
                <a:close/>
                <a:moveTo>
                  <a:pt x="196" y="112"/>
                </a:moveTo>
                <a:cubicBezTo>
                  <a:pt x="8" y="112"/>
                  <a:pt x="8" y="112"/>
                  <a:pt x="8" y="112"/>
                </a:cubicBezTo>
                <a:cubicBezTo>
                  <a:pt x="8" y="36"/>
                  <a:pt x="8" y="36"/>
                  <a:pt x="8" y="36"/>
                </a:cubicBezTo>
                <a:cubicBezTo>
                  <a:pt x="36" y="36"/>
                  <a:pt x="36" y="36"/>
                  <a:pt x="36" y="36"/>
                </a:cubicBezTo>
                <a:cubicBezTo>
                  <a:pt x="38" y="36"/>
                  <a:pt x="40" y="34"/>
                  <a:pt x="40" y="32"/>
                </a:cubicBezTo>
                <a:cubicBezTo>
                  <a:pt x="40" y="13"/>
                  <a:pt x="40" y="13"/>
                  <a:pt x="40" y="13"/>
                </a:cubicBezTo>
                <a:cubicBezTo>
                  <a:pt x="66" y="35"/>
                  <a:pt x="66" y="35"/>
                  <a:pt x="66" y="35"/>
                </a:cubicBezTo>
                <a:cubicBezTo>
                  <a:pt x="67" y="36"/>
                  <a:pt x="68" y="36"/>
                  <a:pt x="69" y="36"/>
                </a:cubicBezTo>
                <a:cubicBezTo>
                  <a:pt x="196" y="36"/>
                  <a:pt x="196" y="36"/>
                  <a:pt x="196" y="36"/>
                </a:cubicBezTo>
                <a:lnTo>
                  <a:pt x="196" y="112"/>
                </a:lnTo>
                <a:close/>
                <a:moveTo>
                  <a:pt x="64" y="72"/>
                </a:moveTo>
                <a:cubicBezTo>
                  <a:pt x="62" y="72"/>
                  <a:pt x="60" y="74"/>
                  <a:pt x="60" y="76"/>
                </a:cubicBezTo>
                <a:cubicBezTo>
                  <a:pt x="60" y="78"/>
                  <a:pt x="62" y="80"/>
                  <a:pt x="64" y="80"/>
                </a:cubicBezTo>
                <a:cubicBezTo>
                  <a:pt x="66" y="80"/>
                  <a:pt x="68" y="78"/>
                  <a:pt x="68" y="76"/>
                </a:cubicBezTo>
                <a:cubicBezTo>
                  <a:pt x="68" y="74"/>
                  <a:pt x="66" y="72"/>
                  <a:pt x="64" y="72"/>
                </a:cubicBezTo>
                <a:close/>
                <a:moveTo>
                  <a:pt x="100" y="80"/>
                </a:moveTo>
                <a:cubicBezTo>
                  <a:pt x="102" y="80"/>
                  <a:pt x="104" y="78"/>
                  <a:pt x="104" y="76"/>
                </a:cubicBezTo>
                <a:cubicBezTo>
                  <a:pt x="104" y="74"/>
                  <a:pt x="102" y="72"/>
                  <a:pt x="100" y="72"/>
                </a:cubicBezTo>
                <a:cubicBezTo>
                  <a:pt x="98" y="72"/>
                  <a:pt x="96" y="74"/>
                  <a:pt x="96" y="76"/>
                </a:cubicBezTo>
                <a:cubicBezTo>
                  <a:pt x="96" y="78"/>
                  <a:pt x="98" y="80"/>
                  <a:pt x="100" y="80"/>
                </a:cubicBezTo>
                <a:close/>
                <a:moveTo>
                  <a:pt x="136" y="80"/>
                </a:moveTo>
                <a:cubicBezTo>
                  <a:pt x="138" y="80"/>
                  <a:pt x="140" y="78"/>
                  <a:pt x="140" y="76"/>
                </a:cubicBezTo>
                <a:cubicBezTo>
                  <a:pt x="140" y="74"/>
                  <a:pt x="138" y="72"/>
                  <a:pt x="136" y="72"/>
                </a:cubicBezTo>
                <a:cubicBezTo>
                  <a:pt x="134" y="72"/>
                  <a:pt x="132" y="74"/>
                  <a:pt x="132" y="76"/>
                </a:cubicBezTo>
                <a:cubicBezTo>
                  <a:pt x="132" y="78"/>
                  <a:pt x="134" y="80"/>
                  <a:pt x="136" y="80"/>
                </a:cubicBezTo>
                <a:close/>
                <a:moveTo>
                  <a:pt x="252" y="136"/>
                </a:moveTo>
                <a:cubicBezTo>
                  <a:pt x="60" y="136"/>
                  <a:pt x="60" y="136"/>
                  <a:pt x="60" y="136"/>
                </a:cubicBezTo>
                <a:cubicBezTo>
                  <a:pt x="58" y="136"/>
                  <a:pt x="56" y="138"/>
                  <a:pt x="56" y="140"/>
                </a:cubicBezTo>
                <a:cubicBezTo>
                  <a:pt x="56" y="224"/>
                  <a:pt x="56" y="224"/>
                  <a:pt x="56" y="224"/>
                </a:cubicBezTo>
                <a:cubicBezTo>
                  <a:pt x="56" y="226"/>
                  <a:pt x="58" y="228"/>
                  <a:pt x="60" y="228"/>
                </a:cubicBezTo>
                <a:cubicBezTo>
                  <a:pt x="186" y="228"/>
                  <a:pt x="186" y="228"/>
                  <a:pt x="186" y="228"/>
                </a:cubicBezTo>
                <a:cubicBezTo>
                  <a:pt x="217" y="255"/>
                  <a:pt x="217" y="255"/>
                  <a:pt x="217" y="255"/>
                </a:cubicBezTo>
                <a:cubicBezTo>
                  <a:pt x="218" y="256"/>
                  <a:pt x="219" y="256"/>
                  <a:pt x="220" y="256"/>
                </a:cubicBezTo>
                <a:cubicBezTo>
                  <a:pt x="221" y="256"/>
                  <a:pt x="221" y="256"/>
                  <a:pt x="222" y="256"/>
                </a:cubicBezTo>
                <a:cubicBezTo>
                  <a:pt x="223" y="255"/>
                  <a:pt x="224" y="254"/>
                  <a:pt x="224" y="252"/>
                </a:cubicBezTo>
                <a:cubicBezTo>
                  <a:pt x="224" y="228"/>
                  <a:pt x="224" y="228"/>
                  <a:pt x="224" y="228"/>
                </a:cubicBezTo>
                <a:cubicBezTo>
                  <a:pt x="252" y="228"/>
                  <a:pt x="252" y="228"/>
                  <a:pt x="252" y="228"/>
                </a:cubicBezTo>
                <a:cubicBezTo>
                  <a:pt x="254" y="228"/>
                  <a:pt x="256" y="226"/>
                  <a:pt x="256" y="224"/>
                </a:cubicBezTo>
                <a:cubicBezTo>
                  <a:pt x="256" y="140"/>
                  <a:pt x="256" y="140"/>
                  <a:pt x="256" y="140"/>
                </a:cubicBezTo>
                <a:cubicBezTo>
                  <a:pt x="256" y="138"/>
                  <a:pt x="254" y="136"/>
                  <a:pt x="252" y="136"/>
                </a:cubicBezTo>
                <a:close/>
                <a:moveTo>
                  <a:pt x="248" y="220"/>
                </a:moveTo>
                <a:cubicBezTo>
                  <a:pt x="220" y="220"/>
                  <a:pt x="220" y="220"/>
                  <a:pt x="220" y="220"/>
                </a:cubicBezTo>
                <a:cubicBezTo>
                  <a:pt x="218" y="220"/>
                  <a:pt x="216" y="222"/>
                  <a:pt x="216" y="224"/>
                </a:cubicBezTo>
                <a:cubicBezTo>
                  <a:pt x="216" y="243"/>
                  <a:pt x="216" y="243"/>
                  <a:pt x="216" y="243"/>
                </a:cubicBezTo>
                <a:cubicBezTo>
                  <a:pt x="190" y="221"/>
                  <a:pt x="190" y="221"/>
                  <a:pt x="190" y="221"/>
                </a:cubicBezTo>
                <a:cubicBezTo>
                  <a:pt x="189" y="220"/>
                  <a:pt x="188" y="220"/>
                  <a:pt x="187" y="220"/>
                </a:cubicBezTo>
                <a:cubicBezTo>
                  <a:pt x="64" y="220"/>
                  <a:pt x="64" y="220"/>
                  <a:pt x="64" y="220"/>
                </a:cubicBezTo>
                <a:cubicBezTo>
                  <a:pt x="64" y="144"/>
                  <a:pt x="64" y="144"/>
                  <a:pt x="64" y="144"/>
                </a:cubicBezTo>
                <a:cubicBezTo>
                  <a:pt x="248" y="144"/>
                  <a:pt x="248" y="144"/>
                  <a:pt x="248" y="144"/>
                </a:cubicBezTo>
                <a:lnTo>
                  <a:pt x="248" y="220"/>
                </a:lnTo>
                <a:close/>
                <a:moveTo>
                  <a:pt x="120" y="184"/>
                </a:moveTo>
                <a:cubicBezTo>
                  <a:pt x="122" y="184"/>
                  <a:pt x="124" y="182"/>
                  <a:pt x="124" y="180"/>
                </a:cubicBezTo>
                <a:cubicBezTo>
                  <a:pt x="124" y="178"/>
                  <a:pt x="122" y="176"/>
                  <a:pt x="120" y="176"/>
                </a:cubicBezTo>
                <a:cubicBezTo>
                  <a:pt x="118" y="176"/>
                  <a:pt x="116" y="178"/>
                  <a:pt x="116" y="180"/>
                </a:cubicBezTo>
                <a:cubicBezTo>
                  <a:pt x="116" y="182"/>
                  <a:pt x="118" y="184"/>
                  <a:pt x="120" y="184"/>
                </a:cubicBezTo>
                <a:close/>
                <a:moveTo>
                  <a:pt x="156" y="184"/>
                </a:moveTo>
                <a:cubicBezTo>
                  <a:pt x="158" y="184"/>
                  <a:pt x="160" y="182"/>
                  <a:pt x="160" y="180"/>
                </a:cubicBezTo>
                <a:cubicBezTo>
                  <a:pt x="160" y="178"/>
                  <a:pt x="158" y="176"/>
                  <a:pt x="156" y="176"/>
                </a:cubicBezTo>
                <a:cubicBezTo>
                  <a:pt x="154" y="176"/>
                  <a:pt x="152" y="178"/>
                  <a:pt x="152" y="180"/>
                </a:cubicBezTo>
                <a:cubicBezTo>
                  <a:pt x="152" y="182"/>
                  <a:pt x="154" y="184"/>
                  <a:pt x="156" y="184"/>
                </a:cubicBezTo>
                <a:close/>
                <a:moveTo>
                  <a:pt x="192" y="184"/>
                </a:moveTo>
                <a:cubicBezTo>
                  <a:pt x="194" y="184"/>
                  <a:pt x="196" y="182"/>
                  <a:pt x="196" y="180"/>
                </a:cubicBezTo>
                <a:cubicBezTo>
                  <a:pt x="196" y="178"/>
                  <a:pt x="194" y="176"/>
                  <a:pt x="192" y="176"/>
                </a:cubicBezTo>
                <a:cubicBezTo>
                  <a:pt x="190" y="176"/>
                  <a:pt x="188" y="178"/>
                  <a:pt x="188" y="180"/>
                </a:cubicBezTo>
                <a:cubicBezTo>
                  <a:pt x="188" y="182"/>
                  <a:pt x="190" y="184"/>
                  <a:pt x="192" y="184"/>
                </a:cubicBez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Blogging">
            <a:extLst>
              <a:ext uri="{FF2B5EF4-FFF2-40B4-BE49-F238E27FC236}">
                <a16:creationId xmlns:a16="http://schemas.microsoft.com/office/drawing/2014/main" id="{6B76467B-A92A-F745-4646-568F07D8C352}"/>
              </a:ext>
            </a:extLst>
          </p:cNvPr>
          <p:cNvSpPr>
            <a:spLocks noEditPoints="1"/>
          </p:cNvSpPr>
          <p:nvPr/>
        </p:nvSpPr>
        <p:spPr bwMode="auto">
          <a:xfrm>
            <a:off x="2411236" y="2120151"/>
            <a:ext cx="735013" cy="663575"/>
          </a:xfrm>
          <a:custGeom>
            <a:avLst/>
            <a:gdLst>
              <a:gd name="T0" fmla="*/ 72 w 256"/>
              <a:gd name="T1" fmla="*/ 36 h 232"/>
              <a:gd name="T2" fmla="*/ 64 w 256"/>
              <a:gd name="T3" fmla="*/ 36 h 232"/>
              <a:gd name="T4" fmla="*/ 92 w 256"/>
              <a:gd name="T5" fmla="*/ 40 h 232"/>
              <a:gd name="T6" fmla="*/ 92 w 256"/>
              <a:gd name="T7" fmla="*/ 32 h 232"/>
              <a:gd name="T8" fmla="*/ 92 w 256"/>
              <a:gd name="T9" fmla="*/ 40 h 232"/>
              <a:gd name="T10" fmla="*/ 120 w 256"/>
              <a:gd name="T11" fmla="*/ 36 h 232"/>
              <a:gd name="T12" fmla="*/ 112 w 256"/>
              <a:gd name="T13" fmla="*/ 36 h 232"/>
              <a:gd name="T14" fmla="*/ 160 w 256"/>
              <a:gd name="T15" fmla="*/ 56 h 232"/>
              <a:gd name="T16" fmla="*/ 64 w 256"/>
              <a:gd name="T17" fmla="*/ 64 h 232"/>
              <a:gd name="T18" fmla="*/ 160 w 256"/>
              <a:gd name="T19" fmla="*/ 56 h 232"/>
              <a:gd name="T20" fmla="*/ 64 w 256"/>
              <a:gd name="T21" fmla="*/ 80 h 232"/>
              <a:gd name="T22" fmla="*/ 120 w 256"/>
              <a:gd name="T23" fmla="*/ 88 h 232"/>
              <a:gd name="T24" fmla="*/ 144 w 256"/>
              <a:gd name="T25" fmla="*/ 109 h 232"/>
              <a:gd name="T26" fmla="*/ 128 w 256"/>
              <a:gd name="T27" fmla="*/ 116 h 232"/>
              <a:gd name="T28" fmla="*/ 112 w 256"/>
              <a:gd name="T29" fmla="*/ 109 h 232"/>
              <a:gd name="T30" fmla="*/ 98 w 256"/>
              <a:gd name="T31" fmla="*/ 143 h 232"/>
              <a:gd name="T32" fmla="*/ 158 w 256"/>
              <a:gd name="T33" fmla="*/ 143 h 232"/>
              <a:gd name="T34" fmla="*/ 144 w 256"/>
              <a:gd name="T35" fmla="*/ 109 h 232"/>
              <a:gd name="T36" fmla="*/ 128 w 256"/>
              <a:gd name="T37" fmla="*/ 162 h 232"/>
              <a:gd name="T38" fmla="*/ 100 w 256"/>
              <a:gd name="T39" fmla="*/ 129 h 232"/>
              <a:gd name="T40" fmla="*/ 119 w 256"/>
              <a:gd name="T41" fmla="*/ 119 h 232"/>
              <a:gd name="T42" fmla="*/ 137 w 256"/>
              <a:gd name="T43" fmla="*/ 119 h 232"/>
              <a:gd name="T44" fmla="*/ 156 w 256"/>
              <a:gd name="T45" fmla="*/ 129 h 232"/>
              <a:gd name="T46" fmla="*/ 254 w 256"/>
              <a:gd name="T47" fmla="*/ 204 h 232"/>
              <a:gd name="T48" fmla="*/ 210 w 256"/>
              <a:gd name="T49" fmla="*/ 184 h 232"/>
              <a:gd name="T50" fmla="*/ 208 w 256"/>
              <a:gd name="T51" fmla="*/ 184 h 232"/>
              <a:gd name="T52" fmla="*/ 188 w 256"/>
              <a:gd name="T53" fmla="*/ 184 h 232"/>
              <a:gd name="T54" fmla="*/ 216 w 256"/>
              <a:gd name="T55" fmla="*/ 52 h 232"/>
              <a:gd name="T56" fmla="*/ 220 w 256"/>
              <a:gd name="T57" fmla="*/ 20 h 232"/>
              <a:gd name="T58" fmla="*/ 199 w 256"/>
              <a:gd name="T59" fmla="*/ 0 h 232"/>
              <a:gd name="T60" fmla="*/ 55 w 256"/>
              <a:gd name="T61" fmla="*/ 0 h 232"/>
              <a:gd name="T62" fmla="*/ 36 w 256"/>
              <a:gd name="T63" fmla="*/ 184 h 232"/>
              <a:gd name="T64" fmla="*/ 3 w 256"/>
              <a:gd name="T65" fmla="*/ 188 h 232"/>
              <a:gd name="T66" fmla="*/ 0 w 256"/>
              <a:gd name="T67" fmla="*/ 220 h 232"/>
              <a:gd name="T68" fmla="*/ 208 w 256"/>
              <a:gd name="T69" fmla="*/ 232 h 232"/>
              <a:gd name="T70" fmla="*/ 208 w 256"/>
              <a:gd name="T71" fmla="*/ 232 h 232"/>
              <a:gd name="T72" fmla="*/ 210 w 256"/>
              <a:gd name="T73" fmla="*/ 232 h 232"/>
              <a:gd name="T74" fmla="*/ 254 w 256"/>
              <a:gd name="T75" fmla="*/ 212 h 232"/>
              <a:gd name="T76" fmla="*/ 254 w 256"/>
              <a:gd name="T77" fmla="*/ 204 h 232"/>
              <a:gd name="T78" fmla="*/ 200 w 256"/>
              <a:gd name="T79" fmla="*/ 8 h 232"/>
              <a:gd name="T80" fmla="*/ 212 w 256"/>
              <a:gd name="T81" fmla="*/ 44 h 232"/>
              <a:gd name="T82" fmla="*/ 188 w 256"/>
              <a:gd name="T83" fmla="*/ 20 h 232"/>
              <a:gd name="T84" fmla="*/ 55 w 256"/>
              <a:gd name="T85" fmla="*/ 8 h 232"/>
              <a:gd name="T86" fmla="*/ 180 w 256"/>
              <a:gd name="T87" fmla="*/ 20 h 232"/>
              <a:gd name="T88" fmla="*/ 44 w 256"/>
              <a:gd name="T89" fmla="*/ 184 h 232"/>
              <a:gd name="T90" fmla="*/ 12 w 256"/>
              <a:gd name="T91" fmla="*/ 224 h 232"/>
              <a:gd name="T92" fmla="*/ 8 w 256"/>
              <a:gd name="T93" fmla="*/ 196 h 232"/>
              <a:gd name="T94" fmla="*/ 12 w 256"/>
              <a:gd name="T95" fmla="*/ 192 h 232"/>
              <a:gd name="T96" fmla="*/ 24 w 256"/>
              <a:gd name="T97" fmla="*/ 224 h 232"/>
              <a:gd name="T98" fmla="*/ 204 w 256"/>
              <a:gd name="T99" fmla="*/ 224 h 232"/>
              <a:gd name="T100" fmla="*/ 32 w 256"/>
              <a:gd name="T101" fmla="*/ 212 h 232"/>
              <a:gd name="T102" fmla="*/ 204 w 256"/>
              <a:gd name="T103" fmla="*/ 224 h 232"/>
              <a:gd name="T104" fmla="*/ 32 w 256"/>
              <a:gd name="T105" fmla="*/ 204 h 232"/>
              <a:gd name="T106" fmla="*/ 204 w 256"/>
              <a:gd name="T107" fmla="*/ 192 h 232"/>
              <a:gd name="T108" fmla="*/ 212 w 256"/>
              <a:gd name="T109" fmla="*/ 222 h 232"/>
              <a:gd name="T110" fmla="*/ 212 w 256"/>
              <a:gd name="T111" fmla="*/ 208 h 232"/>
              <a:gd name="T112" fmla="*/ 212 w 256"/>
              <a:gd name="T113" fmla="*/ 194 h 232"/>
              <a:gd name="T114" fmla="*/ 212 w 256"/>
              <a:gd name="T115" fmla="*/ 22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6" h="232">
                <a:moveTo>
                  <a:pt x="68" y="40"/>
                </a:moveTo>
                <a:cubicBezTo>
                  <a:pt x="70" y="40"/>
                  <a:pt x="72" y="38"/>
                  <a:pt x="72" y="36"/>
                </a:cubicBezTo>
                <a:cubicBezTo>
                  <a:pt x="72" y="34"/>
                  <a:pt x="70" y="32"/>
                  <a:pt x="68" y="32"/>
                </a:cubicBezTo>
                <a:cubicBezTo>
                  <a:pt x="66" y="32"/>
                  <a:pt x="64" y="34"/>
                  <a:pt x="64" y="36"/>
                </a:cubicBezTo>
                <a:cubicBezTo>
                  <a:pt x="64" y="38"/>
                  <a:pt x="66" y="40"/>
                  <a:pt x="68" y="40"/>
                </a:cubicBezTo>
                <a:close/>
                <a:moveTo>
                  <a:pt x="92" y="40"/>
                </a:moveTo>
                <a:cubicBezTo>
                  <a:pt x="94" y="40"/>
                  <a:pt x="96" y="38"/>
                  <a:pt x="96" y="36"/>
                </a:cubicBezTo>
                <a:cubicBezTo>
                  <a:pt x="96" y="34"/>
                  <a:pt x="94" y="32"/>
                  <a:pt x="92" y="32"/>
                </a:cubicBezTo>
                <a:cubicBezTo>
                  <a:pt x="90" y="32"/>
                  <a:pt x="88" y="34"/>
                  <a:pt x="88" y="36"/>
                </a:cubicBezTo>
                <a:cubicBezTo>
                  <a:pt x="88" y="38"/>
                  <a:pt x="90" y="40"/>
                  <a:pt x="92" y="40"/>
                </a:cubicBezTo>
                <a:close/>
                <a:moveTo>
                  <a:pt x="116" y="40"/>
                </a:moveTo>
                <a:cubicBezTo>
                  <a:pt x="118" y="40"/>
                  <a:pt x="120" y="38"/>
                  <a:pt x="120" y="36"/>
                </a:cubicBezTo>
                <a:cubicBezTo>
                  <a:pt x="120" y="34"/>
                  <a:pt x="118" y="32"/>
                  <a:pt x="116" y="32"/>
                </a:cubicBezTo>
                <a:cubicBezTo>
                  <a:pt x="114" y="32"/>
                  <a:pt x="112" y="34"/>
                  <a:pt x="112" y="36"/>
                </a:cubicBezTo>
                <a:cubicBezTo>
                  <a:pt x="112" y="38"/>
                  <a:pt x="114" y="40"/>
                  <a:pt x="116" y="40"/>
                </a:cubicBezTo>
                <a:close/>
                <a:moveTo>
                  <a:pt x="160" y="56"/>
                </a:moveTo>
                <a:cubicBezTo>
                  <a:pt x="64" y="56"/>
                  <a:pt x="64" y="56"/>
                  <a:pt x="64" y="56"/>
                </a:cubicBezTo>
                <a:cubicBezTo>
                  <a:pt x="64" y="64"/>
                  <a:pt x="64" y="64"/>
                  <a:pt x="64" y="64"/>
                </a:cubicBezTo>
                <a:cubicBezTo>
                  <a:pt x="160" y="64"/>
                  <a:pt x="160" y="64"/>
                  <a:pt x="160" y="64"/>
                </a:cubicBezTo>
                <a:lnTo>
                  <a:pt x="160" y="56"/>
                </a:lnTo>
                <a:close/>
                <a:moveTo>
                  <a:pt x="120" y="80"/>
                </a:moveTo>
                <a:cubicBezTo>
                  <a:pt x="64" y="80"/>
                  <a:pt x="64" y="80"/>
                  <a:pt x="64" y="80"/>
                </a:cubicBezTo>
                <a:cubicBezTo>
                  <a:pt x="64" y="88"/>
                  <a:pt x="64" y="88"/>
                  <a:pt x="64" y="88"/>
                </a:cubicBezTo>
                <a:cubicBezTo>
                  <a:pt x="120" y="88"/>
                  <a:pt x="120" y="88"/>
                  <a:pt x="120" y="88"/>
                </a:cubicBezTo>
                <a:lnTo>
                  <a:pt x="120" y="80"/>
                </a:lnTo>
                <a:close/>
                <a:moveTo>
                  <a:pt x="144" y="109"/>
                </a:moveTo>
                <a:cubicBezTo>
                  <a:pt x="140" y="109"/>
                  <a:pt x="136" y="111"/>
                  <a:pt x="132" y="113"/>
                </a:cubicBezTo>
                <a:cubicBezTo>
                  <a:pt x="128" y="116"/>
                  <a:pt x="128" y="116"/>
                  <a:pt x="128" y="116"/>
                </a:cubicBezTo>
                <a:cubicBezTo>
                  <a:pt x="124" y="113"/>
                  <a:pt x="124" y="113"/>
                  <a:pt x="124" y="113"/>
                </a:cubicBezTo>
                <a:cubicBezTo>
                  <a:pt x="120" y="111"/>
                  <a:pt x="116" y="109"/>
                  <a:pt x="112" y="109"/>
                </a:cubicBezTo>
                <a:cubicBezTo>
                  <a:pt x="101" y="109"/>
                  <a:pt x="92" y="118"/>
                  <a:pt x="92" y="129"/>
                </a:cubicBezTo>
                <a:cubicBezTo>
                  <a:pt x="92" y="135"/>
                  <a:pt x="94" y="140"/>
                  <a:pt x="98" y="143"/>
                </a:cubicBezTo>
                <a:cubicBezTo>
                  <a:pt x="128" y="174"/>
                  <a:pt x="128" y="174"/>
                  <a:pt x="128" y="174"/>
                </a:cubicBezTo>
                <a:cubicBezTo>
                  <a:pt x="158" y="143"/>
                  <a:pt x="158" y="143"/>
                  <a:pt x="158" y="143"/>
                </a:cubicBezTo>
                <a:cubicBezTo>
                  <a:pt x="162" y="140"/>
                  <a:pt x="164" y="135"/>
                  <a:pt x="164" y="129"/>
                </a:cubicBezTo>
                <a:cubicBezTo>
                  <a:pt x="164" y="118"/>
                  <a:pt x="155" y="109"/>
                  <a:pt x="144" y="109"/>
                </a:cubicBezTo>
                <a:close/>
                <a:moveTo>
                  <a:pt x="153" y="138"/>
                </a:moveTo>
                <a:cubicBezTo>
                  <a:pt x="128" y="162"/>
                  <a:pt x="128" y="162"/>
                  <a:pt x="128" y="162"/>
                </a:cubicBezTo>
                <a:cubicBezTo>
                  <a:pt x="103" y="138"/>
                  <a:pt x="103" y="138"/>
                  <a:pt x="103" y="138"/>
                </a:cubicBezTo>
                <a:cubicBezTo>
                  <a:pt x="101" y="136"/>
                  <a:pt x="100" y="133"/>
                  <a:pt x="100" y="129"/>
                </a:cubicBezTo>
                <a:cubicBezTo>
                  <a:pt x="100" y="123"/>
                  <a:pt x="105" y="117"/>
                  <a:pt x="112" y="117"/>
                </a:cubicBezTo>
                <a:cubicBezTo>
                  <a:pt x="115" y="117"/>
                  <a:pt x="117" y="118"/>
                  <a:pt x="119" y="119"/>
                </a:cubicBezTo>
                <a:cubicBezTo>
                  <a:pt x="128" y="127"/>
                  <a:pt x="128" y="127"/>
                  <a:pt x="128" y="127"/>
                </a:cubicBezTo>
                <a:cubicBezTo>
                  <a:pt x="137" y="119"/>
                  <a:pt x="137" y="119"/>
                  <a:pt x="137" y="119"/>
                </a:cubicBezTo>
                <a:cubicBezTo>
                  <a:pt x="139" y="118"/>
                  <a:pt x="142" y="117"/>
                  <a:pt x="144" y="117"/>
                </a:cubicBezTo>
                <a:cubicBezTo>
                  <a:pt x="151" y="117"/>
                  <a:pt x="156" y="123"/>
                  <a:pt x="156" y="129"/>
                </a:cubicBezTo>
                <a:cubicBezTo>
                  <a:pt x="156" y="133"/>
                  <a:pt x="155" y="136"/>
                  <a:pt x="153" y="138"/>
                </a:cubicBezTo>
                <a:close/>
                <a:moveTo>
                  <a:pt x="254" y="204"/>
                </a:moveTo>
                <a:cubicBezTo>
                  <a:pt x="210" y="184"/>
                  <a:pt x="210" y="184"/>
                  <a:pt x="210" y="184"/>
                </a:cubicBezTo>
                <a:cubicBezTo>
                  <a:pt x="210" y="184"/>
                  <a:pt x="210" y="184"/>
                  <a:pt x="210" y="184"/>
                </a:cubicBezTo>
                <a:cubicBezTo>
                  <a:pt x="209" y="184"/>
                  <a:pt x="209" y="184"/>
                  <a:pt x="209" y="184"/>
                </a:cubicBezTo>
                <a:cubicBezTo>
                  <a:pt x="209" y="184"/>
                  <a:pt x="208" y="184"/>
                  <a:pt x="208" y="184"/>
                </a:cubicBezTo>
                <a:cubicBezTo>
                  <a:pt x="208" y="184"/>
                  <a:pt x="208" y="184"/>
                  <a:pt x="208" y="184"/>
                </a:cubicBezTo>
                <a:cubicBezTo>
                  <a:pt x="188" y="184"/>
                  <a:pt x="188" y="184"/>
                  <a:pt x="188" y="184"/>
                </a:cubicBezTo>
                <a:cubicBezTo>
                  <a:pt x="188" y="52"/>
                  <a:pt x="188" y="52"/>
                  <a:pt x="188" y="52"/>
                </a:cubicBezTo>
                <a:cubicBezTo>
                  <a:pt x="216" y="52"/>
                  <a:pt x="216" y="52"/>
                  <a:pt x="216" y="52"/>
                </a:cubicBezTo>
                <a:cubicBezTo>
                  <a:pt x="218" y="52"/>
                  <a:pt x="220" y="50"/>
                  <a:pt x="220" y="48"/>
                </a:cubicBezTo>
                <a:cubicBezTo>
                  <a:pt x="220" y="20"/>
                  <a:pt x="220" y="20"/>
                  <a:pt x="220" y="20"/>
                </a:cubicBezTo>
                <a:cubicBezTo>
                  <a:pt x="220" y="9"/>
                  <a:pt x="211" y="0"/>
                  <a:pt x="200" y="0"/>
                </a:cubicBezTo>
                <a:cubicBezTo>
                  <a:pt x="200" y="0"/>
                  <a:pt x="200" y="0"/>
                  <a:pt x="199" y="0"/>
                </a:cubicBezTo>
                <a:cubicBezTo>
                  <a:pt x="199" y="0"/>
                  <a:pt x="199" y="0"/>
                  <a:pt x="199" y="0"/>
                </a:cubicBezTo>
                <a:cubicBezTo>
                  <a:pt x="55" y="0"/>
                  <a:pt x="55" y="0"/>
                  <a:pt x="55" y="0"/>
                </a:cubicBezTo>
                <a:cubicBezTo>
                  <a:pt x="44" y="0"/>
                  <a:pt x="36" y="9"/>
                  <a:pt x="36" y="20"/>
                </a:cubicBezTo>
                <a:cubicBezTo>
                  <a:pt x="36" y="184"/>
                  <a:pt x="36" y="184"/>
                  <a:pt x="36" y="184"/>
                </a:cubicBezTo>
                <a:cubicBezTo>
                  <a:pt x="12" y="184"/>
                  <a:pt x="12" y="184"/>
                  <a:pt x="12" y="184"/>
                </a:cubicBezTo>
                <a:cubicBezTo>
                  <a:pt x="9" y="184"/>
                  <a:pt x="6" y="185"/>
                  <a:pt x="3" y="188"/>
                </a:cubicBezTo>
                <a:cubicBezTo>
                  <a:pt x="1" y="190"/>
                  <a:pt x="0" y="193"/>
                  <a:pt x="0" y="196"/>
                </a:cubicBezTo>
                <a:cubicBezTo>
                  <a:pt x="0" y="220"/>
                  <a:pt x="0" y="220"/>
                  <a:pt x="0" y="220"/>
                </a:cubicBezTo>
                <a:cubicBezTo>
                  <a:pt x="0" y="227"/>
                  <a:pt x="5" y="232"/>
                  <a:pt x="12" y="232"/>
                </a:cubicBezTo>
                <a:cubicBezTo>
                  <a:pt x="208" y="232"/>
                  <a:pt x="208" y="232"/>
                  <a:pt x="208" y="232"/>
                </a:cubicBezTo>
                <a:cubicBezTo>
                  <a:pt x="208" y="232"/>
                  <a:pt x="208" y="232"/>
                  <a:pt x="208" y="232"/>
                </a:cubicBezTo>
                <a:cubicBezTo>
                  <a:pt x="208" y="232"/>
                  <a:pt x="208" y="232"/>
                  <a:pt x="208" y="232"/>
                </a:cubicBezTo>
                <a:cubicBezTo>
                  <a:pt x="208" y="232"/>
                  <a:pt x="208" y="232"/>
                  <a:pt x="208" y="232"/>
                </a:cubicBezTo>
                <a:cubicBezTo>
                  <a:pt x="209" y="232"/>
                  <a:pt x="209" y="232"/>
                  <a:pt x="210" y="232"/>
                </a:cubicBezTo>
                <a:cubicBezTo>
                  <a:pt x="210" y="232"/>
                  <a:pt x="210" y="232"/>
                  <a:pt x="210" y="232"/>
                </a:cubicBezTo>
                <a:cubicBezTo>
                  <a:pt x="254" y="212"/>
                  <a:pt x="254" y="212"/>
                  <a:pt x="254" y="212"/>
                </a:cubicBezTo>
                <a:cubicBezTo>
                  <a:pt x="255" y="211"/>
                  <a:pt x="256" y="210"/>
                  <a:pt x="256" y="208"/>
                </a:cubicBezTo>
                <a:cubicBezTo>
                  <a:pt x="256" y="206"/>
                  <a:pt x="255" y="205"/>
                  <a:pt x="254" y="204"/>
                </a:cubicBezTo>
                <a:close/>
                <a:moveTo>
                  <a:pt x="188" y="20"/>
                </a:moveTo>
                <a:cubicBezTo>
                  <a:pt x="188" y="13"/>
                  <a:pt x="193" y="8"/>
                  <a:pt x="200" y="8"/>
                </a:cubicBezTo>
                <a:cubicBezTo>
                  <a:pt x="207" y="8"/>
                  <a:pt x="212" y="13"/>
                  <a:pt x="212" y="20"/>
                </a:cubicBezTo>
                <a:cubicBezTo>
                  <a:pt x="212" y="44"/>
                  <a:pt x="212" y="44"/>
                  <a:pt x="212" y="44"/>
                </a:cubicBezTo>
                <a:cubicBezTo>
                  <a:pt x="188" y="44"/>
                  <a:pt x="188" y="44"/>
                  <a:pt x="188" y="44"/>
                </a:cubicBezTo>
                <a:lnTo>
                  <a:pt x="188" y="20"/>
                </a:lnTo>
                <a:close/>
                <a:moveTo>
                  <a:pt x="44" y="20"/>
                </a:moveTo>
                <a:cubicBezTo>
                  <a:pt x="44" y="13"/>
                  <a:pt x="49" y="8"/>
                  <a:pt x="55" y="8"/>
                </a:cubicBezTo>
                <a:cubicBezTo>
                  <a:pt x="184" y="8"/>
                  <a:pt x="184" y="8"/>
                  <a:pt x="184" y="8"/>
                </a:cubicBezTo>
                <a:cubicBezTo>
                  <a:pt x="182" y="11"/>
                  <a:pt x="180" y="16"/>
                  <a:pt x="180" y="20"/>
                </a:cubicBezTo>
                <a:cubicBezTo>
                  <a:pt x="180" y="184"/>
                  <a:pt x="180" y="184"/>
                  <a:pt x="180" y="184"/>
                </a:cubicBezTo>
                <a:cubicBezTo>
                  <a:pt x="44" y="184"/>
                  <a:pt x="44" y="184"/>
                  <a:pt x="44" y="184"/>
                </a:cubicBezTo>
                <a:lnTo>
                  <a:pt x="44" y="20"/>
                </a:lnTo>
                <a:close/>
                <a:moveTo>
                  <a:pt x="12" y="224"/>
                </a:moveTo>
                <a:cubicBezTo>
                  <a:pt x="10" y="224"/>
                  <a:pt x="8" y="222"/>
                  <a:pt x="8" y="220"/>
                </a:cubicBezTo>
                <a:cubicBezTo>
                  <a:pt x="8" y="196"/>
                  <a:pt x="8" y="196"/>
                  <a:pt x="8" y="196"/>
                </a:cubicBezTo>
                <a:cubicBezTo>
                  <a:pt x="8" y="195"/>
                  <a:pt x="8" y="194"/>
                  <a:pt x="9" y="193"/>
                </a:cubicBezTo>
                <a:cubicBezTo>
                  <a:pt x="10" y="192"/>
                  <a:pt x="11" y="192"/>
                  <a:pt x="12" y="192"/>
                </a:cubicBezTo>
                <a:cubicBezTo>
                  <a:pt x="24" y="192"/>
                  <a:pt x="24" y="192"/>
                  <a:pt x="24" y="192"/>
                </a:cubicBezTo>
                <a:cubicBezTo>
                  <a:pt x="24" y="224"/>
                  <a:pt x="24" y="224"/>
                  <a:pt x="24" y="224"/>
                </a:cubicBezTo>
                <a:lnTo>
                  <a:pt x="12" y="224"/>
                </a:lnTo>
                <a:close/>
                <a:moveTo>
                  <a:pt x="204" y="224"/>
                </a:moveTo>
                <a:cubicBezTo>
                  <a:pt x="32" y="224"/>
                  <a:pt x="32" y="224"/>
                  <a:pt x="32" y="224"/>
                </a:cubicBezTo>
                <a:cubicBezTo>
                  <a:pt x="32" y="212"/>
                  <a:pt x="32" y="212"/>
                  <a:pt x="32" y="212"/>
                </a:cubicBezTo>
                <a:cubicBezTo>
                  <a:pt x="204" y="212"/>
                  <a:pt x="204" y="212"/>
                  <a:pt x="204" y="212"/>
                </a:cubicBezTo>
                <a:lnTo>
                  <a:pt x="204" y="224"/>
                </a:lnTo>
                <a:close/>
                <a:moveTo>
                  <a:pt x="204" y="204"/>
                </a:moveTo>
                <a:cubicBezTo>
                  <a:pt x="32" y="204"/>
                  <a:pt x="32" y="204"/>
                  <a:pt x="32" y="204"/>
                </a:cubicBezTo>
                <a:cubicBezTo>
                  <a:pt x="32" y="192"/>
                  <a:pt x="32" y="192"/>
                  <a:pt x="32" y="192"/>
                </a:cubicBezTo>
                <a:cubicBezTo>
                  <a:pt x="204" y="192"/>
                  <a:pt x="204" y="192"/>
                  <a:pt x="204" y="192"/>
                </a:cubicBezTo>
                <a:lnTo>
                  <a:pt x="204" y="204"/>
                </a:lnTo>
                <a:close/>
                <a:moveTo>
                  <a:pt x="212" y="222"/>
                </a:moveTo>
                <a:cubicBezTo>
                  <a:pt x="212" y="208"/>
                  <a:pt x="212" y="208"/>
                  <a:pt x="212" y="208"/>
                </a:cubicBezTo>
                <a:cubicBezTo>
                  <a:pt x="212" y="208"/>
                  <a:pt x="212" y="208"/>
                  <a:pt x="212" y="208"/>
                </a:cubicBezTo>
                <a:cubicBezTo>
                  <a:pt x="212" y="208"/>
                  <a:pt x="212" y="208"/>
                  <a:pt x="212" y="208"/>
                </a:cubicBezTo>
                <a:cubicBezTo>
                  <a:pt x="212" y="194"/>
                  <a:pt x="212" y="194"/>
                  <a:pt x="212" y="194"/>
                </a:cubicBezTo>
                <a:cubicBezTo>
                  <a:pt x="242" y="208"/>
                  <a:pt x="242" y="208"/>
                  <a:pt x="242" y="208"/>
                </a:cubicBezTo>
                <a:lnTo>
                  <a:pt x="212" y="222"/>
                </a:ln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Message with pen">
            <a:extLst>
              <a:ext uri="{FF2B5EF4-FFF2-40B4-BE49-F238E27FC236}">
                <a16:creationId xmlns:a16="http://schemas.microsoft.com/office/drawing/2014/main" id="{19D0A4C2-4A10-BBF3-1596-60E5AA411EAB}"/>
              </a:ext>
            </a:extLst>
          </p:cNvPr>
          <p:cNvSpPr>
            <a:spLocks noEditPoints="1"/>
          </p:cNvSpPr>
          <p:nvPr/>
        </p:nvSpPr>
        <p:spPr bwMode="auto">
          <a:xfrm>
            <a:off x="519797" y="3163886"/>
            <a:ext cx="733425" cy="582613"/>
          </a:xfrm>
          <a:custGeom>
            <a:avLst/>
            <a:gdLst>
              <a:gd name="T0" fmla="*/ 256 w 256"/>
              <a:gd name="T1" fmla="*/ 204 h 204"/>
              <a:gd name="T2" fmla="*/ 0 w 256"/>
              <a:gd name="T3" fmla="*/ 64 h 204"/>
              <a:gd name="T4" fmla="*/ 239 w 256"/>
              <a:gd name="T5" fmla="*/ 72 h 204"/>
              <a:gd name="T6" fmla="*/ 17 w 256"/>
              <a:gd name="T7" fmla="*/ 72 h 204"/>
              <a:gd name="T8" fmla="*/ 8 w 256"/>
              <a:gd name="T9" fmla="*/ 76 h 204"/>
              <a:gd name="T10" fmla="*/ 248 w 256"/>
              <a:gd name="T11" fmla="*/ 76 h 204"/>
              <a:gd name="T12" fmla="*/ 220 w 256"/>
              <a:gd name="T13" fmla="*/ 174 h 204"/>
              <a:gd name="T14" fmla="*/ 239 w 256"/>
              <a:gd name="T15" fmla="*/ 196 h 204"/>
              <a:gd name="T16" fmla="*/ 40 w 256"/>
              <a:gd name="T17" fmla="*/ 180 h 204"/>
              <a:gd name="T18" fmla="*/ 8 w 256"/>
              <a:gd name="T19" fmla="*/ 192 h 204"/>
              <a:gd name="T20" fmla="*/ 40 w 256"/>
              <a:gd name="T21" fmla="*/ 40 h 204"/>
              <a:gd name="T22" fmla="*/ 200 w 256"/>
              <a:gd name="T23" fmla="*/ 40 h 204"/>
              <a:gd name="T24" fmla="*/ 201 w 256"/>
              <a:gd name="T25" fmla="*/ 40 h 204"/>
              <a:gd name="T26" fmla="*/ 256 w 256"/>
              <a:gd name="T27" fmla="*/ 20 h 204"/>
              <a:gd name="T28" fmla="*/ 201 w 256"/>
              <a:gd name="T29" fmla="*/ 0 h 204"/>
              <a:gd name="T30" fmla="*/ 200 w 256"/>
              <a:gd name="T31" fmla="*/ 0 h 204"/>
              <a:gd name="T32" fmla="*/ 0 w 256"/>
              <a:gd name="T33" fmla="*/ 8 h 204"/>
              <a:gd name="T34" fmla="*/ 36 w 256"/>
              <a:gd name="T35" fmla="*/ 32 h 204"/>
              <a:gd name="T36" fmla="*/ 0 w 256"/>
              <a:gd name="T37" fmla="*/ 40 h 204"/>
              <a:gd name="T38" fmla="*/ 40 w 256"/>
              <a:gd name="T39" fmla="*/ 40 h 204"/>
              <a:gd name="T40" fmla="*/ 238 w 256"/>
              <a:gd name="T41" fmla="*/ 20 h 204"/>
              <a:gd name="T42" fmla="*/ 204 w 256"/>
              <a:gd name="T43" fmla="*/ 9 h 204"/>
              <a:gd name="T44" fmla="*/ 152 w 256"/>
              <a:gd name="T45" fmla="*/ 8 h 204"/>
              <a:gd name="T46" fmla="*/ 160 w 256"/>
              <a:gd name="T47" fmla="*/ 16 h 204"/>
              <a:gd name="T48" fmla="*/ 176 w 256"/>
              <a:gd name="T49" fmla="*/ 8 h 204"/>
              <a:gd name="T50" fmla="*/ 184 w 256"/>
              <a:gd name="T51" fmla="*/ 16 h 204"/>
              <a:gd name="T52" fmla="*/ 196 w 256"/>
              <a:gd name="T53" fmla="*/ 8 h 204"/>
              <a:gd name="T54" fmla="*/ 184 w 256"/>
              <a:gd name="T55" fmla="*/ 32 h 204"/>
              <a:gd name="T56" fmla="*/ 176 w 256"/>
              <a:gd name="T57" fmla="*/ 24 h 204"/>
              <a:gd name="T58" fmla="*/ 160 w 256"/>
              <a:gd name="T59" fmla="*/ 32 h 204"/>
              <a:gd name="T60" fmla="*/ 152 w 256"/>
              <a:gd name="T61" fmla="*/ 24 h 204"/>
              <a:gd name="T62" fmla="*/ 140 w 256"/>
              <a:gd name="T63" fmla="*/ 32 h 204"/>
              <a:gd name="T64" fmla="*/ 44 w 256"/>
              <a:gd name="T65" fmla="*/ 8 h 204"/>
              <a:gd name="T66" fmla="*/ 132 w 256"/>
              <a:gd name="T67" fmla="*/ 32 h 204"/>
              <a:gd name="T68" fmla="*/ 44 w 256"/>
              <a:gd name="T69" fmla="*/ 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6" h="204">
                <a:moveTo>
                  <a:pt x="0" y="204"/>
                </a:moveTo>
                <a:cubicBezTo>
                  <a:pt x="256" y="204"/>
                  <a:pt x="256" y="204"/>
                  <a:pt x="256" y="204"/>
                </a:cubicBezTo>
                <a:cubicBezTo>
                  <a:pt x="256" y="64"/>
                  <a:pt x="256" y="64"/>
                  <a:pt x="256" y="64"/>
                </a:cubicBezTo>
                <a:cubicBezTo>
                  <a:pt x="0" y="64"/>
                  <a:pt x="0" y="64"/>
                  <a:pt x="0" y="64"/>
                </a:cubicBezTo>
                <a:lnTo>
                  <a:pt x="0" y="204"/>
                </a:lnTo>
                <a:close/>
                <a:moveTo>
                  <a:pt x="239" y="72"/>
                </a:moveTo>
                <a:cubicBezTo>
                  <a:pt x="128" y="147"/>
                  <a:pt x="128" y="147"/>
                  <a:pt x="128" y="147"/>
                </a:cubicBezTo>
                <a:cubicBezTo>
                  <a:pt x="17" y="72"/>
                  <a:pt x="17" y="72"/>
                  <a:pt x="17" y="72"/>
                </a:cubicBezTo>
                <a:lnTo>
                  <a:pt x="239" y="72"/>
                </a:lnTo>
                <a:close/>
                <a:moveTo>
                  <a:pt x="8" y="76"/>
                </a:moveTo>
                <a:cubicBezTo>
                  <a:pt x="128" y="157"/>
                  <a:pt x="128" y="157"/>
                  <a:pt x="128" y="157"/>
                </a:cubicBezTo>
                <a:cubicBezTo>
                  <a:pt x="248" y="76"/>
                  <a:pt x="248" y="76"/>
                  <a:pt x="248" y="76"/>
                </a:cubicBezTo>
                <a:cubicBezTo>
                  <a:pt x="248" y="192"/>
                  <a:pt x="248" y="192"/>
                  <a:pt x="248" y="192"/>
                </a:cubicBezTo>
                <a:cubicBezTo>
                  <a:pt x="220" y="174"/>
                  <a:pt x="220" y="174"/>
                  <a:pt x="220" y="174"/>
                </a:cubicBezTo>
                <a:cubicBezTo>
                  <a:pt x="216" y="180"/>
                  <a:pt x="216" y="180"/>
                  <a:pt x="216" y="180"/>
                </a:cubicBezTo>
                <a:cubicBezTo>
                  <a:pt x="239" y="196"/>
                  <a:pt x="239" y="196"/>
                  <a:pt x="239" y="196"/>
                </a:cubicBezTo>
                <a:cubicBezTo>
                  <a:pt x="17" y="196"/>
                  <a:pt x="17" y="196"/>
                  <a:pt x="17" y="196"/>
                </a:cubicBezTo>
                <a:cubicBezTo>
                  <a:pt x="40" y="180"/>
                  <a:pt x="40" y="180"/>
                  <a:pt x="40" y="180"/>
                </a:cubicBezTo>
                <a:cubicBezTo>
                  <a:pt x="36" y="174"/>
                  <a:pt x="36" y="174"/>
                  <a:pt x="36" y="174"/>
                </a:cubicBezTo>
                <a:cubicBezTo>
                  <a:pt x="8" y="192"/>
                  <a:pt x="8" y="192"/>
                  <a:pt x="8" y="192"/>
                </a:cubicBezTo>
                <a:lnTo>
                  <a:pt x="8" y="76"/>
                </a:lnTo>
                <a:close/>
                <a:moveTo>
                  <a:pt x="40" y="40"/>
                </a:moveTo>
                <a:cubicBezTo>
                  <a:pt x="40" y="40"/>
                  <a:pt x="40" y="40"/>
                  <a:pt x="41" y="40"/>
                </a:cubicBezTo>
                <a:cubicBezTo>
                  <a:pt x="200" y="40"/>
                  <a:pt x="200" y="40"/>
                  <a:pt x="200" y="40"/>
                </a:cubicBezTo>
                <a:cubicBezTo>
                  <a:pt x="200" y="40"/>
                  <a:pt x="200" y="40"/>
                  <a:pt x="200" y="40"/>
                </a:cubicBezTo>
                <a:cubicBezTo>
                  <a:pt x="200" y="40"/>
                  <a:pt x="201" y="40"/>
                  <a:pt x="201" y="40"/>
                </a:cubicBezTo>
                <a:cubicBezTo>
                  <a:pt x="253" y="24"/>
                  <a:pt x="253" y="24"/>
                  <a:pt x="253" y="24"/>
                </a:cubicBezTo>
                <a:cubicBezTo>
                  <a:pt x="255" y="23"/>
                  <a:pt x="256" y="22"/>
                  <a:pt x="256" y="20"/>
                </a:cubicBezTo>
                <a:cubicBezTo>
                  <a:pt x="256" y="18"/>
                  <a:pt x="255" y="17"/>
                  <a:pt x="253" y="16"/>
                </a:cubicBezTo>
                <a:cubicBezTo>
                  <a:pt x="201" y="0"/>
                  <a:pt x="201" y="0"/>
                  <a:pt x="201" y="0"/>
                </a:cubicBezTo>
                <a:cubicBezTo>
                  <a:pt x="201" y="0"/>
                  <a:pt x="201" y="0"/>
                  <a:pt x="201" y="0"/>
                </a:cubicBezTo>
                <a:cubicBezTo>
                  <a:pt x="200" y="0"/>
                  <a:pt x="200" y="0"/>
                  <a:pt x="200" y="0"/>
                </a:cubicBezTo>
                <a:cubicBezTo>
                  <a:pt x="0" y="0"/>
                  <a:pt x="0" y="0"/>
                  <a:pt x="0" y="0"/>
                </a:cubicBezTo>
                <a:cubicBezTo>
                  <a:pt x="0" y="8"/>
                  <a:pt x="0" y="8"/>
                  <a:pt x="0" y="8"/>
                </a:cubicBezTo>
                <a:cubicBezTo>
                  <a:pt x="36" y="8"/>
                  <a:pt x="36" y="8"/>
                  <a:pt x="36" y="8"/>
                </a:cubicBezTo>
                <a:cubicBezTo>
                  <a:pt x="36" y="32"/>
                  <a:pt x="36" y="32"/>
                  <a:pt x="36" y="32"/>
                </a:cubicBezTo>
                <a:cubicBezTo>
                  <a:pt x="0" y="32"/>
                  <a:pt x="0" y="32"/>
                  <a:pt x="0" y="32"/>
                </a:cubicBezTo>
                <a:cubicBezTo>
                  <a:pt x="0" y="40"/>
                  <a:pt x="0" y="40"/>
                  <a:pt x="0" y="40"/>
                </a:cubicBezTo>
                <a:cubicBezTo>
                  <a:pt x="39" y="40"/>
                  <a:pt x="39" y="40"/>
                  <a:pt x="39" y="40"/>
                </a:cubicBezTo>
                <a:cubicBezTo>
                  <a:pt x="40" y="40"/>
                  <a:pt x="40" y="40"/>
                  <a:pt x="40" y="40"/>
                </a:cubicBezTo>
                <a:close/>
                <a:moveTo>
                  <a:pt x="204" y="9"/>
                </a:moveTo>
                <a:cubicBezTo>
                  <a:pt x="238" y="20"/>
                  <a:pt x="238" y="20"/>
                  <a:pt x="238" y="20"/>
                </a:cubicBezTo>
                <a:cubicBezTo>
                  <a:pt x="204" y="31"/>
                  <a:pt x="204" y="31"/>
                  <a:pt x="204" y="31"/>
                </a:cubicBezTo>
                <a:lnTo>
                  <a:pt x="204" y="9"/>
                </a:lnTo>
                <a:close/>
                <a:moveTo>
                  <a:pt x="140" y="8"/>
                </a:moveTo>
                <a:cubicBezTo>
                  <a:pt x="152" y="8"/>
                  <a:pt x="152" y="8"/>
                  <a:pt x="152" y="8"/>
                </a:cubicBezTo>
                <a:cubicBezTo>
                  <a:pt x="152" y="16"/>
                  <a:pt x="152" y="16"/>
                  <a:pt x="152" y="16"/>
                </a:cubicBezTo>
                <a:cubicBezTo>
                  <a:pt x="160" y="16"/>
                  <a:pt x="160" y="16"/>
                  <a:pt x="160" y="16"/>
                </a:cubicBezTo>
                <a:cubicBezTo>
                  <a:pt x="160" y="8"/>
                  <a:pt x="160" y="8"/>
                  <a:pt x="160" y="8"/>
                </a:cubicBezTo>
                <a:cubicBezTo>
                  <a:pt x="176" y="8"/>
                  <a:pt x="176" y="8"/>
                  <a:pt x="176" y="8"/>
                </a:cubicBezTo>
                <a:cubicBezTo>
                  <a:pt x="176" y="16"/>
                  <a:pt x="176" y="16"/>
                  <a:pt x="176" y="16"/>
                </a:cubicBezTo>
                <a:cubicBezTo>
                  <a:pt x="184" y="16"/>
                  <a:pt x="184" y="16"/>
                  <a:pt x="184" y="16"/>
                </a:cubicBezTo>
                <a:cubicBezTo>
                  <a:pt x="184" y="8"/>
                  <a:pt x="184" y="8"/>
                  <a:pt x="184" y="8"/>
                </a:cubicBezTo>
                <a:cubicBezTo>
                  <a:pt x="196" y="8"/>
                  <a:pt x="196" y="8"/>
                  <a:pt x="196" y="8"/>
                </a:cubicBezTo>
                <a:cubicBezTo>
                  <a:pt x="196" y="32"/>
                  <a:pt x="196" y="32"/>
                  <a:pt x="196" y="32"/>
                </a:cubicBezTo>
                <a:cubicBezTo>
                  <a:pt x="184" y="32"/>
                  <a:pt x="184" y="32"/>
                  <a:pt x="184" y="32"/>
                </a:cubicBezTo>
                <a:cubicBezTo>
                  <a:pt x="184" y="24"/>
                  <a:pt x="184" y="24"/>
                  <a:pt x="184" y="24"/>
                </a:cubicBezTo>
                <a:cubicBezTo>
                  <a:pt x="176" y="24"/>
                  <a:pt x="176" y="24"/>
                  <a:pt x="176" y="24"/>
                </a:cubicBezTo>
                <a:cubicBezTo>
                  <a:pt x="176" y="32"/>
                  <a:pt x="176" y="32"/>
                  <a:pt x="176" y="32"/>
                </a:cubicBezTo>
                <a:cubicBezTo>
                  <a:pt x="160" y="32"/>
                  <a:pt x="160" y="32"/>
                  <a:pt x="160" y="32"/>
                </a:cubicBezTo>
                <a:cubicBezTo>
                  <a:pt x="160" y="24"/>
                  <a:pt x="160" y="24"/>
                  <a:pt x="160" y="24"/>
                </a:cubicBezTo>
                <a:cubicBezTo>
                  <a:pt x="152" y="24"/>
                  <a:pt x="152" y="24"/>
                  <a:pt x="152" y="24"/>
                </a:cubicBezTo>
                <a:cubicBezTo>
                  <a:pt x="152" y="32"/>
                  <a:pt x="152" y="32"/>
                  <a:pt x="152" y="32"/>
                </a:cubicBezTo>
                <a:cubicBezTo>
                  <a:pt x="140" y="32"/>
                  <a:pt x="140" y="32"/>
                  <a:pt x="140" y="32"/>
                </a:cubicBezTo>
                <a:lnTo>
                  <a:pt x="140" y="8"/>
                </a:lnTo>
                <a:close/>
                <a:moveTo>
                  <a:pt x="44" y="8"/>
                </a:moveTo>
                <a:cubicBezTo>
                  <a:pt x="132" y="8"/>
                  <a:pt x="132" y="8"/>
                  <a:pt x="132" y="8"/>
                </a:cubicBezTo>
                <a:cubicBezTo>
                  <a:pt x="132" y="32"/>
                  <a:pt x="132" y="32"/>
                  <a:pt x="132" y="32"/>
                </a:cubicBezTo>
                <a:cubicBezTo>
                  <a:pt x="44" y="32"/>
                  <a:pt x="44" y="32"/>
                  <a:pt x="44" y="32"/>
                </a:cubicBezTo>
                <a:lnTo>
                  <a:pt x="44" y="8"/>
                </a:ln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Head with speech">
            <a:extLst>
              <a:ext uri="{FF2B5EF4-FFF2-40B4-BE49-F238E27FC236}">
                <a16:creationId xmlns:a16="http://schemas.microsoft.com/office/drawing/2014/main" id="{8140A377-6B51-0363-B355-CD5953F5D1A3}"/>
              </a:ext>
            </a:extLst>
          </p:cNvPr>
          <p:cNvSpPr>
            <a:spLocks noEditPoints="1"/>
          </p:cNvSpPr>
          <p:nvPr/>
        </p:nvSpPr>
        <p:spPr bwMode="auto">
          <a:xfrm>
            <a:off x="1392930" y="614027"/>
            <a:ext cx="1190573" cy="1251286"/>
          </a:xfrm>
          <a:custGeom>
            <a:avLst/>
            <a:gdLst>
              <a:gd name="T0" fmla="*/ 122 w 219"/>
              <a:gd name="T1" fmla="*/ 0 h 252"/>
              <a:gd name="T2" fmla="*/ 25 w 219"/>
              <a:gd name="T3" fmla="*/ 97 h 252"/>
              <a:gd name="T4" fmla="*/ 25 w 219"/>
              <a:gd name="T5" fmla="*/ 126 h 252"/>
              <a:gd name="T6" fmla="*/ 11 w 219"/>
              <a:gd name="T7" fmla="*/ 148 h 252"/>
              <a:gd name="T8" fmla="*/ 2 w 219"/>
              <a:gd name="T9" fmla="*/ 162 h 252"/>
              <a:gd name="T10" fmla="*/ 2 w 219"/>
              <a:gd name="T11" fmla="*/ 172 h 252"/>
              <a:gd name="T12" fmla="*/ 10 w 219"/>
              <a:gd name="T13" fmla="*/ 176 h 252"/>
              <a:gd name="T14" fmla="*/ 25 w 219"/>
              <a:gd name="T15" fmla="*/ 176 h 252"/>
              <a:gd name="T16" fmla="*/ 25 w 219"/>
              <a:gd name="T17" fmla="*/ 202 h 252"/>
              <a:gd name="T18" fmla="*/ 46 w 219"/>
              <a:gd name="T19" fmla="*/ 224 h 252"/>
              <a:gd name="T20" fmla="*/ 86 w 219"/>
              <a:gd name="T21" fmla="*/ 224 h 252"/>
              <a:gd name="T22" fmla="*/ 75 w 219"/>
              <a:gd name="T23" fmla="*/ 246 h 252"/>
              <a:gd name="T24" fmla="*/ 75 w 219"/>
              <a:gd name="T25" fmla="*/ 250 h 252"/>
              <a:gd name="T26" fmla="*/ 79 w 219"/>
              <a:gd name="T27" fmla="*/ 252 h 252"/>
              <a:gd name="T28" fmla="*/ 215 w 219"/>
              <a:gd name="T29" fmla="*/ 252 h 252"/>
              <a:gd name="T30" fmla="*/ 219 w 219"/>
              <a:gd name="T31" fmla="*/ 248 h 252"/>
              <a:gd name="T32" fmla="*/ 219 w 219"/>
              <a:gd name="T33" fmla="*/ 97 h 252"/>
              <a:gd name="T34" fmla="*/ 122 w 219"/>
              <a:gd name="T35" fmla="*/ 0 h 252"/>
              <a:gd name="T36" fmla="*/ 211 w 219"/>
              <a:gd name="T37" fmla="*/ 244 h 252"/>
              <a:gd name="T38" fmla="*/ 131 w 219"/>
              <a:gd name="T39" fmla="*/ 244 h 252"/>
              <a:gd name="T40" fmla="*/ 131 w 219"/>
              <a:gd name="T41" fmla="*/ 152 h 252"/>
              <a:gd name="T42" fmla="*/ 183 w 219"/>
              <a:gd name="T43" fmla="*/ 96 h 252"/>
              <a:gd name="T44" fmla="*/ 127 w 219"/>
              <a:gd name="T45" fmla="*/ 40 h 252"/>
              <a:gd name="T46" fmla="*/ 71 w 219"/>
              <a:gd name="T47" fmla="*/ 96 h 252"/>
              <a:gd name="T48" fmla="*/ 123 w 219"/>
              <a:gd name="T49" fmla="*/ 152 h 252"/>
              <a:gd name="T50" fmla="*/ 123 w 219"/>
              <a:gd name="T51" fmla="*/ 244 h 252"/>
              <a:gd name="T52" fmla="*/ 85 w 219"/>
              <a:gd name="T53" fmla="*/ 244 h 252"/>
              <a:gd name="T54" fmla="*/ 97 w 219"/>
              <a:gd name="T55" fmla="*/ 222 h 252"/>
              <a:gd name="T56" fmla="*/ 96 w 219"/>
              <a:gd name="T57" fmla="*/ 218 h 252"/>
              <a:gd name="T58" fmla="*/ 93 w 219"/>
              <a:gd name="T59" fmla="*/ 216 h 252"/>
              <a:gd name="T60" fmla="*/ 46 w 219"/>
              <a:gd name="T61" fmla="*/ 216 h 252"/>
              <a:gd name="T62" fmla="*/ 33 w 219"/>
              <a:gd name="T63" fmla="*/ 202 h 252"/>
              <a:gd name="T64" fmla="*/ 33 w 219"/>
              <a:gd name="T65" fmla="*/ 172 h 252"/>
              <a:gd name="T66" fmla="*/ 29 w 219"/>
              <a:gd name="T67" fmla="*/ 168 h 252"/>
              <a:gd name="T68" fmla="*/ 10 w 219"/>
              <a:gd name="T69" fmla="*/ 168 h 252"/>
              <a:gd name="T70" fmla="*/ 9 w 219"/>
              <a:gd name="T71" fmla="*/ 168 h 252"/>
              <a:gd name="T72" fmla="*/ 9 w 219"/>
              <a:gd name="T73" fmla="*/ 166 h 252"/>
              <a:gd name="T74" fmla="*/ 18 w 219"/>
              <a:gd name="T75" fmla="*/ 153 h 252"/>
              <a:gd name="T76" fmla="*/ 33 w 219"/>
              <a:gd name="T77" fmla="*/ 126 h 252"/>
              <a:gd name="T78" fmla="*/ 33 w 219"/>
              <a:gd name="T79" fmla="*/ 97 h 252"/>
              <a:gd name="T80" fmla="*/ 122 w 219"/>
              <a:gd name="T81" fmla="*/ 8 h 252"/>
              <a:gd name="T82" fmla="*/ 211 w 219"/>
              <a:gd name="T83" fmla="*/ 97 h 252"/>
              <a:gd name="T84" fmla="*/ 211 w 219"/>
              <a:gd name="T85" fmla="*/ 244 h 252"/>
              <a:gd name="T86" fmla="*/ 127 w 219"/>
              <a:gd name="T87" fmla="*/ 144 h 252"/>
              <a:gd name="T88" fmla="*/ 79 w 219"/>
              <a:gd name="T89" fmla="*/ 96 h 252"/>
              <a:gd name="T90" fmla="*/ 127 w 219"/>
              <a:gd name="T91" fmla="*/ 48 h 252"/>
              <a:gd name="T92" fmla="*/ 175 w 219"/>
              <a:gd name="T93" fmla="*/ 96 h 252"/>
              <a:gd name="T94" fmla="*/ 127 w 219"/>
              <a:gd name="T95" fmla="*/ 144 h 252"/>
              <a:gd name="T96" fmla="*/ 103 w 219"/>
              <a:gd name="T97" fmla="*/ 92 h 252"/>
              <a:gd name="T98" fmla="*/ 99 w 219"/>
              <a:gd name="T99" fmla="*/ 96 h 252"/>
              <a:gd name="T100" fmla="*/ 103 w 219"/>
              <a:gd name="T101" fmla="*/ 100 h 252"/>
              <a:gd name="T102" fmla="*/ 107 w 219"/>
              <a:gd name="T103" fmla="*/ 96 h 252"/>
              <a:gd name="T104" fmla="*/ 103 w 219"/>
              <a:gd name="T105" fmla="*/ 92 h 252"/>
              <a:gd name="T106" fmla="*/ 151 w 219"/>
              <a:gd name="T107" fmla="*/ 92 h 252"/>
              <a:gd name="T108" fmla="*/ 147 w 219"/>
              <a:gd name="T109" fmla="*/ 96 h 252"/>
              <a:gd name="T110" fmla="*/ 151 w 219"/>
              <a:gd name="T111" fmla="*/ 100 h 252"/>
              <a:gd name="T112" fmla="*/ 155 w 219"/>
              <a:gd name="T113" fmla="*/ 96 h 252"/>
              <a:gd name="T114" fmla="*/ 151 w 219"/>
              <a:gd name="T115" fmla="*/ 92 h 252"/>
              <a:gd name="T116" fmla="*/ 127 w 219"/>
              <a:gd name="T117" fmla="*/ 92 h 252"/>
              <a:gd name="T118" fmla="*/ 123 w 219"/>
              <a:gd name="T119" fmla="*/ 96 h 252"/>
              <a:gd name="T120" fmla="*/ 127 w 219"/>
              <a:gd name="T121" fmla="*/ 100 h 252"/>
              <a:gd name="T122" fmla="*/ 131 w 219"/>
              <a:gd name="T123" fmla="*/ 96 h 252"/>
              <a:gd name="T124" fmla="*/ 127 w 219"/>
              <a:gd name="T125" fmla="*/ 9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9" h="252">
                <a:moveTo>
                  <a:pt x="122" y="0"/>
                </a:moveTo>
                <a:cubicBezTo>
                  <a:pt x="69" y="0"/>
                  <a:pt x="25" y="43"/>
                  <a:pt x="25" y="97"/>
                </a:cubicBezTo>
                <a:cubicBezTo>
                  <a:pt x="25" y="126"/>
                  <a:pt x="25" y="126"/>
                  <a:pt x="25" y="126"/>
                </a:cubicBezTo>
                <a:cubicBezTo>
                  <a:pt x="25" y="130"/>
                  <a:pt x="16" y="142"/>
                  <a:pt x="11" y="148"/>
                </a:cubicBezTo>
                <a:cubicBezTo>
                  <a:pt x="7" y="154"/>
                  <a:pt x="4" y="158"/>
                  <a:pt x="2" y="162"/>
                </a:cubicBezTo>
                <a:cubicBezTo>
                  <a:pt x="0" y="165"/>
                  <a:pt x="0" y="169"/>
                  <a:pt x="2" y="172"/>
                </a:cubicBezTo>
                <a:cubicBezTo>
                  <a:pt x="4" y="174"/>
                  <a:pt x="7" y="176"/>
                  <a:pt x="10" y="176"/>
                </a:cubicBezTo>
                <a:cubicBezTo>
                  <a:pt x="25" y="176"/>
                  <a:pt x="25" y="176"/>
                  <a:pt x="25" y="176"/>
                </a:cubicBezTo>
                <a:cubicBezTo>
                  <a:pt x="25" y="202"/>
                  <a:pt x="25" y="202"/>
                  <a:pt x="25" y="202"/>
                </a:cubicBezTo>
                <a:cubicBezTo>
                  <a:pt x="25" y="213"/>
                  <a:pt x="32" y="224"/>
                  <a:pt x="46" y="224"/>
                </a:cubicBezTo>
                <a:cubicBezTo>
                  <a:pt x="86" y="224"/>
                  <a:pt x="86" y="224"/>
                  <a:pt x="86" y="224"/>
                </a:cubicBezTo>
                <a:cubicBezTo>
                  <a:pt x="75" y="246"/>
                  <a:pt x="75" y="246"/>
                  <a:pt x="75" y="246"/>
                </a:cubicBezTo>
                <a:cubicBezTo>
                  <a:pt x="75" y="247"/>
                  <a:pt x="75" y="249"/>
                  <a:pt x="75" y="250"/>
                </a:cubicBezTo>
                <a:cubicBezTo>
                  <a:pt x="76" y="251"/>
                  <a:pt x="77" y="252"/>
                  <a:pt x="79" y="252"/>
                </a:cubicBezTo>
                <a:cubicBezTo>
                  <a:pt x="215" y="252"/>
                  <a:pt x="215" y="252"/>
                  <a:pt x="215" y="252"/>
                </a:cubicBezTo>
                <a:cubicBezTo>
                  <a:pt x="217" y="252"/>
                  <a:pt x="219" y="250"/>
                  <a:pt x="219" y="248"/>
                </a:cubicBezTo>
                <a:cubicBezTo>
                  <a:pt x="219" y="97"/>
                  <a:pt x="219" y="97"/>
                  <a:pt x="219" y="97"/>
                </a:cubicBezTo>
                <a:cubicBezTo>
                  <a:pt x="219" y="43"/>
                  <a:pt x="176" y="0"/>
                  <a:pt x="122" y="0"/>
                </a:cubicBezTo>
                <a:close/>
                <a:moveTo>
                  <a:pt x="211" y="244"/>
                </a:moveTo>
                <a:cubicBezTo>
                  <a:pt x="131" y="244"/>
                  <a:pt x="131" y="244"/>
                  <a:pt x="131" y="244"/>
                </a:cubicBezTo>
                <a:cubicBezTo>
                  <a:pt x="131" y="152"/>
                  <a:pt x="131" y="152"/>
                  <a:pt x="131" y="152"/>
                </a:cubicBezTo>
                <a:cubicBezTo>
                  <a:pt x="160" y="150"/>
                  <a:pt x="183" y="126"/>
                  <a:pt x="183" y="96"/>
                </a:cubicBezTo>
                <a:cubicBezTo>
                  <a:pt x="183" y="65"/>
                  <a:pt x="158" y="40"/>
                  <a:pt x="127" y="40"/>
                </a:cubicBezTo>
                <a:cubicBezTo>
                  <a:pt x="96" y="40"/>
                  <a:pt x="71" y="65"/>
                  <a:pt x="71" y="96"/>
                </a:cubicBezTo>
                <a:cubicBezTo>
                  <a:pt x="71" y="126"/>
                  <a:pt x="94" y="150"/>
                  <a:pt x="123" y="152"/>
                </a:cubicBezTo>
                <a:cubicBezTo>
                  <a:pt x="123" y="244"/>
                  <a:pt x="123" y="244"/>
                  <a:pt x="123" y="244"/>
                </a:cubicBezTo>
                <a:cubicBezTo>
                  <a:pt x="85" y="244"/>
                  <a:pt x="85" y="244"/>
                  <a:pt x="85" y="244"/>
                </a:cubicBezTo>
                <a:cubicBezTo>
                  <a:pt x="97" y="222"/>
                  <a:pt x="97" y="222"/>
                  <a:pt x="97" y="222"/>
                </a:cubicBezTo>
                <a:cubicBezTo>
                  <a:pt x="97" y="221"/>
                  <a:pt x="97" y="219"/>
                  <a:pt x="96" y="218"/>
                </a:cubicBezTo>
                <a:cubicBezTo>
                  <a:pt x="96" y="217"/>
                  <a:pt x="94" y="216"/>
                  <a:pt x="93" y="216"/>
                </a:cubicBezTo>
                <a:cubicBezTo>
                  <a:pt x="46" y="216"/>
                  <a:pt x="46" y="216"/>
                  <a:pt x="46" y="216"/>
                </a:cubicBezTo>
                <a:cubicBezTo>
                  <a:pt x="36" y="216"/>
                  <a:pt x="33" y="207"/>
                  <a:pt x="33" y="202"/>
                </a:cubicBezTo>
                <a:cubicBezTo>
                  <a:pt x="33" y="172"/>
                  <a:pt x="33" y="172"/>
                  <a:pt x="33" y="172"/>
                </a:cubicBezTo>
                <a:cubicBezTo>
                  <a:pt x="33" y="170"/>
                  <a:pt x="31" y="168"/>
                  <a:pt x="29" y="168"/>
                </a:cubicBezTo>
                <a:cubicBezTo>
                  <a:pt x="10" y="168"/>
                  <a:pt x="10" y="168"/>
                  <a:pt x="10" y="168"/>
                </a:cubicBezTo>
                <a:cubicBezTo>
                  <a:pt x="9" y="168"/>
                  <a:pt x="9" y="168"/>
                  <a:pt x="9" y="168"/>
                </a:cubicBezTo>
                <a:cubicBezTo>
                  <a:pt x="9" y="167"/>
                  <a:pt x="9" y="167"/>
                  <a:pt x="9" y="166"/>
                </a:cubicBezTo>
                <a:cubicBezTo>
                  <a:pt x="11" y="163"/>
                  <a:pt x="14" y="158"/>
                  <a:pt x="18" y="153"/>
                </a:cubicBezTo>
                <a:cubicBezTo>
                  <a:pt x="27" y="140"/>
                  <a:pt x="33" y="132"/>
                  <a:pt x="33" y="126"/>
                </a:cubicBezTo>
                <a:cubicBezTo>
                  <a:pt x="33" y="97"/>
                  <a:pt x="33" y="97"/>
                  <a:pt x="33" y="97"/>
                </a:cubicBezTo>
                <a:cubicBezTo>
                  <a:pt x="33" y="48"/>
                  <a:pt x="73" y="8"/>
                  <a:pt x="122" y="8"/>
                </a:cubicBezTo>
                <a:cubicBezTo>
                  <a:pt x="171" y="8"/>
                  <a:pt x="211" y="48"/>
                  <a:pt x="211" y="97"/>
                </a:cubicBezTo>
                <a:lnTo>
                  <a:pt x="211" y="244"/>
                </a:lnTo>
                <a:close/>
                <a:moveTo>
                  <a:pt x="127" y="144"/>
                </a:moveTo>
                <a:cubicBezTo>
                  <a:pt x="101" y="144"/>
                  <a:pt x="79" y="122"/>
                  <a:pt x="79" y="96"/>
                </a:cubicBezTo>
                <a:cubicBezTo>
                  <a:pt x="79" y="70"/>
                  <a:pt x="101" y="48"/>
                  <a:pt x="127" y="48"/>
                </a:cubicBezTo>
                <a:cubicBezTo>
                  <a:pt x="153" y="48"/>
                  <a:pt x="175" y="70"/>
                  <a:pt x="175" y="96"/>
                </a:cubicBezTo>
                <a:cubicBezTo>
                  <a:pt x="175" y="122"/>
                  <a:pt x="153" y="144"/>
                  <a:pt x="127" y="144"/>
                </a:cubicBezTo>
                <a:close/>
                <a:moveTo>
                  <a:pt x="103" y="92"/>
                </a:moveTo>
                <a:cubicBezTo>
                  <a:pt x="101" y="92"/>
                  <a:pt x="99" y="94"/>
                  <a:pt x="99" y="96"/>
                </a:cubicBezTo>
                <a:cubicBezTo>
                  <a:pt x="99" y="98"/>
                  <a:pt x="101" y="100"/>
                  <a:pt x="103" y="100"/>
                </a:cubicBezTo>
                <a:cubicBezTo>
                  <a:pt x="105" y="100"/>
                  <a:pt x="107" y="98"/>
                  <a:pt x="107" y="96"/>
                </a:cubicBezTo>
                <a:cubicBezTo>
                  <a:pt x="107" y="94"/>
                  <a:pt x="105" y="92"/>
                  <a:pt x="103" y="92"/>
                </a:cubicBezTo>
                <a:close/>
                <a:moveTo>
                  <a:pt x="151" y="92"/>
                </a:moveTo>
                <a:cubicBezTo>
                  <a:pt x="149" y="92"/>
                  <a:pt x="147" y="94"/>
                  <a:pt x="147" y="96"/>
                </a:cubicBezTo>
                <a:cubicBezTo>
                  <a:pt x="147" y="98"/>
                  <a:pt x="149" y="100"/>
                  <a:pt x="151" y="100"/>
                </a:cubicBezTo>
                <a:cubicBezTo>
                  <a:pt x="153" y="100"/>
                  <a:pt x="155" y="98"/>
                  <a:pt x="155" y="96"/>
                </a:cubicBezTo>
                <a:cubicBezTo>
                  <a:pt x="155" y="94"/>
                  <a:pt x="153" y="92"/>
                  <a:pt x="151" y="92"/>
                </a:cubicBezTo>
                <a:close/>
                <a:moveTo>
                  <a:pt x="127" y="92"/>
                </a:moveTo>
                <a:cubicBezTo>
                  <a:pt x="125" y="92"/>
                  <a:pt x="123" y="94"/>
                  <a:pt x="123" y="96"/>
                </a:cubicBezTo>
                <a:cubicBezTo>
                  <a:pt x="123" y="98"/>
                  <a:pt x="125" y="100"/>
                  <a:pt x="127" y="100"/>
                </a:cubicBezTo>
                <a:cubicBezTo>
                  <a:pt x="129" y="100"/>
                  <a:pt x="131" y="98"/>
                  <a:pt x="131" y="96"/>
                </a:cubicBezTo>
                <a:cubicBezTo>
                  <a:pt x="131" y="94"/>
                  <a:pt x="129" y="92"/>
                  <a:pt x="127" y="92"/>
                </a:cubicBez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Speech bubble">
            <a:extLst>
              <a:ext uri="{FF2B5EF4-FFF2-40B4-BE49-F238E27FC236}">
                <a16:creationId xmlns:a16="http://schemas.microsoft.com/office/drawing/2014/main" id="{40A7054B-D1D4-25B9-BECC-831523F95F29}"/>
              </a:ext>
            </a:extLst>
          </p:cNvPr>
          <p:cNvSpPr>
            <a:spLocks noEditPoints="1"/>
          </p:cNvSpPr>
          <p:nvPr/>
        </p:nvSpPr>
        <p:spPr bwMode="auto">
          <a:xfrm>
            <a:off x="435108" y="585662"/>
            <a:ext cx="735013" cy="604838"/>
          </a:xfrm>
          <a:custGeom>
            <a:avLst/>
            <a:gdLst>
              <a:gd name="T0" fmla="*/ 33 w 256"/>
              <a:gd name="T1" fmla="*/ 24 h 212"/>
              <a:gd name="T2" fmla="*/ 0 w 256"/>
              <a:gd name="T3" fmla="*/ 147 h 212"/>
              <a:gd name="T4" fmla="*/ 44 w 256"/>
              <a:gd name="T5" fmla="*/ 180 h 212"/>
              <a:gd name="T6" fmla="*/ 46 w 256"/>
              <a:gd name="T7" fmla="*/ 212 h 212"/>
              <a:gd name="T8" fmla="*/ 51 w 256"/>
              <a:gd name="T9" fmla="*/ 211 h 212"/>
              <a:gd name="T10" fmla="*/ 199 w 256"/>
              <a:gd name="T11" fmla="*/ 180 h 212"/>
              <a:gd name="T12" fmla="*/ 232 w 256"/>
              <a:gd name="T13" fmla="*/ 57 h 212"/>
              <a:gd name="T14" fmla="*/ 224 w 256"/>
              <a:gd name="T15" fmla="*/ 147 h 212"/>
              <a:gd name="T16" fmla="*/ 83 w 256"/>
              <a:gd name="T17" fmla="*/ 172 h 212"/>
              <a:gd name="T18" fmla="*/ 52 w 256"/>
              <a:gd name="T19" fmla="*/ 199 h 212"/>
              <a:gd name="T20" fmla="*/ 48 w 256"/>
              <a:gd name="T21" fmla="*/ 172 h 212"/>
              <a:gd name="T22" fmla="*/ 8 w 256"/>
              <a:gd name="T23" fmla="*/ 147 h 212"/>
              <a:gd name="T24" fmla="*/ 33 w 256"/>
              <a:gd name="T25" fmla="*/ 32 h 212"/>
              <a:gd name="T26" fmla="*/ 224 w 256"/>
              <a:gd name="T27" fmla="*/ 57 h 212"/>
              <a:gd name="T28" fmla="*/ 40 w 256"/>
              <a:gd name="T29" fmla="*/ 68 h 212"/>
              <a:gd name="T30" fmla="*/ 40 w 256"/>
              <a:gd name="T31" fmla="*/ 60 h 212"/>
              <a:gd name="T32" fmla="*/ 40 w 256"/>
              <a:gd name="T33" fmla="*/ 68 h 212"/>
              <a:gd name="T34" fmla="*/ 72 w 256"/>
              <a:gd name="T35" fmla="*/ 64 h 212"/>
              <a:gd name="T36" fmla="*/ 64 w 256"/>
              <a:gd name="T37" fmla="*/ 64 h 212"/>
              <a:gd name="T38" fmla="*/ 96 w 256"/>
              <a:gd name="T39" fmla="*/ 68 h 212"/>
              <a:gd name="T40" fmla="*/ 96 w 256"/>
              <a:gd name="T41" fmla="*/ 60 h 212"/>
              <a:gd name="T42" fmla="*/ 96 w 256"/>
              <a:gd name="T43" fmla="*/ 68 h 212"/>
              <a:gd name="T44" fmla="*/ 200 w 256"/>
              <a:gd name="T45" fmla="*/ 92 h 212"/>
              <a:gd name="T46" fmla="*/ 36 w 256"/>
              <a:gd name="T47" fmla="*/ 84 h 212"/>
              <a:gd name="T48" fmla="*/ 36 w 256"/>
              <a:gd name="T49" fmla="*/ 120 h 212"/>
              <a:gd name="T50" fmla="*/ 200 w 256"/>
              <a:gd name="T51" fmla="*/ 112 h 212"/>
              <a:gd name="T52" fmla="*/ 36 w 256"/>
              <a:gd name="T53" fmla="*/ 120 h 212"/>
              <a:gd name="T54" fmla="*/ 136 w 256"/>
              <a:gd name="T55" fmla="*/ 148 h 212"/>
              <a:gd name="T56" fmla="*/ 36 w 256"/>
              <a:gd name="T57" fmla="*/ 140 h 212"/>
              <a:gd name="T58" fmla="*/ 240 w 256"/>
              <a:gd name="T59" fmla="*/ 16 h 212"/>
              <a:gd name="T60" fmla="*/ 32 w 256"/>
              <a:gd name="T61" fmla="*/ 0 h 212"/>
              <a:gd name="T62" fmla="*/ 200 w 256"/>
              <a:gd name="T63" fmla="*/ 8 h 212"/>
              <a:gd name="T64" fmla="*/ 248 w 256"/>
              <a:gd name="T65" fmla="*/ 56 h 212"/>
              <a:gd name="T66" fmla="*/ 256 w 256"/>
              <a:gd name="T67" fmla="*/ 148 h 212"/>
              <a:gd name="T68" fmla="*/ 240 w 256"/>
              <a:gd name="T69" fmla="*/ 1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6" h="212">
                <a:moveTo>
                  <a:pt x="199" y="24"/>
                </a:moveTo>
                <a:cubicBezTo>
                  <a:pt x="33" y="24"/>
                  <a:pt x="33" y="24"/>
                  <a:pt x="33" y="24"/>
                </a:cubicBezTo>
                <a:cubicBezTo>
                  <a:pt x="15" y="24"/>
                  <a:pt x="0" y="39"/>
                  <a:pt x="0" y="57"/>
                </a:cubicBezTo>
                <a:cubicBezTo>
                  <a:pt x="0" y="147"/>
                  <a:pt x="0" y="147"/>
                  <a:pt x="0" y="147"/>
                </a:cubicBezTo>
                <a:cubicBezTo>
                  <a:pt x="0" y="165"/>
                  <a:pt x="15" y="180"/>
                  <a:pt x="33" y="180"/>
                </a:cubicBezTo>
                <a:cubicBezTo>
                  <a:pt x="44" y="180"/>
                  <a:pt x="44" y="180"/>
                  <a:pt x="44" y="180"/>
                </a:cubicBezTo>
                <a:cubicBezTo>
                  <a:pt x="44" y="208"/>
                  <a:pt x="44" y="208"/>
                  <a:pt x="44" y="208"/>
                </a:cubicBezTo>
                <a:cubicBezTo>
                  <a:pt x="44" y="210"/>
                  <a:pt x="45" y="211"/>
                  <a:pt x="46" y="212"/>
                </a:cubicBezTo>
                <a:cubicBezTo>
                  <a:pt x="47" y="212"/>
                  <a:pt x="47" y="212"/>
                  <a:pt x="48" y="212"/>
                </a:cubicBezTo>
                <a:cubicBezTo>
                  <a:pt x="49" y="212"/>
                  <a:pt x="50" y="212"/>
                  <a:pt x="51" y="211"/>
                </a:cubicBezTo>
                <a:cubicBezTo>
                  <a:pt x="84" y="180"/>
                  <a:pt x="84" y="180"/>
                  <a:pt x="84" y="180"/>
                </a:cubicBezTo>
                <a:cubicBezTo>
                  <a:pt x="199" y="180"/>
                  <a:pt x="199" y="180"/>
                  <a:pt x="199" y="180"/>
                </a:cubicBezTo>
                <a:cubicBezTo>
                  <a:pt x="217" y="180"/>
                  <a:pt x="232" y="165"/>
                  <a:pt x="232" y="147"/>
                </a:cubicBezTo>
                <a:cubicBezTo>
                  <a:pt x="232" y="57"/>
                  <a:pt x="232" y="57"/>
                  <a:pt x="232" y="57"/>
                </a:cubicBezTo>
                <a:cubicBezTo>
                  <a:pt x="232" y="39"/>
                  <a:pt x="217" y="24"/>
                  <a:pt x="199" y="24"/>
                </a:cubicBezTo>
                <a:close/>
                <a:moveTo>
                  <a:pt x="224" y="147"/>
                </a:moveTo>
                <a:cubicBezTo>
                  <a:pt x="224" y="161"/>
                  <a:pt x="213" y="172"/>
                  <a:pt x="199" y="172"/>
                </a:cubicBezTo>
                <a:cubicBezTo>
                  <a:pt x="83" y="172"/>
                  <a:pt x="83" y="172"/>
                  <a:pt x="83" y="172"/>
                </a:cubicBezTo>
                <a:cubicBezTo>
                  <a:pt x="82" y="172"/>
                  <a:pt x="81" y="172"/>
                  <a:pt x="80" y="173"/>
                </a:cubicBezTo>
                <a:cubicBezTo>
                  <a:pt x="52" y="199"/>
                  <a:pt x="52" y="199"/>
                  <a:pt x="52" y="199"/>
                </a:cubicBezTo>
                <a:cubicBezTo>
                  <a:pt x="52" y="176"/>
                  <a:pt x="52" y="176"/>
                  <a:pt x="52" y="176"/>
                </a:cubicBezTo>
                <a:cubicBezTo>
                  <a:pt x="52" y="174"/>
                  <a:pt x="50" y="172"/>
                  <a:pt x="48" y="172"/>
                </a:cubicBezTo>
                <a:cubicBezTo>
                  <a:pt x="33" y="172"/>
                  <a:pt x="33" y="172"/>
                  <a:pt x="33" y="172"/>
                </a:cubicBezTo>
                <a:cubicBezTo>
                  <a:pt x="19" y="172"/>
                  <a:pt x="8" y="161"/>
                  <a:pt x="8" y="147"/>
                </a:cubicBezTo>
                <a:cubicBezTo>
                  <a:pt x="8" y="57"/>
                  <a:pt x="8" y="57"/>
                  <a:pt x="8" y="57"/>
                </a:cubicBezTo>
                <a:cubicBezTo>
                  <a:pt x="8" y="43"/>
                  <a:pt x="19" y="32"/>
                  <a:pt x="33" y="32"/>
                </a:cubicBezTo>
                <a:cubicBezTo>
                  <a:pt x="199" y="32"/>
                  <a:pt x="199" y="32"/>
                  <a:pt x="199" y="32"/>
                </a:cubicBezTo>
                <a:cubicBezTo>
                  <a:pt x="213" y="32"/>
                  <a:pt x="224" y="43"/>
                  <a:pt x="224" y="57"/>
                </a:cubicBezTo>
                <a:lnTo>
                  <a:pt x="224" y="147"/>
                </a:lnTo>
                <a:close/>
                <a:moveTo>
                  <a:pt x="40" y="68"/>
                </a:moveTo>
                <a:cubicBezTo>
                  <a:pt x="42" y="68"/>
                  <a:pt x="44" y="66"/>
                  <a:pt x="44" y="64"/>
                </a:cubicBezTo>
                <a:cubicBezTo>
                  <a:pt x="44" y="62"/>
                  <a:pt x="42" y="60"/>
                  <a:pt x="40" y="60"/>
                </a:cubicBezTo>
                <a:cubicBezTo>
                  <a:pt x="38" y="60"/>
                  <a:pt x="36" y="62"/>
                  <a:pt x="36" y="64"/>
                </a:cubicBezTo>
                <a:cubicBezTo>
                  <a:pt x="36" y="66"/>
                  <a:pt x="38" y="68"/>
                  <a:pt x="40" y="68"/>
                </a:cubicBezTo>
                <a:close/>
                <a:moveTo>
                  <a:pt x="68" y="68"/>
                </a:moveTo>
                <a:cubicBezTo>
                  <a:pt x="70" y="68"/>
                  <a:pt x="72" y="66"/>
                  <a:pt x="72" y="64"/>
                </a:cubicBezTo>
                <a:cubicBezTo>
                  <a:pt x="72" y="62"/>
                  <a:pt x="70" y="60"/>
                  <a:pt x="68" y="60"/>
                </a:cubicBezTo>
                <a:cubicBezTo>
                  <a:pt x="66" y="60"/>
                  <a:pt x="64" y="62"/>
                  <a:pt x="64" y="64"/>
                </a:cubicBezTo>
                <a:cubicBezTo>
                  <a:pt x="64" y="66"/>
                  <a:pt x="66" y="68"/>
                  <a:pt x="68" y="68"/>
                </a:cubicBezTo>
                <a:close/>
                <a:moveTo>
                  <a:pt x="96" y="68"/>
                </a:moveTo>
                <a:cubicBezTo>
                  <a:pt x="98" y="68"/>
                  <a:pt x="100" y="66"/>
                  <a:pt x="100" y="64"/>
                </a:cubicBezTo>
                <a:cubicBezTo>
                  <a:pt x="100" y="62"/>
                  <a:pt x="98" y="60"/>
                  <a:pt x="96" y="60"/>
                </a:cubicBezTo>
                <a:cubicBezTo>
                  <a:pt x="94" y="60"/>
                  <a:pt x="92" y="62"/>
                  <a:pt x="92" y="64"/>
                </a:cubicBezTo>
                <a:cubicBezTo>
                  <a:pt x="92" y="66"/>
                  <a:pt x="94" y="68"/>
                  <a:pt x="96" y="68"/>
                </a:cubicBezTo>
                <a:close/>
                <a:moveTo>
                  <a:pt x="36" y="92"/>
                </a:moveTo>
                <a:cubicBezTo>
                  <a:pt x="200" y="92"/>
                  <a:pt x="200" y="92"/>
                  <a:pt x="200" y="92"/>
                </a:cubicBezTo>
                <a:cubicBezTo>
                  <a:pt x="200" y="84"/>
                  <a:pt x="200" y="84"/>
                  <a:pt x="200" y="84"/>
                </a:cubicBezTo>
                <a:cubicBezTo>
                  <a:pt x="36" y="84"/>
                  <a:pt x="36" y="84"/>
                  <a:pt x="36" y="84"/>
                </a:cubicBezTo>
                <a:lnTo>
                  <a:pt x="36" y="92"/>
                </a:lnTo>
                <a:close/>
                <a:moveTo>
                  <a:pt x="36" y="120"/>
                </a:moveTo>
                <a:cubicBezTo>
                  <a:pt x="200" y="120"/>
                  <a:pt x="200" y="120"/>
                  <a:pt x="200" y="120"/>
                </a:cubicBezTo>
                <a:cubicBezTo>
                  <a:pt x="200" y="112"/>
                  <a:pt x="200" y="112"/>
                  <a:pt x="200" y="112"/>
                </a:cubicBezTo>
                <a:cubicBezTo>
                  <a:pt x="36" y="112"/>
                  <a:pt x="36" y="112"/>
                  <a:pt x="36" y="112"/>
                </a:cubicBezTo>
                <a:lnTo>
                  <a:pt x="36" y="120"/>
                </a:lnTo>
                <a:close/>
                <a:moveTo>
                  <a:pt x="36" y="148"/>
                </a:moveTo>
                <a:cubicBezTo>
                  <a:pt x="136" y="148"/>
                  <a:pt x="136" y="148"/>
                  <a:pt x="136" y="148"/>
                </a:cubicBezTo>
                <a:cubicBezTo>
                  <a:pt x="136" y="140"/>
                  <a:pt x="136" y="140"/>
                  <a:pt x="136" y="140"/>
                </a:cubicBezTo>
                <a:cubicBezTo>
                  <a:pt x="36" y="140"/>
                  <a:pt x="36" y="140"/>
                  <a:pt x="36" y="140"/>
                </a:cubicBezTo>
                <a:lnTo>
                  <a:pt x="36" y="148"/>
                </a:lnTo>
                <a:close/>
                <a:moveTo>
                  <a:pt x="240" y="16"/>
                </a:moveTo>
                <a:cubicBezTo>
                  <a:pt x="229" y="6"/>
                  <a:pt x="215" y="0"/>
                  <a:pt x="200" y="0"/>
                </a:cubicBezTo>
                <a:cubicBezTo>
                  <a:pt x="32" y="0"/>
                  <a:pt x="32" y="0"/>
                  <a:pt x="32" y="0"/>
                </a:cubicBezTo>
                <a:cubicBezTo>
                  <a:pt x="32" y="8"/>
                  <a:pt x="32" y="8"/>
                  <a:pt x="32" y="8"/>
                </a:cubicBezTo>
                <a:cubicBezTo>
                  <a:pt x="200" y="8"/>
                  <a:pt x="200" y="8"/>
                  <a:pt x="200" y="8"/>
                </a:cubicBezTo>
                <a:cubicBezTo>
                  <a:pt x="213" y="8"/>
                  <a:pt x="225" y="13"/>
                  <a:pt x="234" y="22"/>
                </a:cubicBezTo>
                <a:cubicBezTo>
                  <a:pt x="243" y="31"/>
                  <a:pt x="248" y="43"/>
                  <a:pt x="248" y="56"/>
                </a:cubicBezTo>
                <a:cubicBezTo>
                  <a:pt x="248" y="148"/>
                  <a:pt x="248" y="148"/>
                  <a:pt x="248" y="148"/>
                </a:cubicBezTo>
                <a:cubicBezTo>
                  <a:pt x="256" y="148"/>
                  <a:pt x="256" y="148"/>
                  <a:pt x="256" y="148"/>
                </a:cubicBezTo>
                <a:cubicBezTo>
                  <a:pt x="256" y="56"/>
                  <a:pt x="256" y="56"/>
                  <a:pt x="256" y="56"/>
                </a:cubicBezTo>
                <a:cubicBezTo>
                  <a:pt x="256" y="41"/>
                  <a:pt x="250" y="27"/>
                  <a:pt x="240" y="16"/>
                </a:cubicBez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Coins">
            <a:extLst>
              <a:ext uri="{FF2B5EF4-FFF2-40B4-BE49-F238E27FC236}">
                <a16:creationId xmlns:a16="http://schemas.microsoft.com/office/drawing/2014/main" id="{2304B555-100B-3C32-683B-144EAA661D06}"/>
              </a:ext>
            </a:extLst>
          </p:cNvPr>
          <p:cNvSpPr>
            <a:spLocks noEditPoints="1"/>
          </p:cNvSpPr>
          <p:nvPr/>
        </p:nvSpPr>
        <p:spPr bwMode="auto">
          <a:xfrm>
            <a:off x="3220362" y="5006194"/>
            <a:ext cx="665163" cy="731838"/>
          </a:xfrm>
          <a:custGeom>
            <a:avLst/>
            <a:gdLst>
              <a:gd name="T0" fmla="*/ 158 w 232"/>
              <a:gd name="T1" fmla="*/ 0 h 256"/>
              <a:gd name="T2" fmla="*/ 125 w 232"/>
              <a:gd name="T3" fmla="*/ 140 h 256"/>
              <a:gd name="T4" fmla="*/ 100 w 232"/>
              <a:gd name="T5" fmla="*/ 176 h 256"/>
              <a:gd name="T6" fmla="*/ 52 w 232"/>
              <a:gd name="T7" fmla="*/ 212 h 256"/>
              <a:gd name="T8" fmla="*/ 0 w 232"/>
              <a:gd name="T9" fmla="*/ 256 h 256"/>
              <a:gd name="T10" fmla="*/ 212 w 232"/>
              <a:gd name="T11" fmla="*/ 212 h 256"/>
              <a:gd name="T12" fmla="*/ 164 w 232"/>
              <a:gd name="T13" fmla="*/ 184 h 256"/>
              <a:gd name="T14" fmla="*/ 212 w 232"/>
              <a:gd name="T15" fmla="*/ 140 h 256"/>
              <a:gd name="T16" fmla="*/ 232 w 232"/>
              <a:gd name="T17" fmla="*/ 74 h 256"/>
              <a:gd name="T18" fmla="*/ 158 w 232"/>
              <a:gd name="T19" fmla="*/ 8 h 256"/>
              <a:gd name="T20" fmla="*/ 158 w 232"/>
              <a:gd name="T21" fmla="*/ 140 h 256"/>
              <a:gd name="T22" fmla="*/ 60 w 232"/>
              <a:gd name="T23" fmla="*/ 184 h 256"/>
              <a:gd name="T24" fmla="*/ 156 w 232"/>
              <a:gd name="T25" fmla="*/ 212 h 256"/>
              <a:gd name="T26" fmla="*/ 60 w 232"/>
              <a:gd name="T27" fmla="*/ 184 h 256"/>
              <a:gd name="T28" fmla="*/ 8 w 232"/>
              <a:gd name="T29" fmla="*/ 248 h 256"/>
              <a:gd name="T30" fmla="*/ 100 w 232"/>
              <a:gd name="T31" fmla="*/ 220 h 256"/>
              <a:gd name="T32" fmla="*/ 204 w 232"/>
              <a:gd name="T33" fmla="*/ 220 h 256"/>
              <a:gd name="T34" fmla="*/ 108 w 232"/>
              <a:gd name="T35" fmla="*/ 248 h 256"/>
              <a:gd name="T36" fmla="*/ 204 w 232"/>
              <a:gd name="T37" fmla="*/ 220 h 256"/>
              <a:gd name="T38" fmla="*/ 204 w 232"/>
              <a:gd name="T39" fmla="*/ 176 h 256"/>
              <a:gd name="T40" fmla="*/ 108 w 232"/>
              <a:gd name="T41" fmla="*/ 148 h 256"/>
              <a:gd name="T42" fmla="*/ 162 w 232"/>
              <a:gd name="T43" fmla="*/ 124 h 256"/>
              <a:gd name="T44" fmla="*/ 180 w 232"/>
              <a:gd name="T45" fmla="*/ 92 h 256"/>
              <a:gd name="T46" fmla="*/ 144 w 232"/>
              <a:gd name="T47" fmla="*/ 56 h 256"/>
              <a:gd name="T48" fmla="*/ 172 w 232"/>
              <a:gd name="T49" fmla="*/ 56 h 256"/>
              <a:gd name="T50" fmla="*/ 162 w 232"/>
              <a:gd name="T51" fmla="*/ 34 h 256"/>
              <a:gd name="T52" fmla="*/ 154 w 232"/>
              <a:gd name="T53" fmla="*/ 24 h 256"/>
              <a:gd name="T54" fmla="*/ 136 w 232"/>
              <a:gd name="T55" fmla="*/ 56 h 256"/>
              <a:gd name="T56" fmla="*/ 172 w 232"/>
              <a:gd name="T57" fmla="*/ 92 h 256"/>
              <a:gd name="T58" fmla="*/ 144 w 232"/>
              <a:gd name="T59" fmla="*/ 92 h 256"/>
              <a:gd name="T60" fmla="*/ 154 w 232"/>
              <a:gd name="T61" fmla="*/ 114 h 256"/>
              <a:gd name="T62" fmla="*/ 162 w 232"/>
              <a:gd name="T63" fmla="*/ 12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2" h="256">
                <a:moveTo>
                  <a:pt x="232" y="74"/>
                </a:moveTo>
                <a:cubicBezTo>
                  <a:pt x="232" y="33"/>
                  <a:pt x="199" y="0"/>
                  <a:pt x="158" y="0"/>
                </a:cubicBezTo>
                <a:cubicBezTo>
                  <a:pt x="117" y="0"/>
                  <a:pt x="84" y="33"/>
                  <a:pt x="84" y="74"/>
                </a:cubicBezTo>
                <a:cubicBezTo>
                  <a:pt x="84" y="103"/>
                  <a:pt x="101" y="128"/>
                  <a:pt x="125" y="140"/>
                </a:cubicBezTo>
                <a:cubicBezTo>
                  <a:pt x="100" y="140"/>
                  <a:pt x="100" y="140"/>
                  <a:pt x="100" y="140"/>
                </a:cubicBezTo>
                <a:cubicBezTo>
                  <a:pt x="100" y="176"/>
                  <a:pt x="100" y="176"/>
                  <a:pt x="100" y="176"/>
                </a:cubicBezTo>
                <a:cubicBezTo>
                  <a:pt x="52" y="176"/>
                  <a:pt x="52" y="176"/>
                  <a:pt x="52" y="176"/>
                </a:cubicBezTo>
                <a:cubicBezTo>
                  <a:pt x="52" y="212"/>
                  <a:pt x="52" y="212"/>
                  <a:pt x="52" y="212"/>
                </a:cubicBezTo>
                <a:cubicBezTo>
                  <a:pt x="0" y="212"/>
                  <a:pt x="0" y="212"/>
                  <a:pt x="0" y="212"/>
                </a:cubicBezTo>
                <a:cubicBezTo>
                  <a:pt x="0" y="256"/>
                  <a:pt x="0" y="256"/>
                  <a:pt x="0" y="256"/>
                </a:cubicBezTo>
                <a:cubicBezTo>
                  <a:pt x="212" y="256"/>
                  <a:pt x="212" y="256"/>
                  <a:pt x="212" y="256"/>
                </a:cubicBezTo>
                <a:cubicBezTo>
                  <a:pt x="212" y="212"/>
                  <a:pt x="212" y="212"/>
                  <a:pt x="212" y="212"/>
                </a:cubicBezTo>
                <a:cubicBezTo>
                  <a:pt x="164" y="212"/>
                  <a:pt x="164" y="212"/>
                  <a:pt x="164" y="212"/>
                </a:cubicBezTo>
                <a:cubicBezTo>
                  <a:pt x="164" y="184"/>
                  <a:pt x="164" y="184"/>
                  <a:pt x="164" y="184"/>
                </a:cubicBezTo>
                <a:cubicBezTo>
                  <a:pt x="212" y="184"/>
                  <a:pt x="212" y="184"/>
                  <a:pt x="212" y="184"/>
                </a:cubicBezTo>
                <a:cubicBezTo>
                  <a:pt x="212" y="140"/>
                  <a:pt x="212" y="140"/>
                  <a:pt x="212" y="140"/>
                </a:cubicBezTo>
                <a:cubicBezTo>
                  <a:pt x="191" y="140"/>
                  <a:pt x="191" y="140"/>
                  <a:pt x="191" y="140"/>
                </a:cubicBezTo>
                <a:cubicBezTo>
                  <a:pt x="215" y="128"/>
                  <a:pt x="232" y="103"/>
                  <a:pt x="232" y="74"/>
                </a:cubicBezTo>
                <a:close/>
                <a:moveTo>
                  <a:pt x="92" y="74"/>
                </a:moveTo>
                <a:cubicBezTo>
                  <a:pt x="92" y="38"/>
                  <a:pt x="122" y="8"/>
                  <a:pt x="158" y="8"/>
                </a:cubicBezTo>
                <a:cubicBezTo>
                  <a:pt x="194" y="8"/>
                  <a:pt x="224" y="38"/>
                  <a:pt x="224" y="74"/>
                </a:cubicBezTo>
                <a:cubicBezTo>
                  <a:pt x="224" y="110"/>
                  <a:pt x="194" y="140"/>
                  <a:pt x="158" y="140"/>
                </a:cubicBezTo>
                <a:cubicBezTo>
                  <a:pt x="122" y="140"/>
                  <a:pt x="92" y="110"/>
                  <a:pt x="92" y="74"/>
                </a:cubicBezTo>
                <a:close/>
                <a:moveTo>
                  <a:pt x="60" y="184"/>
                </a:moveTo>
                <a:cubicBezTo>
                  <a:pt x="156" y="184"/>
                  <a:pt x="156" y="184"/>
                  <a:pt x="156" y="184"/>
                </a:cubicBezTo>
                <a:cubicBezTo>
                  <a:pt x="156" y="212"/>
                  <a:pt x="156" y="212"/>
                  <a:pt x="156" y="212"/>
                </a:cubicBezTo>
                <a:cubicBezTo>
                  <a:pt x="60" y="212"/>
                  <a:pt x="60" y="212"/>
                  <a:pt x="60" y="212"/>
                </a:cubicBezTo>
                <a:lnTo>
                  <a:pt x="60" y="184"/>
                </a:lnTo>
                <a:close/>
                <a:moveTo>
                  <a:pt x="100" y="248"/>
                </a:moveTo>
                <a:cubicBezTo>
                  <a:pt x="8" y="248"/>
                  <a:pt x="8" y="248"/>
                  <a:pt x="8" y="248"/>
                </a:cubicBezTo>
                <a:cubicBezTo>
                  <a:pt x="8" y="220"/>
                  <a:pt x="8" y="220"/>
                  <a:pt x="8" y="220"/>
                </a:cubicBezTo>
                <a:cubicBezTo>
                  <a:pt x="100" y="220"/>
                  <a:pt x="100" y="220"/>
                  <a:pt x="100" y="220"/>
                </a:cubicBezTo>
                <a:lnTo>
                  <a:pt x="100" y="248"/>
                </a:lnTo>
                <a:close/>
                <a:moveTo>
                  <a:pt x="204" y="220"/>
                </a:moveTo>
                <a:cubicBezTo>
                  <a:pt x="204" y="248"/>
                  <a:pt x="204" y="248"/>
                  <a:pt x="204" y="248"/>
                </a:cubicBezTo>
                <a:cubicBezTo>
                  <a:pt x="108" y="248"/>
                  <a:pt x="108" y="248"/>
                  <a:pt x="108" y="248"/>
                </a:cubicBezTo>
                <a:cubicBezTo>
                  <a:pt x="108" y="220"/>
                  <a:pt x="108" y="220"/>
                  <a:pt x="108" y="220"/>
                </a:cubicBezTo>
                <a:lnTo>
                  <a:pt x="204" y="220"/>
                </a:lnTo>
                <a:close/>
                <a:moveTo>
                  <a:pt x="204" y="148"/>
                </a:moveTo>
                <a:cubicBezTo>
                  <a:pt x="204" y="176"/>
                  <a:pt x="204" y="176"/>
                  <a:pt x="204" y="176"/>
                </a:cubicBezTo>
                <a:cubicBezTo>
                  <a:pt x="108" y="176"/>
                  <a:pt x="108" y="176"/>
                  <a:pt x="108" y="176"/>
                </a:cubicBezTo>
                <a:cubicBezTo>
                  <a:pt x="108" y="148"/>
                  <a:pt x="108" y="148"/>
                  <a:pt x="108" y="148"/>
                </a:cubicBezTo>
                <a:lnTo>
                  <a:pt x="204" y="148"/>
                </a:lnTo>
                <a:close/>
                <a:moveTo>
                  <a:pt x="162" y="124"/>
                </a:moveTo>
                <a:cubicBezTo>
                  <a:pt x="162" y="114"/>
                  <a:pt x="162" y="114"/>
                  <a:pt x="162" y="114"/>
                </a:cubicBezTo>
                <a:cubicBezTo>
                  <a:pt x="172" y="112"/>
                  <a:pt x="180" y="103"/>
                  <a:pt x="180" y="92"/>
                </a:cubicBezTo>
                <a:cubicBezTo>
                  <a:pt x="180" y="80"/>
                  <a:pt x="170" y="70"/>
                  <a:pt x="158" y="70"/>
                </a:cubicBezTo>
                <a:cubicBezTo>
                  <a:pt x="150" y="70"/>
                  <a:pt x="144" y="64"/>
                  <a:pt x="144" y="56"/>
                </a:cubicBezTo>
                <a:cubicBezTo>
                  <a:pt x="144" y="48"/>
                  <a:pt x="150" y="42"/>
                  <a:pt x="158" y="42"/>
                </a:cubicBezTo>
                <a:cubicBezTo>
                  <a:pt x="166" y="42"/>
                  <a:pt x="172" y="48"/>
                  <a:pt x="172" y="56"/>
                </a:cubicBezTo>
                <a:cubicBezTo>
                  <a:pt x="180" y="56"/>
                  <a:pt x="180" y="56"/>
                  <a:pt x="180" y="56"/>
                </a:cubicBezTo>
                <a:cubicBezTo>
                  <a:pt x="180" y="45"/>
                  <a:pt x="172" y="36"/>
                  <a:pt x="162" y="34"/>
                </a:cubicBezTo>
                <a:cubicBezTo>
                  <a:pt x="162" y="24"/>
                  <a:pt x="162" y="24"/>
                  <a:pt x="162" y="24"/>
                </a:cubicBezTo>
                <a:cubicBezTo>
                  <a:pt x="154" y="24"/>
                  <a:pt x="154" y="24"/>
                  <a:pt x="154" y="24"/>
                </a:cubicBezTo>
                <a:cubicBezTo>
                  <a:pt x="154" y="34"/>
                  <a:pt x="154" y="34"/>
                  <a:pt x="154" y="34"/>
                </a:cubicBezTo>
                <a:cubicBezTo>
                  <a:pt x="144" y="36"/>
                  <a:pt x="136" y="45"/>
                  <a:pt x="136" y="56"/>
                </a:cubicBezTo>
                <a:cubicBezTo>
                  <a:pt x="136" y="68"/>
                  <a:pt x="146" y="78"/>
                  <a:pt x="158" y="78"/>
                </a:cubicBezTo>
                <a:cubicBezTo>
                  <a:pt x="166" y="78"/>
                  <a:pt x="172" y="84"/>
                  <a:pt x="172" y="92"/>
                </a:cubicBezTo>
                <a:cubicBezTo>
                  <a:pt x="172" y="100"/>
                  <a:pt x="166" y="106"/>
                  <a:pt x="158" y="106"/>
                </a:cubicBezTo>
                <a:cubicBezTo>
                  <a:pt x="150" y="106"/>
                  <a:pt x="144" y="100"/>
                  <a:pt x="144" y="92"/>
                </a:cubicBezTo>
                <a:cubicBezTo>
                  <a:pt x="136" y="92"/>
                  <a:pt x="136" y="92"/>
                  <a:pt x="136" y="92"/>
                </a:cubicBezTo>
                <a:cubicBezTo>
                  <a:pt x="136" y="103"/>
                  <a:pt x="144" y="112"/>
                  <a:pt x="154" y="114"/>
                </a:cubicBezTo>
                <a:cubicBezTo>
                  <a:pt x="154" y="124"/>
                  <a:pt x="154" y="124"/>
                  <a:pt x="154" y="124"/>
                </a:cubicBezTo>
                <a:lnTo>
                  <a:pt x="162" y="124"/>
                </a:ln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Speech bubble">
            <a:extLst>
              <a:ext uri="{FF2B5EF4-FFF2-40B4-BE49-F238E27FC236}">
                <a16:creationId xmlns:a16="http://schemas.microsoft.com/office/drawing/2014/main" id="{EB68D91D-D06C-FD77-A116-7C844A154101}"/>
              </a:ext>
            </a:extLst>
          </p:cNvPr>
          <p:cNvSpPr>
            <a:spLocks noEditPoints="1"/>
          </p:cNvSpPr>
          <p:nvPr/>
        </p:nvSpPr>
        <p:spPr bwMode="auto">
          <a:xfrm>
            <a:off x="3259480" y="895696"/>
            <a:ext cx="677863" cy="731838"/>
          </a:xfrm>
          <a:custGeom>
            <a:avLst/>
            <a:gdLst>
              <a:gd name="T0" fmla="*/ 201 w 236"/>
              <a:gd name="T1" fmla="*/ 35 h 256"/>
              <a:gd name="T2" fmla="*/ 118 w 236"/>
              <a:gd name="T3" fmla="*/ 0 h 256"/>
              <a:gd name="T4" fmla="*/ 35 w 236"/>
              <a:gd name="T5" fmla="*/ 35 h 256"/>
              <a:gd name="T6" fmla="*/ 0 w 236"/>
              <a:gd name="T7" fmla="*/ 118 h 256"/>
              <a:gd name="T8" fmla="*/ 115 w 236"/>
              <a:gd name="T9" fmla="*/ 255 h 256"/>
              <a:gd name="T10" fmla="*/ 118 w 236"/>
              <a:gd name="T11" fmla="*/ 256 h 256"/>
              <a:gd name="T12" fmla="*/ 139 w 236"/>
              <a:gd name="T13" fmla="*/ 234 h 256"/>
              <a:gd name="T14" fmla="*/ 202 w 236"/>
              <a:gd name="T15" fmla="*/ 35 h 256"/>
              <a:gd name="T16" fmla="*/ 193 w 236"/>
              <a:gd name="T17" fmla="*/ 37 h 256"/>
              <a:gd name="T18" fmla="*/ 118 w 236"/>
              <a:gd name="T19" fmla="*/ 36 h 256"/>
              <a:gd name="T20" fmla="*/ 43 w 236"/>
              <a:gd name="T21" fmla="*/ 37 h 256"/>
              <a:gd name="T22" fmla="*/ 192 w 236"/>
              <a:gd name="T23" fmla="*/ 118 h 256"/>
              <a:gd name="T24" fmla="*/ 44 w 236"/>
              <a:gd name="T25" fmla="*/ 118 h 256"/>
              <a:gd name="T26" fmla="*/ 192 w 236"/>
              <a:gd name="T27" fmla="*/ 118 h 256"/>
              <a:gd name="T28" fmla="*/ 38 w 236"/>
              <a:gd name="T29" fmla="*/ 43 h 256"/>
              <a:gd name="T30" fmla="*/ 36 w 236"/>
              <a:gd name="T31" fmla="*/ 118 h 256"/>
              <a:gd name="T32" fmla="*/ 38 w 236"/>
              <a:gd name="T33" fmla="*/ 193 h 256"/>
              <a:gd name="T34" fmla="*/ 136 w 236"/>
              <a:gd name="T35" fmla="*/ 226 h 256"/>
              <a:gd name="T36" fmla="*/ 118 w 236"/>
              <a:gd name="T37" fmla="*/ 246 h 256"/>
              <a:gd name="T38" fmla="*/ 100 w 236"/>
              <a:gd name="T39" fmla="*/ 226 h 256"/>
              <a:gd name="T40" fmla="*/ 63 w 236"/>
              <a:gd name="T41" fmla="*/ 178 h 256"/>
              <a:gd name="T42" fmla="*/ 173 w 236"/>
              <a:gd name="T43" fmla="*/ 178 h 256"/>
              <a:gd name="T44" fmla="*/ 136 w 236"/>
              <a:gd name="T45" fmla="*/ 226 h 256"/>
              <a:gd name="T46" fmla="*/ 179 w 236"/>
              <a:gd name="T47" fmla="*/ 173 h 256"/>
              <a:gd name="T48" fmla="*/ 179 w 236"/>
              <a:gd name="T49" fmla="*/ 63 h 256"/>
              <a:gd name="T50" fmla="*/ 228 w 236"/>
              <a:gd name="T51" fmla="*/ 118 h 256"/>
              <a:gd name="T52" fmla="*/ 142 w 236"/>
              <a:gd name="T53" fmla="*/ 120 h 256"/>
              <a:gd name="T54" fmla="*/ 142 w 236"/>
              <a:gd name="T55" fmla="*/ 112 h 256"/>
              <a:gd name="T56" fmla="*/ 142 w 236"/>
              <a:gd name="T57" fmla="*/ 120 h 256"/>
              <a:gd name="T58" fmla="*/ 90 w 236"/>
              <a:gd name="T59" fmla="*/ 116 h 256"/>
              <a:gd name="T60" fmla="*/ 98 w 236"/>
              <a:gd name="T61" fmla="*/ 116 h 256"/>
              <a:gd name="T62" fmla="*/ 114 w 236"/>
              <a:gd name="T63" fmla="*/ 116 h 256"/>
              <a:gd name="T64" fmla="*/ 122 w 236"/>
              <a:gd name="T65" fmla="*/ 116 h 256"/>
              <a:gd name="T66" fmla="*/ 114 w 236"/>
              <a:gd name="T67" fmla="*/ 11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256">
                <a:moveTo>
                  <a:pt x="202" y="35"/>
                </a:moveTo>
                <a:cubicBezTo>
                  <a:pt x="201" y="35"/>
                  <a:pt x="201" y="35"/>
                  <a:pt x="201" y="35"/>
                </a:cubicBezTo>
                <a:cubicBezTo>
                  <a:pt x="201" y="34"/>
                  <a:pt x="201" y="34"/>
                  <a:pt x="201" y="34"/>
                </a:cubicBezTo>
                <a:cubicBezTo>
                  <a:pt x="180" y="13"/>
                  <a:pt x="150" y="0"/>
                  <a:pt x="118" y="0"/>
                </a:cubicBezTo>
                <a:cubicBezTo>
                  <a:pt x="86" y="0"/>
                  <a:pt x="56" y="13"/>
                  <a:pt x="35" y="34"/>
                </a:cubicBezTo>
                <a:cubicBezTo>
                  <a:pt x="35" y="34"/>
                  <a:pt x="35" y="34"/>
                  <a:pt x="35" y="35"/>
                </a:cubicBezTo>
                <a:cubicBezTo>
                  <a:pt x="35" y="35"/>
                  <a:pt x="35" y="35"/>
                  <a:pt x="34" y="35"/>
                </a:cubicBezTo>
                <a:cubicBezTo>
                  <a:pt x="13" y="56"/>
                  <a:pt x="0" y="85"/>
                  <a:pt x="0" y="118"/>
                </a:cubicBezTo>
                <a:cubicBezTo>
                  <a:pt x="0" y="175"/>
                  <a:pt x="41" y="224"/>
                  <a:pt x="97" y="234"/>
                </a:cubicBezTo>
                <a:cubicBezTo>
                  <a:pt x="115" y="255"/>
                  <a:pt x="115" y="255"/>
                  <a:pt x="115" y="255"/>
                </a:cubicBezTo>
                <a:cubicBezTo>
                  <a:pt x="116" y="255"/>
                  <a:pt x="117" y="256"/>
                  <a:pt x="118" y="256"/>
                </a:cubicBezTo>
                <a:cubicBezTo>
                  <a:pt x="118" y="256"/>
                  <a:pt x="118" y="256"/>
                  <a:pt x="118" y="256"/>
                </a:cubicBezTo>
                <a:cubicBezTo>
                  <a:pt x="119" y="256"/>
                  <a:pt x="120" y="255"/>
                  <a:pt x="121" y="255"/>
                </a:cubicBezTo>
                <a:cubicBezTo>
                  <a:pt x="139" y="234"/>
                  <a:pt x="139" y="234"/>
                  <a:pt x="139" y="234"/>
                </a:cubicBezTo>
                <a:cubicBezTo>
                  <a:pt x="195" y="224"/>
                  <a:pt x="236" y="175"/>
                  <a:pt x="236" y="118"/>
                </a:cubicBezTo>
                <a:cubicBezTo>
                  <a:pt x="236" y="85"/>
                  <a:pt x="223" y="56"/>
                  <a:pt x="202" y="35"/>
                </a:cubicBezTo>
                <a:close/>
                <a:moveTo>
                  <a:pt x="118" y="8"/>
                </a:moveTo>
                <a:cubicBezTo>
                  <a:pt x="147" y="8"/>
                  <a:pt x="173" y="19"/>
                  <a:pt x="193" y="37"/>
                </a:cubicBezTo>
                <a:cubicBezTo>
                  <a:pt x="173" y="57"/>
                  <a:pt x="173" y="57"/>
                  <a:pt x="173" y="57"/>
                </a:cubicBezTo>
                <a:cubicBezTo>
                  <a:pt x="158" y="44"/>
                  <a:pt x="139" y="36"/>
                  <a:pt x="118" y="36"/>
                </a:cubicBezTo>
                <a:cubicBezTo>
                  <a:pt x="97" y="36"/>
                  <a:pt x="78" y="44"/>
                  <a:pt x="63" y="57"/>
                </a:cubicBezTo>
                <a:cubicBezTo>
                  <a:pt x="43" y="37"/>
                  <a:pt x="43" y="37"/>
                  <a:pt x="43" y="37"/>
                </a:cubicBezTo>
                <a:cubicBezTo>
                  <a:pt x="63" y="19"/>
                  <a:pt x="89" y="8"/>
                  <a:pt x="118" y="8"/>
                </a:cubicBezTo>
                <a:close/>
                <a:moveTo>
                  <a:pt x="192" y="118"/>
                </a:moveTo>
                <a:cubicBezTo>
                  <a:pt x="192" y="159"/>
                  <a:pt x="159" y="192"/>
                  <a:pt x="118" y="192"/>
                </a:cubicBezTo>
                <a:cubicBezTo>
                  <a:pt x="77" y="192"/>
                  <a:pt x="44" y="159"/>
                  <a:pt x="44" y="118"/>
                </a:cubicBezTo>
                <a:cubicBezTo>
                  <a:pt x="44" y="77"/>
                  <a:pt x="77" y="44"/>
                  <a:pt x="118" y="44"/>
                </a:cubicBezTo>
                <a:cubicBezTo>
                  <a:pt x="159" y="44"/>
                  <a:pt x="192" y="77"/>
                  <a:pt x="192" y="118"/>
                </a:cubicBezTo>
                <a:close/>
                <a:moveTo>
                  <a:pt x="8" y="118"/>
                </a:moveTo>
                <a:cubicBezTo>
                  <a:pt x="8" y="89"/>
                  <a:pt x="19" y="63"/>
                  <a:pt x="38" y="43"/>
                </a:cubicBezTo>
                <a:cubicBezTo>
                  <a:pt x="57" y="63"/>
                  <a:pt x="57" y="63"/>
                  <a:pt x="57" y="63"/>
                </a:cubicBezTo>
                <a:cubicBezTo>
                  <a:pt x="44" y="77"/>
                  <a:pt x="36" y="97"/>
                  <a:pt x="36" y="118"/>
                </a:cubicBezTo>
                <a:cubicBezTo>
                  <a:pt x="36" y="139"/>
                  <a:pt x="44" y="158"/>
                  <a:pt x="57" y="173"/>
                </a:cubicBezTo>
                <a:cubicBezTo>
                  <a:pt x="38" y="193"/>
                  <a:pt x="38" y="193"/>
                  <a:pt x="38" y="193"/>
                </a:cubicBezTo>
                <a:cubicBezTo>
                  <a:pt x="19" y="173"/>
                  <a:pt x="8" y="147"/>
                  <a:pt x="8" y="118"/>
                </a:cubicBezTo>
                <a:close/>
                <a:moveTo>
                  <a:pt x="136" y="226"/>
                </a:moveTo>
                <a:cubicBezTo>
                  <a:pt x="135" y="226"/>
                  <a:pt x="134" y="227"/>
                  <a:pt x="133" y="228"/>
                </a:cubicBezTo>
                <a:cubicBezTo>
                  <a:pt x="118" y="246"/>
                  <a:pt x="118" y="246"/>
                  <a:pt x="118" y="246"/>
                </a:cubicBezTo>
                <a:cubicBezTo>
                  <a:pt x="103" y="228"/>
                  <a:pt x="103" y="228"/>
                  <a:pt x="103" y="228"/>
                </a:cubicBezTo>
                <a:cubicBezTo>
                  <a:pt x="102" y="227"/>
                  <a:pt x="101" y="226"/>
                  <a:pt x="100" y="226"/>
                </a:cubicBezTo>
                <a:cubicBezTo>
                  <a:pt x="78" y="223"/>
                  <a:pt x="59" y="213"/>
                  <a:pt x="43" y="198"/>
                </a:cubicBezTo>
                <a:cubicBezTo>
                  <a:pt x="63" y="178"/>
                  <a:pt x="63" y="178"/>
                  <a:pt x="63" y="178"/>
                </a:cubicBezTo>
                <a:cubicBezTo>
                  <a:pt x="78" y="192"/>
                  <a:pt x="97" y="200"/>
                  <a:pt x="118" y="200"/>
                </a:cubicBezTo>
                <a:cubicBezTo>
                  <a:pt x="139" y="200"/>
                  <a:pt x="158" y="192"/>
                  <a:pt x="173" y="178"/>
                </a:cubicBezTo>
                <a:cubicBezTo>
                  <a:pt x="193" y="198"/>
                  <a:pt x="193" y="198"/>
                  <a:pt x="193" y="198"/>
                </a:cubicBezTo>
                <a:cubicBezTo>
                  <a:pt x="177" y="213"/>
                  <a:pt x="158" y="223"/>
                  <a:pt x="136" y="226"/>
                </a:cubicBezTo>
                <a:close/>
                <a:moveTo>
                  <a:pt x="198" y="193"/>
                </a:moveTo>
                <a:cubicBezTo>
                  <a:pt x="179" y="173"/>
                  <a:pt x="179" y="173"/>
                  <a:pt x="179" y="173"/>
                </a:cubicBezTo>
                <a:cubicBezTo>
                  <a:pt x="192" y="158"/>
                  <a:pt x="200" y="139"/>
                  <a:pt x="200" y="118"/>
                </a:cubicBezTo>
                <a:cubicBezTo>
                  <a:pt x="200" y="97"/>
                  <a:pt x="192" y="77"/>
                  <a:pt x="179" y="63"/>
                </a:cubicBezTo>
                <a:cubicBezTo>
                  <a:pt x="198" y="43"/>
                  <a:pt x="198" y="43"/>
                  <a:pt x="198" y="43"/>
                </a:cubicBezTo>
                <a:cubicBezTo>
                  <a:pt x="217" y="63"/>
                  <a:pt x="228" y="89"/>
                  <a:pt x="228" y="118"/>
                </a:cubicBezTo>
                <a:cubicBezTo>
                  <a:pt x="228" y="147"/>
                  <a:pt x="217" y="173"/>
                  <a:pt x="198" y="193"/>
                </a:cubicBezTo>
                <a:close/>
                <a:moveTo>
                  <a:pt x="142" y="120"/>
                </a:moveTo>
                <a:cubicBezTo>
                  <a:pt x="144" y="120"/>
                  <a:pt x="146" y="118"/>
                  <a:pt x="146" y="116"/>
                </a:cubicBezTo>
                <a:cubicBezTo>
                  <a:pt x="146" y="114"/>
                  <a:pt x="144" y="112"/>
                  <a:pt x="142" y="112"/>
                </a:cubicBezTo>
                <a:cubicBezTo>
                  <a:pt x="140" y="112"/>
                  <a:pt x="138" y="114"/>
                  <a:pt x="138" y="116"/>
                </a:cubicBezTo>
                <a:cubicBezTo>
                  <a:pt x="138" y="118"/>
                  <a:pt x="140" y="120"/>
                  <a:pt x="142" y="120"/>
                </a:cubicBezTo>
                <a:close/>
                <a:moveTo>
                  <a:pt x="94" y="112"/>
                </a:moveTo>
                <a:cubicBezTo>
                  <a:pt x="92" y="112"/>
                  <a:pt x="90" y="114"/>
                  <a:pt x="90" y="116"/>
                </a:cubicBezTo>
                <a:cubicBezTo>
                  <a:pt x="90" y="118"/>
                  <a:pt x="92" y="120"/>
                  <a:pt x="94" y="120"/>
                </a:cubicBezTo>
                <a:cubicBezTo>
                  <a:pt x="96" y="120"/>
                  <a:pt x="98" y="118"/>
                  <a:pt x="98" y="116"/>
                </a:cubicBezTo>
                <a:cubicBezTo>
                  <a:pt x="98" y="114"/>
                  <a:pt x="96" y="112"/>
                  <a:pt x="94" y="112"/>
                </a:cubicBezTo>
                <a:close/>
                <a:moveTo>
                  <a:pt x="114" y="116"/>
                </a:moveTo>
                <a:cubicBezTo>
                  <a:pt x="114" y="118"/>
                  <a:pt x="116" y="120"/>
                  <a:pt x="118" y="120"/>
                </a:cubicBezTo>
                <a:cubicBezTo>
                  <a:pt x="120" y="120"/>
                  <a:pt x="122" y="118"/>
                  <a:pt x="122" y="116"/>
                </a:cubicBezTo>
                <a:cubicBezTo>
                  <a:pt x="122" y="114"/>
                  <a:pt x="120" y="112"/>
                  <a:pt x="118" y="112"/>
                </a:cubicBezTo>
                <a:cubicBezTo>
                  <a:pt x="116" y="112"/>
                  <a:pt x="114" y="114"/>
                  <a:pt x="114" y="116"/>
                </a:cubicBez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Line graph">
            <a:extLst>
              <a:ext uri="{FF2B5EF4-FFF2-40B4-BE49-F238E27FC236}">
                <a16:creationId xmlns:a16="http://schemas.microsoft.com/office/drawing/2014/main" id="{61AD3769-CCA6-442A-271F-BCB820E92F1D}"/>
              </a:ext>
            </a:extLst>
          </p:cNvPr>
          <p:cNvSpPr>
            <a:spLocks noEditPoints="1"/>
          </p:cNvSpPr>
          <p:nvPr/>
        </p:nvSpPr>
        <p:spPr bwMode="auto">
          <a:xfrm>
            <a:off x="1071044" y="296820"/>
            <a:ext cx="731838" cy="728663"/>
          </a:xfrm>
          <a:custGeom>
            <a:avLst/>
            <a:gdLst>
              <a:gd name="T0" fmla="*/ 217 w 255"/>
              <a:gd name="T1" fmla="*/ 8 h 255"/>
              <a:gd name="T2" fmla="*/ 138 w 255"/>
              <a:gd name="T3" fmla="*/ 111 h 255"/>
              <a:gd name="T4" fmla="*/ 107 w 255"/>
              <a:gd name="T5" fmla="*/ 128 h 255"/>
              <a:gd name="T6" fmla="*/ 0 w 255"/>
              <a:gd name="T7" fmla="*/ 249 h 255"/>
              <a:gd name="T8" fmla="*/ 116 w 255"/>
              <a:gd name="T9" fmla="*/ 145 h 255"/>
              <a:gd name="T10" fmla="*/ 147 w 255"/>
              <a:gd name="T11" fmla="*/ 128 h 255"/>
              <a:gd name="T12" fmla="*/ 247 w 255"/>
              <a:gd name="T13" fmla="*/ 14 h 255"/>
              <a:gd name="T14" fmla="*/ 255 w 255"/>
              <a:gd name="T15" fmla="*/ 38 h 255"/>
              <a:gd name="T16" fmla="*/ 217 w 255"/>
              <a:gd name="T17" fmla="*/ 0 h 255"/>
              <a:gd name="T18" fmla="*/ 115 w 255"/>
              <a:gd name="T19" fmla="*/ 128 h 255"/>
              <a:gd name="T20" fmla="*/ 139 w 255"/>
              <a:gd name="T21" fmla="*/ 128 h 255"/>
              <a:gd name="T22" fmla="*/ 131 w 255"/>
              <a:gd name="T23" fmla="*/ 84 h 255"/>
              <a:gd name="T24" fmla="*/ 123 w 255"/>
              <a:gd name="T25" fmla="*/ 96 h 255"/>
              <a:gd name="T26" fmla="*/ 131 w 255"/>
              <a:gd name="T27" fmla="*/ 84 h 255"/>
              <a:gd name="T28" fmla="*/ 123 w 255"/>
              <a:gd name="T29" fmla="*/ 60 h 255"/>
              <a:gd name="T30" fmla="*/ 131 w 255"/>
              <a:gd name="T31" fmla="*/ 72 h 255"/>
              <a:gd name="T32" fmla="*/ 131 w 255"/>
              <a:gd name="T33" fmla="*/ 36 h 255"/>
              <a:gd name="T34" fmla="*/ 123 w 255"/>
              <a:gd name="T35" fmla="*/ 48 h 255"/>
              <a:gd name="T36" fmla="*/ 131 w 255"/>
              <a:gd name="T37" fmla="*/ 36 h 255"/>
              <a:gd name="T38" fmla="*/ 123 w 255"/>
              <a:gd name="T39" fmla="*/ 12 h 255"/>
              <a:gd name="T40" fmla="*/ 131 w 255"/>
              <a:gd name="T41" fmla="*/ 24 h 255"/>
              <a:gd name="T42" fmla="*/ 95 w 255"/>
              <a:gd name="T43" fmla="*/ 124 h 255"/>
              <a:gd name="T44" fmla="*/ 83 w 255"/>
              <a:gd name="T45" fmla="*/ 132 h 255"/>
              <a:gd name="T46" fmla="*/ 95 w 255"/>
              <a:gd name="T47" fmla="*/ 124 h 255"/>
              <a:gd name="T48" fmla="*/ 59 w 255"/>
              <a:gd name="T49" fmla="*/ 124 h 255"/>
              <a:gd name="T50" fmla="*/ 71 w 255"/>
              <a:gd name="T51" fmla="*/ 132 h 255"/>
              <a:gd name="T52" fmla="*/ 47 w 255"/>
              <a:gd name="T53" fmla="*/ 124 h 255"/>
              <a:gd name="T54" fmla="*/ 35 w 255"/>
              <a:gd name="T55" fmla="*/ 132 h 255"/>
              <a:gd name="T56" fmla="*/ 47 w 255"/>
              <a:gd name="T57" fmla="*/ 124 h 255"/>
              <a:gd name="T58" fmla="*/ 11 w 255"/>
              <a:gd name="T59" fmla="*/ 124 h 255"/>
              <a:gd name="T60" fmla="*/ 23 w 255"/>
              <a:gd name="T61" fmla="*/ 132 h 255"/>
              <a:gd name="T62" fmla="*/ 123 w 255"/>
              <a:gd name="T63" fmla="*/ 172 h 255"/>
              <a:gd name="T64" fmla="*/ 131 w 255"/>
              <a:gd name="T65" fmla="*/ 160 h 255"/>
              <a:gd name="T66" fmla="*/ 123 w 255"/>
              <a:gd name="T67" fmla="*/ 172 h 255"/>
              <a:gd name="T68" fmla="*/ 131 w 255"/>
              <a:gd name="T69" fmla="*/ 196 h 255"/>
              <a:gd name="T70" fmla="*/ 123 w 255"/>
              <a:gd name="T71" fmla="*/ 184 h 255"/>
              <a:gd name="T72" fmla="*/ 123 w 255"/>
              <a:gd name="T73" fmla="*/ 220 h 255"/>
              <a:gd name="T74" fmla="*/ 131 w 255"/>
              <a:gd name="T75" fmla="*/ 208 h 255"/>
              <a:gd name="T76" fmla="*/ 123 w 255"/>
              <a:gd name="T77" fmla="*/ 220 h 255"/>
              <a:gd name="T78" fmla="*/ 131 w 255"/>
              <a:gd name="T79" fmla="*/ 244 h 255"/>
              <a:gd name="T80" fmla="*/ 123 w 255"/>
              <a:gd name="T81" fmla="*/ 232 h 255"/>
              <a:gd name="T82" fmla="*/ 159 w 255"/>
              <a:gd name="T83" fmla="*/ 132 h 255"/>
              <a:gd name="T84" fmla="*/ 171 w 255"/>
              <a:gd name="T85" fmla="*/ 124 h 255"/>
              <a:gd name="T86" fmla="*/ 159 w 255"/>
              <a:gd name="T87" fmla="*/ 132 h 255"/>
              <a:gd name="T88" fmla="*/ 195 w 255"/>
              <a:gd name="T89" fmla="*/ 132 h 255"/>
              <a:gd name="T90" fmla="*/ 183 w 255"/>
              <a:gd name="T91" fmla="*/ 124 h 255"/>
              <a:gd name="T92" fmla="*/ 207 w 255"/>
              <a:gd name="T93" fmla="*/ 132 h 255"/>
              <a:gd name="T94" fmla="*/ 219 w 255"/>
              <a:gd name="T95" fmla="*/ 124 h 255"/>
              <a:gd name="T96" fmla="*/ 207 w 255"/>
              <a:gd name="T97" fmla="*/ 132 h 255"/>
              <a:gd name="T98" fmla="*/ 243 w 255"/>
              <a:gd name="T99" fmla="*/ 132 h 255"/>
              <a:gd name="T100" fmla="*/ 231 w 255"/>
              <a:gd name="T101" fmla="*/ 124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5" h="255">
                <a:moveTo>
                  <a:pt x="217" y="0"/>
                </a:moveTo>
                <a:cubicBezTo>
                  <a:pt x="217" y="8"/>
                  <a:pt x="217" y="8"/>
                  <a:pt x="217" y="8"/>
                </a:cubicBezTo>
                <a:cubicBezTo>
                  <a:pt x="241" y="8"/>
                  <a:pt x="241" y="8"/>
                  <a:pt x="241" y="8"/>
                </a:cubicBezTo>
                <a:cubicBezTo>
                  <a:pt x="138" y="111"/>
                  <a:pt x="138" y="111"/>
                  <a:pt x="138" y="111"/>
                </a:cubicBezTo>
                <a:cubicBezTo>
                  <a:pt x="135" y="109"/>
                  <a:pt x="131" y="108"/>
                  <a:pt x="127" y="108"/>
                </a:cubicBezTo>
                <a:cubicBezTo>
                  <a:pt x="116" y="108"/>
                  <a:pt x="107" y="117"/>
                  <a:pt x="107" y="128"/>
                </a:cubicBezTo>
                <a:cubicBezTo>
                  <a:pt x="107" y="132"/>
                  <a:pt x="108" y="136"/>
                  <a:pt x="110" y="139"/>
                </a:cubicBezTo>
                <a:cubicBezTo>
                  <a:pt x="0" y="249"/>
                  <a:pt x="0" y="249"/>
                  <a:pt x="0" y="249"/>
                </a:cubicBezTo>
                <a:cubicBezTo>
                  <a:pt x="6" y="255"/>
                  <a:pt x="6" y="255"/>
                  <a:pt x="6" y="255"/>
                </a:cubicBezTo>
                <a:cubicBezTo>
                  <a:pt x="116" y="145"/>
                  <a:pt x="116" y="145"/>
                  <a:pt x="116" y="145"/>
                </a:cubicBezTo>
                <a:cubicBezTo>
                  <a:pt x="119" y="147"/>
                  <a:pt x="123" y="148"/>
                  <a:pt x="127" y="148"/>
                </a:cubicBezTo>
                <a:cubicBezTo>
                  <a:pt x="138" y="148"/>
                  <a:pt x="147" y="139"/>
                  <a:pt x="147" y="128"/>
                </a:cubicBezTo>
                <a:cubicBezTo>
                  <a:pt x="147" y="124"/>
                  <a:pt x="146" y="120"/>
                  <a:pt x="144" y="117"/>
                </a:cubicBezTo>
                <a:cubicBezTo>
                  <a:pt x="247" y="14"/>
                  <a:pt x="247" y="14"/>
                  <a:pt x="247" y="14"/>
                </a:cubicBezTo>
                <a:cubicBezTo>
                  <a:pt x="247" y="38"/>
                  <a:pt x="247" y="38"/>
                  <a:pt x="247" y="38"/>
                </a:cubicBezTo>
                <a:cubicBezTo>
                  <a:pt x="255" y="38"/>
                  <a:pt x="255" y="38"/>
                  <a:pt x="255" y="38"/>
                </a:cubicBezTo>
                <a:cubicBezTo>
                  <a:pt x="255" y="0"/>
                  <a:pt x="255" y="0"/>
                  <a:pt x="255" y="0"/>
                </a:cubicBezTo>
                <a:lnTo>
                  <a:pt x="217" y="0"/>
                </a:lnTo>
                <a:close/>
                <a:moveTo>
                  <a:pt x="127" y="140"/>
                </a:moveTo>
                <a:cubicBezTo>
                  <a:pt x="120" y="140"/>
                  <a:pt x="115" y="135"/>
                  <a:pt x="115" y="128"/>
                </a:cubicBezTo>
                <a:cubicBezTo>
                  <a:pt x="115" y="121"/>
                  <a:pt x="120" y="116"/>
                  <a:pt x="127" y="116"/>
                </a:cubicBezTo>
                <a:cubicBezTo>
                  <a:pt x="134" y="116"/>
                  <a:pt x="139" y="121"/>
                  <a:pt x="139" y="128"/>
                </a:cubicBezTo>
                <a:cubicBezTo>
                  <a:pt x="139" y="135"/>
                  <a:pt x="134" y="140"/>
                  <a:pt x="127" y="140"/>
                </a:cubicBezTo>
                <a:close/>
                <a:moveTo>
                  <a:pt x="131" y="84"/>
                </a:moveTo>
                <a:cubicBezTo>
                  <a:pt x="123" y="84"/>
                  <a:pt x="123" y="84"/>
                  <a:pt x="123" y="84"/>
                </a:cubicBezTo>
                <a:cubicBezTo>
                  <a:pt x="123" y="96"/>
                  <a:pt x="123" y="96"/>
                  <a:pt x="123" y="96"/>
                </a:cubicBezTo>
                <a:cubicBezTo>
                  <a:pt x="131" y="96"/>
                  <a:pt x="131" y="96"/>
                  <a:pt x="131" y="96"/>
                </a:cubicBezTo>
                <a:lnTo>
                  <a:pt x="131" y="84"/>
                </a:lnTo>
                <a:close/>
                <a:moveTo>
                  <a:pt x="131" y="60"/>
                </a:moveTo>
                <a:cubicBezTo>
                  <a:pt x="123" y="60"/>
                  <a:pt x="123" y="60"/>
                  <a:pt x="123" y="60"/>
                </a:cubicBezTo>
                <a:cubicBezTo>
                  <a:pt x="123" y="72"/>
                  <a:pt x="123" y="72"/>
                  <a:pt x="123" y="72"/>
                </a:cubicBezTo>
                <a:cubicBezTo>
                  <a:pt x="131" y="72"/>
                  <a:pt x="131" y="72"/>
                  <a:pt x="131" y="72"/>
                </a:cubicBezTo>
                <a:lnTo>
                  <a:pt x="131" y="60"/>
                </a:lnTo>
                <a:close/>
                <a:moveTo>
                  <a:pt x="131" y="36"/>
                </a:moveTo>
                <a:cubicBezTo>
                  <a:pt x="123" y="36"/>
                  <a:pt x="123" y="36"/>
                  <a:pt x="123" y="36"/>
                </a:cubicBezTo>
                <a:cubicBezTo>
                  <a:pt x="123" y="48"/>
                  <a:pt x="123" y="48"/>
                  <a:pt x="123" y="48"/>
                </a:cubicBezTo>
                <a:cubicBezTo>
                  <a:pt x="131" y="48"/>
                  <a:pt x="131" y="48"/>
                  <a:pt x="131" y="48"/>
                </a:cubicBezTo>
                <a:lnTo>
                  <a:pt x="131" y="36"/>
                </a:lnTo>
                <a:close/>
                <a:moveTo>
                  <a:pt x="131" y="12"/>
                </a:moveTo>
                <a:cubicBezTo>
                  <a:pt x="123" y="12"/>
                  <a:pt x="123" y="12"/>
                  <a:pt x="123" y="12"/>
                </a:cubicBezTo>
                <a:cubicBezTo>
                  <a:pt x="123" y="24"/>
                  <a:pt x="123" y="24"/>
                  <a:pt x="123" y="24"/>
                </a:cubicBezTo>
                <a:cubicBezTo>
                  <a:pt x="131" y="24"/>
                  <a:pt x="131" y="24"/>
                  <a:pt x="131" y="24"/>
                </a:cubicBezTo>
                <a:lnTo>
                  <a:pt x="131" y="12"/>
                </a:lnTo>
                <a:close/>
                <a:moveTo>
                  <a:pt x="95" y="124"/>
                </a:moveTo>
                <a:cubicBezTo>
                  <a:pt x="83" y="124"/>
                  <a:pt x="83" y="124"/>
                  <a:pt x="83" y="124"/>
                </a:cubicBezTo>
                <a:cubicBezTo>
                  <a:pt x="83" y="132"/>
                  <a:pt x="83" y="132"/>
                  <a:pt x="83" y="132"/>
                </a:cubicBezTo>
                <a:cubicBezTo>
                  <a:pt x="95" y="132"/>
                  <a:pt x="95" y="132"/>
                  <a:pt x="95" y="132"/>
                </a:cubicBezTo>
                <a:lnTo>
                  <a:pt x="95" y="124"/>
                </a:lnTo>
                <a:close/>
                <a:moveTo>
                  <a:pt x="71" y="124"/>
                </a:moveTo>
                <a:cubicBezTo>
                  <a:pt x="59" y="124"/>
                  <a:pt x="59" y="124"/>
                  <a:pt x="59" y="124"/>
                </a:cubicBezTo>
                <a:cubicBezTo>
                  <a:pt x="59" y="132"/>
                  <a:pt x="59" y="132"/>
                  <a:pt x="59" y="132"/>
                </a:cubicBezTo>
                <a:cubicBezTo>
                  <a:pt x="71" y="132"/>
                  <a:pt x="71" y="132"/>
                  <a:pt x="71" y="132"/>
                </a:cubicBezTo>
                <a:lnTo>
                  <a:pt x="71" y="124"/>
                </a:lnTo>
                <a:close/>
                <a:moveTo>
                  <a:pt x="47" y="124"/>
                </a:moveTo>
                <a:cubicBezTo>
                  <a:pt x="35" y="124"/>
                  <a:pt x="35" y="124"/>
                  <a:pt x="35" y="124"/>
                </a:cubicBezTo>
                <a:cubicBezTo>
                  <a:pt x="35" y="132"/>
                  <a:pt x="35" y="132"/>
                  <a:pt x="35" y="132"/>
                </a:cubicBezTo>
                <a:cubicBezTo>
                  <a:pt x="47" y="132"/>
                  <a:pt x="47" y="132"/>
                  <a:pt x="47" y="132"/>
                </a:cubicBezTo>
                <a:lnTo>
                  <a:pt x="47" y="124"/>
                </a:lnTo>
                <a:close/>
                <a:moveTo>
                  <a:pt x="23" y="124"/>
                </a:moveTo>
                <a:cubicBezTo>
                  <a:pt x="11" y="124"/>
                  <a:pt x="11" y="124"/>
                  <a:pt x="11" y="124"/>
                </a:cubicBezTo>
                <a:cubicBezTo>
                  <a:pt x="11" y="132"/>
                  <a:pt x="11" y="132"/>
                  <a:pt x="11" y="132"/>
                </a:cubicBezTo>
                <a:cubicBezTo>
                  <a:pt x="23" y="132"/>
                  <a:pt x="23" y="132"/>
                  <a:pt x="23" y="132"/>
                </a:cubicBezTo>
                <a:lnTo>
                  <a:pt x="23" y="124"/>
                </a:lnTo>
                <a:close/>
                <a:moveTo>
                  <a:pt x="123" y="172"/>
                </a:moveTo>
                <a:cubicBezTo>
                  <a:pt x="131" y="172"/>
                  <a:pt x="131" y="172"/>
                  <a:pt x="131" y="172"/>
                </a:cubicBezTo>
                <a:cubicBezTo>
                  <a:pt x="131" y="160"/>
                  <a:pt x="131" y="160"/>
                  <a:pt x="131" y="160"/>
                </a:cubicBezTo>
                <a:cubicBezTo>
                  <a:pt x="123" y="160"/>
                  <a:pt x="123" y="160"/>
                  <a:pt x="123" y="160"/>
                </a:cubicBezTo>
                <a:lnTo>
                  <a:pt x="123" y="172"/>
                </a:lnTo>
                <a:close/>
                <a:moveTo>
                  <a:pt x="123" y="196"/>
                </a:moveTo>
                <a:cubicBezTo>
                  <a:pt x="131" y="196"/>
                  <a:pt x="131" y="196"/>
                  <a:pt x="131" y="196"/>
                </a:cubicBezTo>
                <a:cubicBezTo>
                  <a:pt x="131" y="184"/>
                  <a:pt x="131" y="184"/>
                  <a:pt x="131" y="184"/>
                </a:cubicBezTo>
                <a:cubicBezTo>
                  <a:pt x="123" y="184"/>
                  <a:pt x="123" y="184"/>
                  <a:pt x="123" y="184"/>
                </a:cubicBezTo>
                <a:lnTo>
                  <a:pt x="123" y="196"/>
                </a:lnTo>
                <a:close/>
                <a:moveTo>
                  <a:pt x="123" y="220"/>
                </a:moveTo>
                <a:cubicBezTo>
                  <a:pt x="131" y="220"/>
                  <a:pt x="131" y="220"/>
                  <a:pt x="131" y="220"/>
                </a:cubicBezTo>
                <a:cubicBezTo>
                  <a:pt x="131" y="208"/>
                  <a:pt x="131" y="208"/>
                  <a:pt x="131" y="208"/>
                </a:cubicBezTo>
                <a:cubicBezTo>
                  <a:pt x="123" y="208"/>
                  <a:pt x="123" y="208"/>
                  <a:pt x="123" y="208"/>
                </a:cubicBezTo>
                <a:lnTo>
                  <a:pt x="123" y="220"/>
                </a:lnTo>
                <a:close/>
                <a:moveTo>
                  <a:pt x="123" y="244"/>
                </a:moveTo>
                <a:cubicBezTo>
                  <a:pt x="131" y="244"/>
                  <a:pt x="131" y="244"/>
                  <a:pt x="131" y="244"/>
                </a:cubicBezTo>
                <a:cubicBezTo>
                  <a:pt x="131" y="232"/>
                  <a:pt x="131" y="232"/>
                  <a:pt x="131" y="232"/>
                </a:cubicBezTo>
                <a:cubicBezTo>
                  <a:pt x="123" y="232"/>
                  <a:pt x="123" y="232"/>
                  <a:pt x="123" y="232"/>
                </a:cubicBezTo>
                <a:lnTo>
                  <a:pt x="123" y="244"/>
                </a:lnTo>
                <a:close/>
                <a:moveTo>
                  <a:pt x="159" y="132"/>
                </a:moveTo>
                <a:cubicBezTo>
                  <a:pt x="171" y="132"/>
                  <a:pt x="171" y="132"/>
                  <a:pt x="171" y="132"/>
                </a:cubicBezTo>
                <a:cubicBezTo>
                  <a:pt x="171" y="124"/>
                  <a:pt x="171" y="124"/>
                  <a:pt x="171" y="124"/>
                </a:cubicBezTo>
                <a:cubicBezTo>
                  <a:pt x="159" y="124"/>
                  <a:pt x="159" y="124"/>
                  <a:pt x="159" y="124"/>
                </a:cubicBezTo>
                <a:lnTo>
                  <a:pt x="159" y="132"/>
                </a:lnTo>
                <a:close/>
                <a:moveTo>
                  <a:pt x="183" y="132"/>
                </a:moveTo>
                <a:cubicBezTo>
                  <a:pt x="195" y="132"/>
                  <a:pt x="195" y="132"/>
                  <a:pt x="195" y="132"/>
                </a:cubicBezTo>
                <a:cubicBezTo>
                  <a:pt x="195" y="124"/>
                  <a:pt x="195" y="124"/>
                  <a:pt x="195" y="124"/>
                </a:cubicBezTo>
                <a:cubicBezTo>
                  <a:pt x="183" y="124"/>
                  <a:pt x="183" y="124"/>
                  <a:pt x="183" y="124"/>
                </a:cubicBezTo>
                <a:lnTo>
                  <a:pt x="183" y="132"/>
                </a:lnTo>
                <a:close/>
                <a:moveTo>
                  <a:pt x="207" y="132"/>
                </a:moveTo>
                <a:cubicBezTo>
                  <a:pt x="219" y="132"/>
                  <a:pt x="219" y="132"/>
                  <a:pt x="219" y="132"/>
                </a:cubicBezTo>
                <a:cubicBezTo>
                  <a:pt x="219" y="124"/>
                  <a:pt x="219" y="124"/>
                  <a:pt x="219" y="124"/>
                </a:cubicBezTo>
                <a:cubicBezTo>
                  <a:pt x="207" y="124"/>
                  <a:pt x="207" y="124"/>
                  <a:pt x="207" y="124"/>
                </a:cubicBezTo>
                <a:lnTo>
                  <a:pt x="207" y="132"/>
                </a:lnTo>
                <a:close/>
                <a:moveTo>
                  <a:pt x="231" y="132"/>
                </a:moveTo>
                <a:cubicBezTo>
                  <a:pt x="243" y="132"/>
                  <a:pt x="243" y="132"/>
                  <a:pt x="243" y="132"/>
                </a:cubicBezTo>
                <a:cubicBezTo>
                  <a:pt x="243" y="124"/>
                  <a:pt x="243" y="124"/>
                  <a:pt x="243" y="124"/>
                </a:cubicBezTo>
                <a:cubicBezTo>
                  <a:pt x="231" y="124"/>
                  <a:pt x="231" y="124"/>
                  <a:pt x="231" y="124"/>
                </a:cubicBezTo>
                <a:lnTo>
                  <a:pt x="231" y="132"/>
                </a:ln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Data optimization">
            <a:extLst>
              <a:ext uri="{FF2B5EF4-FFF2-40B4-BE49-F238E27FC236}">
                <a16:creationId xmlns:a16="http://schemas.microsoft.com/office/drawing/2014/main" id="{F8C28245-5855-82B7-4865-9452E8E7A22F}"/>
              </a:ext>
            </a:extLst>
          </p:cNvPr>
          <p:cNvSpPr>
            <a:spLocks noEditPoints="1"/>
          </p:cNvSpPr>
          <p:nvPr/>
        </p:nvSpPr>
        <p:spPr bwMode="auto">
          <a:xfrm>
            <a:off x="3259480" y="2205254"/>
            <a:ext cx="733425" cy="731838"/>
          </a:xfrm>
          <a:custGeom>
            <a:avLst/>
            <a:gdLst>
              <a:gd name="T0" fmla="*/ 216 w 256"/>
              <a:gd name="T1" fmla="*/ 20 h 256"/>
              <a:gd name="T2" fmla="*/ 185 w 256"/>
              <a:gd name="T3" fmla="*/ 109 h 256"/>
              <a:gd name="T4" fmla="*/ 160 w 256"/>
              <a:gd name="T5" fmla="*/ 124 h 256"/>
              <a:gd name="T6" fmla="*/ 76 w 256"/>
              <a:gd name="T7" fmla="*/ 108 h 256"/>
              <a:gd name="T8" fmla="*/ 64 w 256"/>
              <a:gd name="T9" fmla="*/ 144 h 256"/>
              <a:gd name="T10" fmla="*/ 20 w 256"/>
              <a:gd name="T11" fmla="*/ 216 h 256"/>
              <a:gd name="T12" fmla="*/ 20 w 256"/>
              <a:gd name="T13" fmla="*/ 256 h 256"/>
              <a:gd name="T14" fmla="*/ 32 w 256"/>
              <a:gd name="T15" fmla="*/ 220 h 256"/>
              <a:gd name="T16" fmla="*/ 76 w 256"/>
              <a:gd name="T17" fmla="*/ 148 h 256"/>
              <a:gd name="T18" fmla="*/ 160 w 256"/>
              <a:gd name="T19" fmla="*/ 132 h 256"/>
              <a:gd name="T20" fmla="*/ 200 w 256"/>
              <a:gd name="T21" fmla="*/ 128 h 256"/>
              <a:gd name="T22" fmla="*/ 231 w 256"/>
              <a:gd name="T23" fmla="*/ 39 h 256"/>
              <a:gd name="T24" fmla="*/ 256 w 256"/>
              <a:gd name="T25" fmla="*/ 20 h 256"/>
              <a:gd name="T26" fmla="*/ 20 w 256"/>
              <a:gd name="T27" fmla="*/ 248 h 256"/>
              <a:gd name="T28" fmla="*/ 20 w 256"/>
              <a:gd name="T29" fmla="*/ 224 h 256"/>
              <a:gd name="T30" fmla="*/ 20 w 256"/>
              <a:gd name="T31" fmla="*/ 248 h 256"/>
              <a:gd name="T32" fmla="*/ 64 w 256"/>
              <a:gd name="T33" fmla="*/ 128 h 256"/>
              <a:gd name="T34" fmla="*/ 88 w 256"/>
              <a:gd name="T35" fmla="*/ 128 h 256"/>
              <a:gd name="T36" fmla="*/ 180 w 256"/>
              <a:gd name="T37" fmla="*/ 140 h 256"/>
              <a:gd name="T38" fmla="*/ 180 w 256"/>
              <a:gd name="T39" fmla="*/ 116 h 256"/>
              <a:gd name="T40" fmla="*/ 180 w 256"/>
              <a:gd name="T41" fmla="*/ 140 h 256"/>
              <a:gd name="T42" fmla="*/ 224 w 256"/>
              <a:gd name="T43" fmla="*/ 20 h 256"/>
              <a:gd name="T44" fmla="*/ 248 w 256"/>
              <a:gd name="T45" fmla="*/ 20 h 256"/>
              <a:gd name="T46" fmla="*/ 99 w 256"/>
              <a:gd name="T47" fmla="*/ 69 h 256"/>
              <a:gd name="T48" fmla="*/ 80 w 256"/>
              <a:gd name="T49" fmla="*/ 76 h 256"/>
              <a:gd name="T50" fmla="*/ 72 w 256"/>
              <a:gd name="T51" fmla="*/ 40 h 256"/>
              <a:gd name="T52" fmla="*/ 59 w 256"/>
              <a:gd name="T53" fmla="*/ 63 h 256"/>
              <a:gd name="T54" fmla="*/ 76 w 256"/>
              <a:gd name="T55" fmla="*/ 92 h 256"/>
              <a:gd name="T56" fmla="*/ 157 w 256"/>
              <a:gd name="T57" fmla="*/ 187 h 256"/>
              <a:gd name="T58" fmla="*/ 176 w 256"/>
              <a:gd name="T59" fmla="*/ 180 h 256"/>
              <a:gd name="T60" fmla="*/ 184 w 256"/>
              <a:gd name="T61" fmla="*/ 216 h 256"/>
              <a:gd name="T62" fmla="*/ 197 w 256"/>
              <a:gd name="T63" fmla="*/ 193 h 256"/>
              <a:gd name="T64" fmla="*/ 180 w 256"/>
              <a:gd name="T65" fmla="*/ 16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6" h="256">
                <a:moveTo>
                  <a:pt x="236" y="0"/>
                </a:moveTo>
                <a:cubicBezTo>
                  <a:pt x="225" y="0"/>
                  <a:pt x="216" y="9"/>
                  <a:pt x="216" y="20"/>
                </a:cubicBezTo>
                <a:cubicBezTo>
                  <a:pt x="216" y="26"/>
                  <a:pt x="219" y="32"/>
                  <a:pt x="224" y="36"/>
                </a:cubicBezTo>
                <a:cubicBezTo>
                  <a:pt x="185" y="109"/>
                  <a:pt x="185" y="109"/>
                  <a:pt x="185" y="109"/>
                </a:cubicBezTo>
                <a:cubicBezTo>
                  <a:pt x="184" y="108"/>
                  <a:pt x="182" y="108"/>
                  <a:pt x="180" y="108"/>
                </a:cubicBezTo>
                <a:cubicBezTo>
                  <a:pt x="170" y="108"/>
                  <a:pt x="162" y="115"/>
                  <a:pt x="160" y="124"/>
                </a:cubicBezTo>
                <a:cubicBezTo>
                  <a:pt x="96" y="124"/>
                  <a:pt x="96" y="124"/>
                  <a:pt x="96" y="124"/>
                </a:cubicBezTo>
                <a:cubicBezTo>
                  <a:pt x="94" y="115"/>
                  <a:pt x="86" y="108"/>
                  <a:pt x="76" y="108"/>
                </a:cubicBezTo>
                <a:cubicBezTo>
                  <a:pt x="65" y="108"/>
                  <a:pt x="56" y="117"/>
                  <a:pt x="56" y="128"/>
                </a:cubicBezTo>
                <a:cubicBezTo>
                  <a:pt x="56" y="134"/>
                  <a:pt x="59" y="140"/>
                  <a:pt x="64" y="144"/>
                </a:cubicBezTo>
                <a:cubicBezTo>
                  <a:pt x="25" y="217"/>
                  <a:pt x="25" y="217"/>
                  <a:pt x="25" y="217"/>
                </a:cubicBezTo>
                <a:cubicBezTo>
                  <a:pt x="24" y="216"/>
                  <a:pt x="22" y="216"/>
                  <a:pt x="20" y="216"/>
                </a:cubicBezTo>
                <a:cubicBezTo>
                  <a:pt x="9" y="216"/>
                  <a:pt x="0" y="225"/>
                  <a:pt x="0" y="236"/>
                </a:cubicBezTo>
                <a:cubicBezTo>
                  <a:pt x="0" y="247"/>
                  <a:pt x="9" y="256"/>
                  <a:pt x="20" y="256"/>
                </a:cubicBezTo>
                <a:cubicBezTo>
                  <a:pt x="31" y="256"/>
                  <a:pt x="40" y="247"/>
                  <a:pt x="40" y="236"/>
                </a:cubicBezTo>
                <a:cubicBezTo>
                  <a:pt x="40" y="230"/>
                  <a:pt x="37" y="224"/>
                  <a:pt x="32" y="220"/>
                </a:cubicBezTo>
                <a:cubicBezTo>
                  <a:pt x="71" y="147"/>
                  <a:pt x="71" y="147"/>
                  <a:pt x="71" y="147"/>
                </a:cubicBezTo>
                <a:cubicBezTo>
                  <a:pt x="72" y="148"/>
                  <a:pt x="74" y="148"/>
                  <a:pt x="76" y="148"/>
                </a:cubicBezTo>
                <a:cubicBezTo>
                  <a:pt x="86" y="148"/>
                  <a:pt x="94" y="141"/>
                  <a:pt x="96" y="132"/>
                </a:cubicBezTo>
                <a:cubicBezTo>
                  <a:pt x="160" y="132"/>
                  <a:pt x="160" y="132"/>
                  <a:pt x="160" y="132"/>
                </a:cubicBezTo>
                <a:cubicBezTo>
                  <a:pt x="162" y="141"/>
                  <a:pt x="170" y="148"/>
                  <a:pt x="180" y="148"/>
                </a:cubicBezTo>
                <a:cubicBezTo>
                  <a:pt x="191" y="148"/>
                  <a:pt x="200" y="139"/>
                  <a:pt x="200" y="128"/>
                </a:cubicBezTo>
                <a:cubicBezTo>
                  <a:pt x="200" y="122"/>
                  <a:pt x="197" y="116"/>
                  <a:pt x="192" y="113"/>
                </a:cubicBezTo>
                <a:cubicBezTo>
                  <a:pt x="231" y="39"/>
                  <a:pt x="231" y="39"/>
                  <a:pt x="231" y="39"/>
                </a:cubicBezTo>
                <a:cubicBezTo>
                  <a:pt x="233" y="40"/>
                  <a:pt x="234" y="40"/>
                  <a:pt x="236" y="40"/>
                </a:cubicBezTo>
                <a:cubicBezTo>
                  <a:pt x="247" y="40"/>
                  <a:pt x="256" y="31"/>
                  <a:pt x="256" y="20"/>
                </a:cubicBezTo>
                <a:cubicBezTo>
                  <a:pt x="256" y="9"/>
                  <a:pt x="247" y="0"/>
                  <a:pt x="236" y="0"/>
                </a:cubicBezTo>
                <a:close/>
                <a:moveTo>
                  <a:pt x="20" y="248"/>
                </a:moveTo>
                <a:cubicBezTo>
                  <a:pt x="13" y="248"/>
                  <a:pt x="8" y="243"/>
                  <a:pt x="8" y="236"/>
                </a:cubicBezTo>
                <a:cubicBezTo>
                  <a:pt x="8" y="229"/>
                  <a:pt x="13" y="224"/>
                  <a:pt x="20" y="224"/>
                </a:cubicBezTo>
                <a:cubicBezTo>
                  <a:pt x="27" y="224"/>
                  <a:pt x="32" y="229"/>
                  <a:pt x="32" y="236"/>
                </a:cubicBezTo>
                <a:cubicBezTo>
                  <a:pt x="32" y="243"/>
                  <a:pt x="27" y="248"/>
                  <a:pt x="20" y="248"/>
                </a:cubicBezTo>
                <a:close/>
                <a:moveTo>
                  <a:pt x="76" y="140"/>
                </a:moveTo>
                <a:cubicBezTo>
                  <a:pt x="69" y="140"/>
                  <a:pt x="64" y="135"/>
                  <a:pt x="64" y="128"/>
                </a:cubicBezTo>
                <a:cubicBezTo>
                  <a:pt x="64" y="121"/>
                  <a:pt x="69" y="116"/>
                  <a:pt x="76" y="116"/>
                </a:cubicBezTo>
                <a:cubicBezTo>
                  <a:pt x="83" y="116"/>
                  <a:pt x="88" y="121"/>
                  <a:pt x="88" y="128"/>
                </a:cubicBezTo>
                <a:cubicBezTo>
                  <a:pt x="88" y="135"/>
                  <a:pt x="83" y="140"/>
                  <a:pt x="76" y="140"/>
                </a:cubicBezTo>
                <a:close/>
                <a:moveTo>
                  <a:pt x="180" y="140"/>
                </a:moveTo>
                <a:cubicBezTo>
                  <a:pt x="173" y="140"/>
                  <a:pt x="168" y="135"/>
                  <a:pt x="168" y="128"/>
                </a:cubicBezTo>
                <a:cubicBezTo>
                  <a:pt x="168" y="121"/>
                  <a:pt x="173" y="116"/>
                  <a:pt x="180" y="116"/>
                </a:cubicBezTo>
                <a:cubicBezTo>
                  <a:pt x="187" y="116"/>
                  <a:pt x="192" y="121"/>
                  <a:pt x="192" y="128"/>
                </a:cubicBezTo>
                <a:cubicBezTo>
                  <a:pt x="192" y="135"/>
                  <a:pt x="187" y="140"/>
                  <a:pt x="180" y="140"/>
                </a:cubicBezTo>
                <a:close/>
                <a:moveTo>
                  <a:pt x="236" y="32"/>
                </a:moveTo>
                <a:cubicBezTo>
                  <a:pt x="229" y="32"/>
                  <a:pt x="224" y="27"/>
                  <a:pt x="224" y="20"/>
                </a:cubicBezTo>
                <a:cubicBezTo>
                  <a:pt x="224" y="13"/>
                  <a:pt x="229" y="8"/>
                  <a:pt x="236" y="8"/>
                </a:cubicBezTo>
                <a:cubicBezTo>
                  <a:pt x="243" y="8"/>
                  <a:pt x="248" y="13"/>
                  <a:pt x="248" y="20"/>
                </a:cubicBezTo>
                <a:cubicBezTo>
                  <a:pt x="248" y="27"/>
                  <a:pt x="243" y="32"/>
                  <a:pt x="236" y="32"/>
                </a:cubicBezTo>
                <a:close/>
                <a:moveTo>
                  <a:pt x="99" y="69"/>
                </a:moveTo>
                <a:cubicBezTo>
                  <a:pt x="93" y="63"/>
                  <a:pt x="93" y="63"/>
                  <a:pt x="93" y="63"/>
                </a:cubicBezTo>
                <a:cubicBezTo>
                  <a:pt x="80" y="76"/>
                  <a:pt x="80" y="76"/>
                  <a:pt x="80" y="76"/>
                </a:cubicBezTo>
                <a:cubicBezTo>
                  <a:pt x="80" y="40"/>
                  <a:pt x="80" y="40"/>
                  <a:pt x="80" y="40"/>
                </a:cubicBezTo>
                <a:cubicBezTo>
                  <a:pt x="72" y="40"/>
                  <a:pt x="72" y="40"/>
                  <a:pt x="72" y="40"/>
                </a:cubicBezTo>
                <a:cubicBezTo>
                  <a:pt x="72" y="76"/>
                  <a:pt x="72" y="76"/>
                  <a:pt x="72" y="76"/>
                </a:cubicBezTo>
                <a:cubicBezTo>
                  <a:pt x="59" y="63"/>
                  <a:pt x="59" y="63"/>
                  <a:pt x="59" y="63"/>
                </a:cubicBezTo>
                <a:cubicBezTo>
                  <a:pt x="53" y="69"/>
                  <a:pt x="53" y="69"/>
                  <a:pt x="53" y="69"/>
                </a:cubicBezTo>
                <a:cubicBezTo>
                  <a:pt x="76" y="92"/>
                  <a:pt x="76" y="92"/>
                  <a:pt x="76" y="92"/>
                </a:cubicBezTo>
                <a:lnTo>
                  <a:pt x="99" y="69"/>
                </a:lnTo>
                <a:close/>
                <a:moveTo>
                  <a:pt x="157" y="187"/>
                </a:moveTo>
                <a:cubicBezTo>
                  <a:pt x="163" y="193"/>
                  <a:pt x="163" y="193"/>
                  <a:pt x="163" y="193"/>
                </a:cubicBezTo>
                <a:cubicBezTo>
                  <a:pt x="176" y="180"/>
                  <a:pt x="176" y="180"/>
                  <a:pt x="176" y="180"/>
                </a:cubicBezTo>
                <a:cubicBezTo>
                  <a:pt x="176" y="216"/>
                  <a:pt x="176" y="216"/>
                  <a:pt x="176" y="216"/>
                </a:cubicBezTo>
                <a:cubicBezTo>
                  <a:pt x="184" y="216"/>
                  <a:pt x="184" y="216"/>
                  <a:pt x="184" y="216"/>
                </a:cubicBezTo>
                <a:cubicBezTo>
                  <a:pt x="184" y="180"/>
                  <a:pt x="184" y="180"/>
                  <a:pt x="184" y="180"/>
                </a:cubicBezTo>
                <a:cubicBezTo>
                  <a:pt x="197" y="193"/>
                  <a:pt x="197" y="193"/>
                  <a:pt x="197" y="193"/>
                </a:cubicBezTo>
                <a:cubicBezTo>
                  <a:pt x="203" y="187"/>
                  <a:pt x="203" y="187"/>
                  <a:pt x="203" y="187"/>
                </a:cubicBezTo>
                <a:cubicBezTo>
                  <a:pt x="180" y="164"/>
                  <a:pt x="180" y="164"/>
                  <a:pt x="180" y="164"/>
                </a:cubicBezTo>
                <a:lnTo>
                  <a:pt x="157" y="187"/>
                </a:ln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Arrow graph">
            <a:extLst>
              <a:ext uri="{FF2B5EF4-FFF2-40B4-BE49-F238E27FC236}">
                <a16:creationId xmlns:a16="http://schemas.microsoft.com/office/drawing/2014/main" id="{84B2A08F-8A62-21A7-DB94-FD81108F3C94}"/>
              </a:ext>
            </a:extLst>
          </p:cNvPr>
          <p:cNvSpPr>
            <a:spLocks noEditPoints="1"/>
          </p:cNvSpPr>
          <p:nvPr/>
        </p:nvSpPr>
        <p:spPr bwMode="auto">
          <a:xfrm>
            <a:off x="555329" y="2424112"/>
            <a:ext cx="731838" cy="731838"/>
          </a:xfrm>
          <a:custGeom>
            <a:avLst/>
            <a:gdLst>
              <a:gd name="T0" fmla="*/ 392 w 461"/>
              <a:gd name="T1" fmla="*/ 0 h 461"/>
              <a:gd name="T2" fmla="*/ 392 w 461"/>
              <a:gd name="T3" fmla="*/ 15 h 461"/>
              <a:gd name="T4" fmla="*/ 436 w 461"/>
              <a:gd name="T5" fmla="*/ 15 h 461"/>
              <a:gd name="T6" fmla="*/ 0 w 461"/>
              <a:gd name="T7" fmla="*/ 449 h 461"/>
              <a:gd name="T8" fmla="*/ 11 w 461"/>
              <a:gd name="T9" fmla="*/ 459 h 461"/>
              <a:gd name="T10" fmla="*/ 446 w 461"/>
              <a:gd name="T11" fmla="*/ 26 h 461"/>
              <a:gd name="T12" fmla="*/ 446 w 461"/>
              <a:gd name="T13" fmla="*/ 69 h 461"/>
              <a:gd name="T14" fmla="*/ 461 w 461"/>
              <a:gd name="T15" fmla="*/ 69 h 461"/>
              <a:gd name="T16" fmla="*/ 461 w 461"/>
              <a:gd name="T17" fmla="*/ 0 h 461"/>
              <a:gd name="T18" fmla="*/ 392 w 461"/>
              <a:gd name="T19" fmla="*/ 0 h 461"/>
              <a:gd name="T20" fmla="*/ 71 w 461"/>
              <a:gd name="T21" fmla="*/ 461 h 461"/>
              <a:gd name="T22" fmla="*/ 85 w 461"/>
              <a:gd name="T23" fmla="*/ 461 h 461"/>
              <a:gd name="T24" fmla="*/ 85 w 461"/>
              <a:gd name="T25" fmla="*/ 440 h 461"/>
              <a:gd name="T26" fmla="*/ 71 w 461"/>
              <a:gd name="T27" fmla="*/ 440 h 461"/>
              <a:gd name="T28" fmla="*/ 71 w 461"/>
              <a:gd name="T29" fmla="*/ 461 h 461"/>
              <a:gd name="T30" fmla="*/ 121 w 461"/>
              <a:gd name="T31" fmla="*/ 461 h 461"/>
              <a:gd name="T32" fmla="*/ 136 w 461"/>
              <a:gd name="T33" fmla="*/ 461 h 461"/>
              <a:gd name="T34" fmla="*/ 136 w 461"/>
              <a:gd name="T35" fmla="*/ 389 h 461"/>
              <a:gd name="T36" fmla="*/ 121 w 461"/>
              <a:gd name="T37" fmla="*/ 389 h 461"/>
              <a:gd name="T38" fmla="*/ 121 w 461"/>
              <a:gd name="T39" fmla="*/ 461 h 461"/>
              <a:gd name="T40" fmla="*/ 172 w 461"/>
              <a:gd name="T41" fmla="*/ 461 h 461"/>
              <a:gd name="T42" fmla="*/ 186 w 461"/>
              <a:gd name="T43" fmla="*/ 461 h 461"/>
              <a:gd name="T44" fmla="*/ 186 w 461"/>
              <a:gd name="T45" fmla="*/ 339 h 461"/>
              <a:gd name="T46" fmla="*/ 172 w 461"/>
              <a:gd name="T47" fmla="*/ 339 h 461"/>
              <a:gd name="T48" fmla="*/ 172 w 461"/>
              <a:gd name="T49" fmla="*/ 461 h 461"/>
              <a:gd name="T50" fmla="*/ 222 w 461"/>
              <a:gd name="T51" fmla="*/ 461 h 461"/>
              <a:gd name="T52" fmla="*/ 237 w 461"/>
              <a:gd name="T53" fmla="*/ 461 h 461"/>
              <a:gd name="T54" fmla="*/ 237 w 461"/>
              <a:gd name="T55" fmla="*/ 288 h 461"/>
              <a:gd name="T56" fmla="*/ 222 w 461"/>
              <a:gd name="T57" fmla="*/ 288 h 461"/>
              <a:gd name="T58" fmla="*/ 222 w 461"/>
              <a:gd name="T59" fmla="*/ 461 h 461"/>
              <a:gd name="T60" fmla="*/ 273 w 461"/>
              <a:gd name="T61" fmla="*/ 461 h 461"/>
              <a:gd name="T62" fmla="*/ 287 w 461"/>
              <a:gd name="T63" fmla="*/ 461 h 461"/>
              <a:gd name="T64" fmla="*/ 287 w 461"/>
              <a:gd name="T65" fmla="*/ 238 h 461"/>
              <a:gd name="T66" fmla="*/ 273 w 461"/>
              <a:gd name="T67" fmla="*/ 238 h 461"/>
              <a:gd name="T68" fmla="*/ 273 w 461"/>
              <a:gd name="T69" fmla="*/ 461 h 461"/>
              <a:gd name="T70" fmla="*/ 324 w 461"/>
              <a:gd name="T71" fmla="*/ 461 h 461"/>
              <a:gd name="T72" fmla="*/ 338 w 461"/>
              <a:gd name="T73" fmla="*/ 461 h 461"/>
              <a:gd name="T74" fmla="*/ 338 w 461"/>
              <a:gd name="T75" fmla="*/ 195 h 461"/>
              <a:gd name="T76" fmla="*/ 324 w 461"/>
              <a:gd name="T77" fmla="*/ 195 h 461"/>
              <a:gd name="T78" fmla="*/ 324 w 461"/>
              <a:gd name="T79" fmla="*/ 461 h 461"/>
              <a:gd name="T80" fmla="*/ 374 w 461"/>
              <a:gd name="T81" fmla="*/ 461 h 461"/>
              <a:gd name="T82" fmla="*/ 389 w 461"/>
              <a:gd name="T83" fmla="*/ 461 h 461"/>
              <a:gd name="T84" fmla="*/ 389 w 461"/>
              <a:gd name="T85" fmla="*/ 144 h 461"/>
              <a:gd name="T86" fmla="*/ 374 w 461"/>
              <a:gd name="T87" fmla="*/ 144 h 461"/>
              <a:gd name="T88" fmla="*/ 374 w 461"/>
              <a:gd name="T89" fmla="*/ 461 h 461"/>
              <a:gd name="T90" fmla="*/ 425 w 461"/>
              <a:gd name="T91" fmla="*/ 461 h 461"/>
              <a:gd name="T92" fmla="*/ 439 w 461"/>
              <a:gd name="T93" fmla="*/ 461 h 461"/>
              <a:gd name="T94" fmla="*/ 439 w 461"/>
              <a:gd name="T95" fmla="*/ 94 h 461"/>
              <a:gd name="T96" fmla="*/ 425 w 461"/>
              <a:gd name="T97" fmla="*/ 94 h 461"/>
              <a:gd name="T98" fmla="*/ 425 w 461"/>
              <a:gd name="T99" fmla="*/ 461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1" h="461">
                <a:moveTo>
                  <a:pt x="392" y="0"/>
                </a:moveTo>
                <a:lnTo>
                  <a:pt x="392" y="15"/>
                </a:lnTo>
                <a:lnTo>
                  <a:pt x="436" y="15"/>
                </a:lnTo>
                <a:lnTo>
                  <a:pt x="0" y="449"/>
                </a:lnTo>
                <a:lnTo>
                  <a:pt x="11" y="459"/>
                </a:lnTo>
                <a:lnTo>
                  <a:pt x="446" y="26"/>
                </a:lnTo>
                <a:lnTo>
                  <a:pt x="446" y="69"/>
                </a:lnTo>
                <a:lnTo>
                  <a:pt x="461" y="69"/>
                </a:lnTo>
                <a:lnTo>
                  <a:pt x="461" y="0"/>
                </a:lnTo>
                <a:lnTo>
                  <a:pt x="392" y="0"/>
                </a:lnTo>
                <a:close/>
                <a:moveTo>
                  <a:pt x="71" y="461"/>
                </a:moveTo>
                <a:lnTo>
                  <a:pt x="85" y="461"/>
                </a:lnTo>
                <a:lnTo>
                  <a:pt x="85" y="440"/>
                </a:lnTo>
                <a:lnTo>
                  <a:pt x="71" y="440"/>
                </a:lnTo>
                <a:lnTo>
                  <a:pt x="71" y="461"/>
                </a:lnTo>
                <a:close/>
                <a:moveTo>
                  <a:pt x="121" y="461"/>
                </a:moveTo>
                <a:lnTo>
                  <a:pt x="136" y="461"/>
                </a:lnTo>
                <a:lnTo>
                  <a:pt x="136" y="389"/>
                </a:lnTo>
                <a:lnTo>
                  <a:pt x="121" y="389"/>
                </a:lnTo>
                <a:lnTo>
                  <a:pt x="121" y="461"/>
                </a:lnTo>
                <a:close/>
                <a:moveTo>
                  <a:pt x="172" y="461"/>
                </a:moveTo>
                <a:lnTo>
                  <a:pt x="186" y="461"/>
                </a:lnTo>
                <a:lnTo>
                  <a:pt x="186" y="339"/>
                </a:lnTo>
                <a:lnTo>
                  <a:pt x="172" y="339"/>
                </a:lnTo>
                <a:lnTo>
                  <a:pt x="172" y="461"/>
                </a:lnTo>
                <a:close/>
                <a:moveTo>
                  <a:pt x="222" y="461"/>
                </a:moveTo>
                <a:lnTo>
                  <a:pt x="237" y="461"/>
                </a:lnTo>
                <a:lnTo>
                  <a:pt x="237" y="288"/>
                </a:lnTo>
                <a:lnTo>
                  <a:pt x="222" y="288"/>
                </a:lnTo>
                <a:lnTo>
                  <a:pt x="222" y="461"/>
                </a:lnTo>
                <a:close/>
                <a:moveTo>
                  <a:pt x="273" y="461"/>
                </a:moveTo>
                <a:lnTo>
                  <a:pt x="287" y="461"/>
                </a:lnTo>
                <a:lnTo>
                  <a:pt x="287" y="238"/>
                </a:lnTo>
                <a:lnTo>
                  <a:pt x="273" y="238"/>
                </a:lnTo>
                <a:lnTo>
                  <a:pt x="273" y="461"/>
                </a:lnTo>
                <a:close/>
                <a:moveTo>
                  <a:pt x="324" y="461"/>
                </a:moveTo>
                <a:lnTo>
                  <a:pt x="338" y="461"/>
                </a:lnTo>
                <a:lnTo>
                  <a:pt x="338" y="195"/>
                </a:lnTo>
                <a:lnTo>
                  <a:pt x="324" y="195"/>
                </a:lnTo>
                <a:lnTo>
                  <a:pt x="324" y="461"/>
                </a:lnTo>
                <a:close/>
                <a:moveTo>
                  <a:pt x="374" y="461"/>
                </a:moveTo>
                <a:lnTo>
                  <a:pt x="389" y="461"/>
                </a:lnTo>
                <a:lnTo>
                  <a:pt x="389" y="144"/>
                </a:lnTo>
                <a:lnTo>
                  <a:pt x="374" y="144"/>
                </a:lnTo>
                <a:lnTo>
                  <a:pt x="374" y="461"/>
                </a:lnTo>
                <a:close/>
                <a:moveTo>
                  <a:pt x="425" y="461"/>
                </a:moveTo>
                <a:lnTo>
                  <a:pt x="439" y="461"/>
                </a:lnTo>
                <a:lnTo>
                  <a:pt x="439" y="94"/>
                </a:lnTo>
                <a:lnTo>
                  <a:pt x="425" y="94"/>
                </a:lnTo>
                <a:lnTo>
                  <a:pt x="425" y="461"/>
                </a:ln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Pie chart">
            <a:extLst>
              <a:ext uri="{FF2B5EF4-FFF2-40B4-BE49-F238E27FC236}">
                <a16:creationId xmlns:a16="http://schemas.microsoft.com/office/drawing/2014/main" id="{03A7746F-EEFE-ADEE-EA4C-7AF277CBD89F}"/>
              </a:ext>
            </a:extLst>
          </p:cNvPr>
          <p:cNvSpPr>
            <a:spLocks noEditPoints="1"/>
          </p:cNvSpPr>
          <p:nvPr/>
        </p:nvSpPr>
        <p:spPr bwMode="auto">
          <a:xfrm>
            <a:off x="1864581" y="2446191"/>
            <a:ext cx="733425" cy="696913"/>
          </a:xfrm>
          <a:custGeom>
            <a:avLst/>
            <a:gdLst>
              <a:gd name="T0" fmla="*/ 116 w 256"/>
              <a:gd name="T1" fmla="*/ 131 h 244"/>
              <a:gd name="T2" fmla="*/ 116 w 256"/>
              <a:gd name="T3" fmla="*/ 24 h 244"/>
              <a:gd name="T4" fmla="*/ 112 w 256"/>
              <a:gd name="T5" fmla="*/ 20 h 244"/>
              <a:gd name="T6" fmla="*/ 0 w 256"/>
              <a:gd name="T7" fmla="*/ 132 h 244"/>
              <a:gd name="T8" fmla="*/ 112 w 256"/>
              <a:gd name="T9" fmla="*/ 244 h 244"/>
              <a:gd name="T10" fmla="*/ 191 w 256"/>
              <a:gd name="T11" fmla="*/ 211 h 244"/>
              <a:gd name="T12" fmla="*/ 191 w 256"/>
              <a:gd name="T13" fmla="*/ 206 h 244"/>
              <a:gd name="T14" fmla="*/ 116 w 256"/>
              <a:gd name="T15" fmla="*/ 131 h 244"/>
              <a:gd name="T16" fmla="*/ 112 w 256"/>
              <a:gd name="T17" fmla="*/ 236 h 244"/>
              <a:gd name="T18" fmla="*/ 8 w 256"/>
              <a:gd name="T19" fmla="*/ 132 h 244"/>
              <a:gd name="T20" fmla="*/ 108 w 256"/>
              <a:gd name="T21" fmla="*/ 28 h 244"/>
              <a:gd name="T22" fmla="*/ 108 w 256"/>
              <a:gd name="T23" fmla="*/ 132 h 244"/>
              <a:gd name="T24" fmla="*/ 109 w 256"/>
              <a:gd name="T25" fmla="*/ 135 h 244"/>
              <a:gd name="T26" fmla="*/ 182 w 256"/>
              <a:gd name="T27" fmla="*/ 208 h 244"/>
              <a:gd name="T28" fmla="*/ 112 w 256"/>
              <a:gd name="T29" fmla="*/ 236 h 244"/>
              <a:gd name="T30" fmla="*/ 252 w 256"/>
              <a:gd name="T31" fmla="*/ 128 h 244"/>
              <a:gd name="T32" fmla="*/ 143 w 256"/>
              <a:gd name="T33" fmla="*/ 128 h 244"/>
              <a:gd name="T34" fmla="*/ 140 w 256"/>
              <a:gd name="T35" fmla="*/ 130 h 244"/>
              <a:gd name="T36" fmla="*/ 141 w 256"/>
              <a:gd name="T37" fmla="*/ 135 h 244"/>
              <a:gd name="T38" fmla="*/ 217 w 256"/>
              <a:gd name="T39" fmla="*/ 212 h 244"/>
              <a:gd name="T40" fmla="*/ 220 w 256"/>
              <a:gd name="T41" fmla="*/ 213 h 244"/>
              <a:gd name="T42" fmla="*/ 223 w 256"/>
              <a:gd name="T43" fmla="*/ 212 h 244"/>
              <a:gd name="T44" fmla="*/ 256 w 256"/>
              <a:gd name="T45" fmla="*/ 132 h 244"/>
              <a:gd name="T46" fmla="*/ 252 w 256"/>
              <a:gd name="T47" fmla="*/ 128 h 244"/>
              <a:gd name="T48" fmla="*/ 220 w 256"/>
              <a:gd name="T49" fmla="*/ 203 h 244"/>
              <a:gd name="T50" fmla="*/ 153 w 256"/>
              <a:gd name="T51" fmla="*/ 136 h 244"/>
              <a:gd name="T52" fmla="*/ 248 w 256"/>
              <a:gd name="T53" fmla="*/ 136 h 244"/>
              <a:gd name="T54" fmla="*/ 220 w 256"/>
              <a:gd name="T55" fmla="*/ 203 h 244"/>
              <a:gd name="T56" fmla="*/ 134 w 256"/>
              <a:gd name="T57" fmla="*/ 116 h 244"/>
              <a:gd name="T58" fmla="*/ 136 w 256"/>
              <a:gd name="T59" fmla="*/ 116 h 244"/>
              <a:gd name="T60" fmla="*/ 244 w 256"/>
              <a:gd name="T61" fmla="*/ 116 h 244"/>
              <a:gd name="T62" fmla="*/ 248 w 256"/>
              <a:gd name="T63" fmla="*/ 112 h 244"/>
              <a:gd name="T64" fmla="*/ 236 w 256"/>
              <a:gd name="T65" fmla="*/ 62 h 244"/>
              <a:gd name="T66" fmla="*/ 236 w 256"/>
              <a:gd name="T67" fmla="*/ 61 h 244"/>
              <a:gd name="T68" fmla="*/ 215 w 256"/>
              <a:gd name="T69" fmla="*/ 33 h 244"/>
              <a:gd name="T70" fmla="*/ 215 w 256"/>
              <a:gd name="T71" fmla="*/ 33 h 244"/>
              <a:gd name="T72" fmla="*/ 215 w 256"/>
              <a:gd name="T73" fmla="*/ 33 h 244"/>
              <a:gd name="T74" fmla="*/ 187 w 256"/>
              <a:gd name="T75" fmla="*/ 12 h 244"/>
              <a:gd name="T76" fmla="*/ 186 w 256"/>
              <a:gd name="T77" fmla="*/ 12 h 244"/>
              <a:gd name="T78" fmla="*/ 136 w 256"/>
              <a:gd name="T79" fmla="*/ 0 h 244"/>
              <a:gd name="T80" fmla="*/ 132 w 256"/>
              <a:gd name="T81" fmla="*/ 4 h 244"/>
              <a:gd name="T82" fmla="*/ 132 w 256"/>
              <a:gd name="T83" fmla="*/ 112 h 244"/>
              <a:gd name="T84" fmla="*/ 132 w 256"/>
              <a:gd name="T85" fmla="*/ 114 h 244"/>
              <a:gd name="T86" fmla="*/ 134 w 256"/>
              <a:gd name="T87" fmla="*/ 116 h 244"/>
              <a:gd name="T88" fmla="*/ 240 w 256"/>
              <a:gd name="T89" fmla="*/ 108 h 244"/>
              <a:gd name="T90" fmla="*/ 193 w 256"/>
              <a:gd name="T91" fmla="*/ 108 h 244"/>
              <a:gd name="T92" fmla="*/ 231 w 256"/>
              <a:gd name="T93" fmla="*/ 70 h 244"/>
              <a:gd name="T94" fmla="*/ 240 w 256"/>
              <a:gd name="T95" fmla="*/ 108 h 244"/>
              <a:gd name="T96" fmla="*/ 227 w 256"/>
              <a:gd name="T97" fmla="*/ 62 h 244"/>
              <a:gd name="T98" fmla="*/ 182 w 256"/>
              <a:gd name="T99" fmla="*/ 108 h 244"/>
              <a:gd name="T100" fmla="*/ 146 w 256"/>
              <a:gd name="T101" fmla="*/ 108 h 244"/>
              <a:gd name="T102" fmla="*/ 212 w 256"/>
              <a:gd name="T103" fmla="*/ 41 h 244"/>
              <a:gd name="T104" fmla="*/ 227 w 256"/>
              <a:gd name="T105" fmla="*/ 62 h 244"/>
              <a:gd name="T106" fmla="*/ 140 w 256"/>
              <a:gd name="T107" fmla="*/ 8 h 244"/>
              <a:gd name="T108" fmla="*/ 178 w 256"/>
              <a:gd name="T109" fmla="*/ 17 h 244"/>
              <a:gd name="T110" fmla="*/ 140 w 256"/>
              <a:gd name="T111" fmla="*/ 55 h 244"/>
              <a:gd name="T112" fmla="*/ 140 w 256"/>
              <a:gd name="T113" fmla="*/ 8 h 244"/>
              <a:gd name="T114" fmla="*/ 140 w 256"/>
              <a:gd name="T115" fmla="*/ 66 h 244"/>
              <a:gd name="T116" fmla="*/ 186 w 256"/>
              <a:gd name="T117" fmla="*/ 21 h 244"/>
              <a:gd name="T118" fmla="*/ 207 w 256"/>
              <a:gd name="T119" fmla="*/ 36 h 244"/>
              <a:gd name="T120" fmla="*/ 140 w 256"/>
              <a:gd name="T121" fmla="*/ 102 h 244"/>
              <a:gd name="T122" fmla="*/ 140 w 256"/>
              <a:gd name="T123" fmla="*/ 6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 h="244">
                <a:moveTo>
                  <a:pt x="116" y="131"/>
                </a:moveTo>
                <a:cubicBezTo>
                  <a:pt x="116" y="24"/>
                  <a:pt x="116" y="24"/>
                  <a:pt x="116" y="24"/>
                </a:cubicBezTo>
                <a:cubicBezTo>
                  <a:pt x="116" y="22"/>
                  <a:pt x="114" y="20"/>
                  <a:pt x="112" y="20"/>
                </a:cubicBezTo>
                <a:cubicBezTo>
                  <a:pt x="50" y="20"/>
                  <a:pt x="0" y="70"/>
                  <a:pt x="0" y="132"/>
                </a:cubicBezTo>
                <a:cubicBezTo>
                  <a:pt x="0" y="194"/>
                  <a:pt x="50" y="244"/>
                  <a:pt x="112" y="244"/>
                </a:cubicBezTo>
                <a:cubicBezTo>
                  <a:pt x="142" y="244"/>
                  <a:pt x="170" y="232"/>
                  <a:pt x="191" y="211"/>
                </a:cubicBezTo>
                <a:cubicBezTo>
                  <a:pt x="192" y="210"/>
                  <a:pt x="192" y="207"/>
                  <a:pt x="191" y="206"/>
                </a:cubicBezTo>
                <a:lnTo>
                  <a:pt x="116" y="131"/>
                </a:lnTo>
                <a:close/>
                <a:moveTo>
                  <a:pt x="112" y="236"/>
                </a:moveTo>
                <a:cubicBezTo>
                  <a:pt x="55" y="236"/>
                  <a:pt x="8" y="189"/>
                  <a:pt x="8" y="132"/>
                </a:cubicBezTo>
                <a:cubicBezTo>
                  <a:pt x="8" y="76"/>
                  <a:pt x="53" y="30"/>
                  <a:pt x="108" y="28"/>
                </a:cubicBezTo>
                <a:cubicBezTo>
                  <a:pt x="108" y="132"/>
                  <a:pt x="108" y="132"/>
                  <a:pt x="108" y="132"/>
                </a:cubicBezTo>
                <a:cubicBezTo>
                  <a:pt x="108" y="133"/>
                  <a:pt x="108" y="134"/>
                  <a:pt x="109" y="135"/>
                </a:cubicBezTo>
                <a:cubicBezTo>
                  <a:pt x="182" y="208"/>
                  <a:pt x="182" y="208"/>
                  <a:pt x="182" y="208"/>
                </a:cubicBezTo>
                <a:cubicBezTo>
                  <a:pt x="163" y="226"/>
                  <a:pt x="138" y="236"/>
                  <a:pt x="112" y="236"/>
                </a:cubicBezTo>
                <a:close/>
                <a:moveTo>
                  <a:pt x="252" y="128"/>
                </a:moveTo>
                <a:cubicBezTo>
                  <a:pt x="143" y="128"/>
                  <a:pt x="143" y="128"/>
                  <a:pt x="143" y="128"/>
                </a:cubicBezTo>
                <a:cubicBezTo>
                  <a:pt x="142" y="128"/>
                  <a:pt x="140" y="129"/>
                  <a:pt x="140" y="130"/>
                </a:cubicBezTo>
                <a:cubicBezTo>
                  <a:pt x="139" y="132"/>
                  <a:pt x="139" y="134"/>
                  <a:pt x="141" y="135"/>
                </a:cubicBezTo>
                <a:cubicBezTo>
                  <a:pt x="217" y="212"/>
                  <a:pt x="217" y="212"/>
                  <a:pt x="217" y="212"/>
                </a:cubicBezTo>
                <a:cubicBezTo>
                  <a:pt x="218" y="212"/>
                  <a:pt x="219" y="213"/>
                  <a:pt x="220" y="213"/>
                </a:cubicBezTo>
                <a:cubicBezTo>
                  <a:pt x="221" y="213"/>
                  <a:pt x="222" y="212"/>
                  <a:pt x="223" y="212"/>
                </a:cubicBezTo>
                <a:cubicBezTo>
                  <a:pt x="244" y="190"/>
                  <a:pt x="256" y="162"/>
                  <a:pt x="256" y="132"/>
                </a:cubicBezTo>
                <a:cubicBezTo>
                  <a:pt x="256" y="130"/>
                  <a:pt x="254" y="128"/>
                  <a:pt x="252" y="128"/>
                </a:cubicBezTo>
                <a:close/>
                <a:moveTo>
                  <a:pt x="220" y="203"/>
                </a:moveTo>
                <a:cubicBezTo>
                  <a:pt x="153" y="136"/>
                  <a:pt x="153" y="136"/>
                  <a:pt x="153" y="136"/>
                </a:cubicBezTo>
                <a:cubicBezTo>
                  <a:pt x="248" y="136"/>
                  <a:pt x="248" y="136"/>
                  <a:pt x="248" y="136"/>
                </a:cubicBezTo>
                <a:cubicBezTo>
                  <a:pt x="247" y="161"/>
                  <a:pt x="237" y="185"/>
                  <a:pt x="220" y="203"/>
                </a:cubicBezTo>
                <a:close/>
                <a:moveTo>
                  <a:pt x="134" y="116"/>
                </a:moveTo>
                <a:cubicBezTo>
                  <a:pt x="135" y="116"/>
                  <a:pt x="135" y="116"/>
                  <a:pt x="136" y="116"/>
                </a:cubicBezTo>
                <a:cubicBezTo>
                  <a:pt x="244" y="116"/>
                  <a:pt x="244" y="116"/>
                  <a:pt x="244" y="116"/>
                </a:cubicBezTo>
                <a:cubicBezTo>
                  <a:pt x="246" y="116"/>
                  <a:pt x="248" y="114"/>
                  <a:pt x="248" y="112"/>
                </a:cubicBezTo>
                <a:cubicBezTo>
                  <a:pt x="248" y="94"/>
                  <a:pt x="244" y="77"/>
                  <a:pt x="236" y="62"/>
                </a:cubicBezTo>
                <a:cubicBezTo>
                  <a:pt x="236" y="61"/>
                  <a:pt x="236" y="61"/>
                  <a:pt x="236" y="61"/>
                </a:cubicBezTo>
                <a:cubicBezTo>
                  <a:pt x="230" y="51"/>
                  <a:pt x="224" y="41"/>
                  <a:pt x="215" y="33"/>
                </a:cubicBezTo>
                <a:cubicBezTo>
                  <a:pt x="215" y="33"/>
                  <a:pt x="215" y="33"/>
                  <a:pt x="215" y="33"/>
                </a:cubicBezTo>
                <a:cubicBezTo>
                  <a:pt x="215" y="33"/>
                  <a:pt x="215" y="33"/>
                  <a:pt x="215" y="33"/>
                </a:cubicBezTo>
                <a:cubicBezTo>
                  <a:pt x="207" y="24"/>
                  <a:pt x="197" y="18"/>
                  <a:pt x="187" y="12"/>
                </a:cubicBezTo>
                <a:cubicBezTo>
                  <a:pt x="187" y="12"/>
                  <a:pt x="187" y="12"/>
                  <a:pt x="186" y="12"/>
                </a:cubicBezTo>
                <a:cubicBezTo>
                  <a:pt x="171" y="4"/>
                  <a:pt x="154" y="0"/>
                  <a:pt x="136" y="0"/>
                </a:cubicBezTo>
                <a:cubicBezTo>
                  <a:pt x="134" y="0"/>
                  <a:pt x="132" y="2"/>
                  <a:pt x="132" y="4"/>
                </a:cubicBezTo>
                <a:cubicBezTo>
                  <a:pt x="132" y="112"/>
                  <a:pt x="132" y="112"/>
                  <a:pt x="132" y="112"/>
                </a:cubicBezTo>
                <a:cubicBezTo>
                  <a:pt x="132" y="113"/>
                  <a:pt x="132" y="113"/>
                  <a:pt x="132" y="114"/>
                </a:cubicBezTo>
                <a:cubicBezTo>
                  <a:pt x="133" y="115"/>
                  <a:pt x="133" y="115"/>
                  <a:pt x="134" y="116"/>
                </a:cubicBezTo>
                <a:close/>
                <a:moveTo>
                  <a:pt x="240" y="108"/>
                </a:moveTo>
                <a:cubicBezTo>
                  <a:pt x="193" y="108"/>
                  <a:pt x="193" y="108"/>
                  <a:pt x="193" y="108"/>
                </a:cubicBezTo>
                <a:cubicBezTo>
                  <a:pt x="231" y="70"/>
                  <a:pt x="231" y="70"/>
                  <a:pt x="231" y="70"/>
                </a:cubicBezTo>
                <a:cubicBezTo>
                  <a:pt x="236" y="82"/>
                  <a:pt x="239" y="94"/>
                  <a:pt x="240" y="108"/>
                </a:cubicBezTo>
                <a:close/>
                <a:moveTo>
                  <a:pt x="227" y="62"/>
                </a:moveTo>
                <a:cubicBezTo>
                  <a:pt x="182" y="108"/>
                  <a:pt x="182" y="108"/>
                  <a:pt x="182" y="108"/>
                </a:cubicBezTo>
                <a:cubicBezTo>
                  <a:pt x="146" y="108"/>
                  <a:pt x="146" y="108"/>
                  <a:pt x="146" y="108"/>
                </a:cubicBezTo>
                <a:cubicBezTo>
                  <a:pt x="212" y="41"/>
                  <a:pt x="212" y="41"/>
                  <a:pt x="212" y="41"/>
                </a:cubicBezTo>
                <a:cubicBezTo>
                  <a:pt x="218" y="48"/>
                  <a:pt x="223" y="55"/>
                  <a:pt x="227" y="62"/>
                </a:cubicBezTo>
                <a:close/>
                <a:moveTo>
                  <a:pt x="140" y="8"/>
                </a:moveTo>
                <a:cubicBezTo>
                  <a:pt x="154" y="9"/>
                  <a:pt x="166" y="12"/>
                  <a:pt x="178" y="17"/>
                </a:cubicBezTo>
                <a:cubicBezTo>
                  <a:pt x="140" y="55"/>
                  <a:pt x="140" y="55"/>
                  <a:pt x="140" y="55"/>
                </a:cubicBezTo>
                <a:lnTo>
                  <a:pt x="140" y="8"/>
                </a:lnTo>
                <a:close/>
                <a:moveTo>
                  <a:pt x="140" y="66"/>
                </a:moveTo>
                <a:cubicBezTo>
                  <a:pt x="186" y="21"/>
                  <a:pt x="186" y="21"/>
                  <a:pt x="186" y="21"/>
                </a:cubicBezTo>
                <a:cubicBezTo>
                  <a:pt x="193" y="25"/>
                  <a:pt x="200" y="30"/>
                  <a:pt x="207" y="36"/>
                </a:cubicBezTo>
                <a:cubicBezTo>
                  <a:pt x="140" y="102"/>
                  <a:pt x="140" y="102"/>
                  <a:pt x="140" y="102"/>
                </a:cubicBezTo>
                <a:lnTo>
                  <a:pt x="140" y="66"/>
                </a:ln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le 72">
            <a:extLst>
              <a:ext uri="{FF2B5EF4-FFF2-40B4-BE49-F238E27FC236}">
                <a16:creationId xmlns:a16="http://schemas.microsoft.com/office/drawing/2014/main" id="{46AF2895-7178-45E0-96B1-69A5D7AE2C7A}"/>
              </a:ext>
            </a:extLst>
          </p:cNvPr>
          <p:cNvSpPr txBox="1">
            <a:spLocks/>
          </p:cNvSpPr>
          <p:nvPr/>
        </p:nvSpPr>
        <p:spPr>
          <a:xfrm>
            <a:off x="8107120" y="1298366"/>
            <a:ext cx="3179329" cy="2035463"/>
          </a:xfrm>
          <a:prstGeom prst="rect">
            <a:avLst/>
          </a:prstGeom>
          <a:effectLst>
            <a:outerShdw blurRad="50800" dist="38100" dir="5400000" algn="t" rotWithShape="0">
              <a:prstClr val="black">
                <a:alpha val="40000"/>
              </a:prstClr>
            </a:outerShdw>
          </a:effectLst>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UY" sz="4400" b="1" i="0" u="none" strike="noStrike" kern="1200" cap="none" spc="0" normalizeH="0" baseline="0" noProof="0" dirty="0">
                <a:ln>
                  <a:noFill/>
                </a:ln>
                <a:solidFill>
                  <a:prstClr val="black">
                    <a:lumMod val="50000"/>
                    <a:lumOff val="50000"/>
                  </a:prstClr>
                </a:solidFill>
                <a:effectLst/>
                <a:uLnTx/>
                <a:uFillTx/>
                <a:latin typeface="Titillium" panose="00000500000000000000" pitchFamily="50" charset="0"/>
                <a:ea typeface="+mj-ea"/>
                <a:cs typeface="+mj-cs"/>
              </a:rPr>
              <a:t>Socios, servicios y transformación</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s-UY" sz="4400" b="1" i="0" u="none" strike="noStrike" kern="500" cap="none" spc="-100" normalizeH="0" baseline="0" noProof="0" dirty="0">
                <a:ln>
                  <a:noFill/>
                </a:ln>
                <a:solidFill>
                  <a:srgbClr val="8FFA00"/>
                </a:solidFill>
                <a:effectLst/>
                <a:uLnTx/>
                <a:uFillTx/>
                <a:latin typeface="Titillium" panose="00000500000000000000" pitchFamily="50" charset="0"/>
                <a:ea typeface="+mj-ea"/>
                <a:cs typeface="+mj-cs"/>
              </a:rPr>
              <a:t>digital</a:t>
            </a:r>
          </a:p>
        </p:txBody>
      </p:sp>
      <p:sp>
        <p:nvSpPr>
          <p:cNvPr id="5" name="Freeform 8">
            <a:extLst>
              <a:ext uri="{FF2B5EF4-FFF2-40B4-BE49-F238E27FC236}">
                <a16:creationId xmlns:a16="http://schemas.microsoft.com/office/drawing/2014/main" id="{585271DD-7C50-E192-D3E4-01FA874E3886}"/>
              </a:ext>
            </a:extLst>
          </p:cNvPr>
          <p:cNvSpPr/>
          <p:nvPr/>
        </p:nvSpPr>
        <p:spPr>
          <a:xfrm rot="16200000">
            <a:off x="9885401" y="-739897"/>
            <a:ext cx="613729" cy="2188367"/>
          </a:xfrm>
          <a:custGeom>
            <a:avLst/>
            <a:gdLst/>
            <a:ahLst/>
            <a:cxnLst/>
            <a:rect l="l" t="t" r="r" b="b"/>
            <a:pathLst>
              <a:path w="1896627" h="5537301">
                <a:moveTo>
                  <a:pt x="0" y="0"/>
                </a:moveTo>
                <a:lnTo>
                  <a:pt x="1896627" y="0"/>
                </a:lnTo>
                <a:lnTo>
                  <a:pt x="1896627" y="5537301"/>
                </a:lnTo>
                <a:lnTo>
                  <a:pt x="0" y="5537301"/>
                </a:lnTo>
                <a:lnTo>
                  <a:pt x="0" y="0"/>
                </a:lnTo>
                <a:close/>
              </a:path>
            </a:pathLst>
          </a:custGeom>
          <a:blipFill>
            <a:blip r:embed="rId2">
              <a:extLst>
                <a:ext uri="{96DAC541-7B7A-43D3-8B79-37D633B846F1}">
                  <asvg:svgBlip xmlns:asvg="http://schemas.microsoft.com/office/drawing/2016/SVG/main" r:embed="rId3"/>
                </a:ext>
              </a:extLst>
            </a:blip>
            <a:stretch>
              <a:fillRect l="1" r="-215199" b="-161273"/>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U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paceship">
            <a:extLst>
              <a:ext uri="{FF2B5EF4-FFF2-40B4-BE49-F238E27FC236}">
                <a16:creationId xmlns:a16="http://schemas.microsoft.com/office/drawing/2014/main" id="{02D1EC20-53DE-5D0C-7197-32C40967841C}"/>
              </a:ext>
            </a:extLst>
          </p:cNvPr>
          <p:cNvSpPr>
            <a:spLocks noEditPoints="1"/>
          </p:cNvSpPr>
          <p:nvPr/>
        </p:nvSpPr>
        <p:spPr bwMode="auto">
          <a:xfrm>
            <a:off x="1182598" y="3473157"/>
            <a:ext cx="950495" cy="914735"/>
          </a:xfrm>
          <a:custGeom>
            <a:avLst/>
            <a:gdLst>
              <a:gd name="T0" fmla="*/ 251 w 255"/>
              <a:gd name="T1" fmla="*/ 0 h 255"/>
              <a:gd name="T2" fmla="*/ 103 w 255"/>
              <a:gd name="T3" fmla="*/ 72 h 255"/>
              <a:gd name="T4" fmla="*/ 33 w 255"/>
              <a:gd name="T5" fmla="*/ 131 h 255"/>
              <a:gd name="T6" fmla="*/ 38 w 255"/>
              <a:gd name="T7" fmla="*/ 131 h 255"/>
              <a:gd name="T8" fmla="*/ 82 w 255"/>
              <a:gd name="T9" fmla="*/ 119 h 255"/>
              <a:gd name="T10" fmla="*/ 85 w 255"/>
              <a:gd name="T11" fmla="*/ 124 h 255"/>
              <a:gd name="T12" fmla="*/ 74 w 255"/>
              <a:gd name="T13" fmla="*/ 141 h 255"/>
              <a:gd name="T14" fmla="*/ 42 w 255"/>
              <a:gd name="T15" fmla="*/ 181 h 255"/>
              <a:gd name="T16" fmla="*/ 84 w 255"/>
              <a:gd name="T17" fmla="*/ 151 h 255"/>
              <a:gd name="T18" fmla="*/ 0 w 255"/>
              <a:gd name="T19" fmla="*/ 249 h 255"/>
              <a:gd name="T20" fmla="*/ 97 w 255"/>
              <a:gd name="T21" fmla="*/ 164 h 255"/>
              <a:gd name="T22" fmla="*/ 68 w 255"/>
              <a:gd name="T23" fmla="*/ 207 h 255"/>
              <a:gd name="T24" fmla="*/ 110 w 255"/>
              <a:gd name="T25" fmla="*/ 177 h 255"/>
              <a:gd name="T26" fmla="*/ 117 w 255"/>
              <a:gd name="T27" fmla="*/ 182 h 255"/>
              <a:gd name="T28" fmla="*/ 131 w 255"/>
              <a:gd name="T29" fmla="*/ 170 h 255"/>
              <a:gd name="T30" fmla="*/ 136 w 255"/>
              <a:gd name="T31" fmla="*/ 173 h 255"/>
              <a:gd name="T32" fmla="*/ 141 w 255"/>
              <a:gd name="T33" fmla="*/ 172 h 255"/>
              <a:gd name="T34" fmla="*/ 124 w 255"/>
              <a:gd name="T35" fmla="*/ 222 h 255"/>
              <a:gd name="T36" fmla="*/ 128 w 255"/>
              <a:gd name="T37" fmla="*/ 224 h 255"/>
              <a:gd name="T38" fmla="*/ 205 w 255"/>
              <a:gd name="T39" fmla="*/ 133 h 255"/>
              <a:gd name="T40" fmla="*/ 251 w 255"/>
              <a:gd name="T41" fmla="*/ 0 h 255"/>
              <a:gd name="T42" fmla="*/ 42 w 255"/>
              <a:gd name="T43" fmla="*/ 118 h 255"/>
              <a:gd name="T44" fmla="*/ 85 w 255"/>
              <a:gd name="T45" fmla="*/ 106 h 255"/>
              <a:gd name="T46" fmla="*/ 83 w 255"/>
              <a:gd name="T47" fmla="*/ 138 h 255"/>
              <a:gd name="T48" fmla="*/ 110 w 255"/>
              <a:gd name="T49" fmla="*/ 148 h 255"/>
              <a:gd name="T50" fmla="*/ 117 w 255"/>
              <a:gd name="T51" fmla="*/ 172 h 255"/>
              <a:gd name="T52" fmla="*/ 149 w 255"/>
              <a:gd name="T53" fmla="*/ 170 h 255"/>
              <a:gd name="T54" fmla="*/ 137 w 255"/>
              <a:gd name="T55" fmla="*/ 213 h 255"/>
              <a:gd name="T56" fmla="*/ 137 w 255"/>
              <a:gd name="T57" fmla="*/ 165 h 255"/>
              <a:gd name="T58" fmla="*/ 94 w 255"/>
              <a:gd name="T59" fmla="*/ 121 h 255"/>
              <a:gd name="T60" fmla="*/ 90 w 255"/>
              <a:gd name="T61" fmla="*/ 118 h 255"/>
              <a:gd name="T62" fmla="*/ 247 w 255"/>
              <a:gd name="T63" fmla="*/ 8 h 255"/>
              <a:gd name="T64" fmla="*/ 175 w 255"/>
              <a:gd name="T65" fmla="*/ 112 h 255"/>
              <a:gd name="T66" fmla="*/ 207 w 255"/>
              <a:gd name="T67" fmla="*/ 80 h 255"/>
              <a:gd name="T68" fmla="*/ 175 w 255"/>
              <a:gd name="T69" fmla="*/ 48 h 255"/>
              <a:gd name="T70" fmla="*/ 152 w 255"/>
              <a:gd name="T71" fmla="*/ 103 h 255"/>
              <a:gd name="T72" fmla="*/ 175 w 255"/>
              <a:gd name="T73" fmla="*/ 56 h 255"/>
              <a:gd name="T74" fmla="*/ 175 w 255"/>
              <a:gd name="T75" fmla="*/ 104 h 255"/>
              <a:gd name="T76" fmla="*/ 158 w 255"/>
              <a:gd name="T77" fmla="*/ 97 h 255"/>
              <a:gd name="T78" fmla="*/ 175 w 255"/>
              <a:gd name="T79" fmla="*/ 56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5" h="255">
                <a:moveTo>
                  <a:pt x="251" y="0"/>
                </a:moveTo>
                <a:cubicBezTo>
                  <a:pt x="251" y="0"/>
                  <a:pt x="251" y="0"/>
                  <a:pt x="251" y="0"/>
                </a:cubicBezTo>
                <a:cubicBezTo>
                  <a:pt x="211" y="0"/>
                  <a:pt x="156" y="15"/>
                  <a:pt x="122" y="50"/>
                </a:cubicBezTo>
                <a:cubicBezTo>
                  <a:pt x="114" y="57"/>
                  <a:pt x="108" y="65"/>
                  <a:pt x="103" y="72"/>
                </a:cubicBezTo>
                <a:cubicBezTo>
                  <a:pt x="63" y="73"/>
                  <a:pt x="37" y="92"/>
                  <a:pt x="31" y="127"/>
                </a:cubicBezTo>
                <a:cubicBezTo>
                  <a:pt x="31" y="129"/>
                  <a:pt x="32" y="130"/>
                  <a:pt x="33" y="131"/>
                </a:cubicBezTo>
                <a:cubicBezTo>
                  <a:pt x="34" y="131"/>
                  <a:pt x="34" y="132"/>
                  <a:pt x="35" y="132"/>
                </a:cubicBezTo>
                <a:cubicBezTo>
                  <a:pt x="36" y="132"/>
                  <a:pt x="37" y="131"/>
                  <a:pt x="38" y="131"/>
                </a:cubicBezTo>
                <a:cubicBezTo>
                  <a:pt x="53" y="117"/>
                  <a:pt x="72" y="114"/>
                  <a:pt x="83" y="114"/>
                </a:cubicBezTo>
                <a:cubicBezTo>
                  <a:pt x="82" y="117"/>
                  <a:pt x="82" y="119"/>
                  <a:pt x="82" y="119"/>
                </a:cubicBezTo>
                <a:cubicBezTo>
                  <a:pt x="82" y="120"/>
                  <a:pt x="83" y="121"/>
                  <a:pt x="83" y="122"/>
                </a:cubicBezTo>
                <a:cubicBezTo>
                  <a:pt x="85" y="124"/>
                  <a:pt x="85" y="124"/>
                  <a:pt x="85" y="124"/>
                </a:cubicBezTo>
                <a:cubicBezTo>
                  <a:pt x="74" y="135"/>
                  <a:pt x="74" y="135"/>
                  <a:pt x="74" y="135"/>
                </a:cubicBezTo>
                <a:cubicBezTo>
                  <a:pt x="73" y="137"/>
                  <a:pt x="73" y="139"/>
                  <a:pt x="74" y="141"/>
                </a:cubicBezTo>
                <a:cubicBezTo>
                  <a:pt x="78" y="145"/>
                  <a:pt x="78" y="145"/>
                  <a:pt x="78" y="145"/>
                </a:cubicBezTo>
                <a:cubicBezTo>
                  <a:pt x="42" y="181"/>
                  <a:pt x="42" y="181"/>
                  <a:pt x="42" y="181"/>
                </a:cubicBezTo>
                <a:cubicBezTo>
                  <a:pt x="48" y="187"/>
                  <a:pt x="48" y="187"/>
                  <a:pt x="48" y="187"/>
                </a:cubicBezTo>
                <a:cubicBezTo>
                  <a:pt x="84" y="151"/>
                  <a:pt x="84" y="151"/>
                  <a:pt x="84" y="151"/>
                </a:cubicBezTo>
                <a:cubicBezTo>
                  <a:pt x="91" y="158"/>
                  <a:pt x="91" y="158"/>
                  <a:pt x="91" y="158"/>
                </a:cubicBezTo>
                <a:cubicBezTo>
                  <a:pt x="0" y="249"/>
                  <a:pt x="0" y="249"/>
                  <a:pt x="0" y="249"/>
                </a:cubicBezTo>
                <a:cubicBezTo>
                  <a:pt x="6" y="255"/>
                  <a:pt x="6" y="255"/>
                  <a:pt x="6" y="255"/>
                </a:cubicBezTo>
                <a:cubicBezTo>
                  <a:pt x="97" y="164"/>
                  <a:pt x="97" y="164"/>
                  <a:pt x="97" y="164"/>
                </a:cubicBezTo>
                <a:cubicBezTo>
                  <a:pt x="104" y="171"/>
                  <a:pt x="104" y="171"/>
                  <a:pt x="104" y="171"/>
                </a:cubicBezTo>
                <a:cubicBezTo>
                  <a:pt x="68" y="207"/>
                  <a:pt x="68" y="207"/>
                  <a:pt x="68" y="207"/>
                </a:cubicBezTo>
                <a:cubicBezTo>
                  <a:pt x="74" y="213"/>
                  <a:pt x="74" y="213"/>
                  <a:pt x="74" y="213"/>
                </a:cubicBezTo>
                <a:cubicBezTo>
                  <a:pt x="110" y="177"/>
                  <a:pt x="110" y="177"/>
                  <a:pt x="110" y="177"/>
                </a:cubicBezTo>
                <a:cubicBezTo>
                  <a:pt x="114" y="181"/>
                  <a:pt x="114" y="181"/>
                  <a:pt x="114" y="181"/>
                </a:cubicBezTo>
                <a:cubicBezTo>
                  <a:pt x="115" y="182"/>
                  <a:pt x="116" y="182"/>
                  <a:pt x="117" y="182"/>
                </a:cubicBezTo>
                <a:cubicBezTo>
                  <a:pt x="118" y="182"/>
                  <a:pt x="119" y="182"/>
                  <a:pt x="120" y="181"/>
                </a:cubicBezTo>
                <a:cubicBezTo>
                  <a:pt x="131" y="170"/>
                  <a:pt x="131" y="170"/>
                  <a:pt x="131" y="170"/>
                </a:cubicBezTo>
                <a:cubicBezTo>
                  <a:pt x="133" y="172"/>
                  <a:pt x="133" y="172"/>
                  <a:pt x="133" y="172"/>
                </a:cubicBezTo>
                <a:cubicBezTo>
                  <a:pt x="134" y="172"/>
                  <a:pt x="135" y="173"/>
                  <a:pt x="136" y="173"/>
                </a:cubicBezTo>
                <a:cubicBezTo>
                  <a:pt x="136" y="173"/>
                  <a:pt x="136" y="173"/>
                  <a:pt x="136" y="173"/>
                </a:cubicBezTo>
                <a:cubicBezTo>
                  <a:pt x="136" y="173"/>
                  <a:pt x="138" y="173"/>
                  <a:pt x="141" y="172"/>
                </a:cubicBezTo>
                <a:cubicBezTo>
                  <a:pt x="141" y="183"/>
                  <a:pt x="138" y="202"/>
                  <a:pt x="124" y="217"/>
                </a:cubicBezTo>
                <a:cubicBezTo>
                  <a:pt x="123" y="218"/>
                  <a:pt x="123" y="220"/>
                  <a:pt x="124" y="222"/>
                </a:cubicBezTo>
                <a:cubicBezTo>
                  <a:pt x="125" y="223"/>
                  <a:pt x="126" y="224"/>
                  <a:pt x="127" y="224"/>
                </a:cubicBezTo>
                <a:cubicBezTo>
                  <a:pt x="128" y="224"/>
                  <a:pt x="128" y="224"/>
                  <a:pt x="128" y="224"/>
                </a:cubicBezTo>
                <a:cubicBezTo>
                  <a:pt x="163" y="218"/>
                  <a:pt x="182" y="192"/>
                  <a:pt x="183" y="152"/>
                </a:cubicBezTo>
                <a:cubicBezTo>
                  <a:pt x="190" y="147"/>
                  <a:pt x="198" y="141"/>
                  <a:pt x="205" y="133"/>
                </a:cubicBezTo>
                <a:cubicBezTo>
                  <a:pt x="240" y="99"/>
                  <a:pt x="255" y="44"/>
                  <a:pt x="255" y="4"/>
                </a:cubicBezTo>
                <a:cubicBezTo>
                  <a:pt x="255" y="2"/>
                  <a:pt x="253" y="0"/>
                  <a:pt x="251" y="0"/>
                </a:cubicBezTo>
                <a:close/>
                <a:moveTo>
                  <a:pt x="85" y="106"/>
                </a:moveTo>
                <a:cubicBezTo>
                  <a:pt x="76" y="106"/>
                  <a:pt x="58" y="107"/>
                  <a:pt x="42" y="118"/>
                </a:cubicBezTo>
                <a:cubicBezTo>
                  <a:pt x="51" y="90"/>
                  <a:pt x="75" y="82"/>
                  <a:pt x="97" y="80"/>
                </a:cubicBezTo>
                <a:cubicBezTo>
                  <a:pt x="91" y="90"/>
                  <a:pt x="87" y="99"/>
                  <a:pt x="85" y="106"/>
                </a:cubicBezTo>
                <a:close/>
                <a:moveTo>
                  <a:pt x="117" y="172"/>
                </a:moveTo>
                <a:cubicBezTo>
                  <a:pt x="83" y="138"/>
                  <a:pt x="83" y="138"/>
                  <a:pt x="83" y="138"/>
                </a:cubicBezTo>
                <a:cubicBezTo>
                  <a:pt x="91" y="130"/>
                  <a:pt x="91" y="130"/>
                  <a:pt x="91" y="130"/>
                </a:cubicBezTo>
                <a:cubicBezTo>
                  <a:pt x="110" y="148"/>
                  <a:pt x="110" y="148"/>
                  <a:pt x="110" y="148"/>
                </a:cubicBezTo>
                <a:cubicBezTo>
                  <a:pt x="125" y="164"/>
                  <a:pt x="125" y="164"/>
                  <a:pt x="125" y="164"/>
                </a:cubicBezTo>
                <a:lnTo>
                  <a:pt x="117" y="172"/>
                </a:lnTo>
                <a:close/>
                <a:moveTo>
                  <a:pt x="137" y="213"/>
                </a:moveTo>
                <a:cubicBezTo>
                  <a:pt x="148" y="197"/>
                  <a:pt x="149" y="179"/>
                  <a:pt x="149" y="170"/>
                </a:cubicBezTo>
                <a:cubicBezTo>
                  <a:pt x="156" y="168"/>
                  <a:pt x="165" y="164"/>
                  <a:pt x="175" y="158"/>
                </a:cubicBezTo>
                <a:cubicBezTo>
                  <a:pt x="173" y="180"/>
                  <a:pt x="165" y="204"/>
                  <a:pt x="137" y="213"/>
                </a:cubicBezTo>
                <a:close/>
                <a:moveTo>
                  <a:pt x="200" y="127"/>
                </a:moveTo>
                <a:cubicBezTo>
                  <a:pt x="170" y="157"/>
                  <a:pt x="144" y="163"/>
                  <a:pt x="137" y="165"/>
                </a:cubicBezTo>
                <a:cubicBezTo>
                  <a:pt x="106" y="134"/>
                  <a:pt x="106" y="134"/>
                  <a:pt x="106" y="134"/>
                </a:cubicBezTo>
                <a:cubicBezTo>
                  <a:pt x="94" y="121"/>
                  <a:pt x="94" y="121"/>
                  <a:pt x="94" y="121"/>
                </a:cubicBezTo>
                <a:cubicBezTo>
                  <a:pt x="94" y="121"/>
                  <a:pt x="94" y="121"/>
                  <a:pt x="94" y="121"/>
                </a:cubicBezTo>
                <a:cubicBezTo>
                  <a:pt x="90" y="118"/>
                  <a:pt x="90" y="118"/>
                  <a:pt x="90" y="118"/>
                </a:cubicBezTo>
                <a:cubicBezTo>
                  <a:pt x="92" y="111"/>
                  <a:pt x="98" y="85"/>
                  <a:pt x="128" y="55"/>
                </a:cubicBezTo>
                <a:cubicBezTo>
                  <a:pt x="159" y="24"/>
                  <a:pt x="209" y="9"/>
                  <a:pt x="247" y="8"/>
                </a:cubicBezTo>
                <a:cubicBezTo>
                  <a:pt x="246" y="46"/>
                  <a:pt x="231" y="96"/>
                  <a:pt x="200" y="127"/>
                </a:cubicBezTo>
                <a:close/>
                <a:moveTo>
                  <a:pt x="175" y="112"/>
                </a:moveTo>
                <a:cubicBezTo>
                  <a:pt x="175" y="112"/>
                  <a:pt x="175" y="112"/>
                  <a:pt x="175" y="112"/>
                </a:cubicBezTo>
                <a:cubicBezTo>
                  <a:pt x="193" y="112"/>
                  <a:pt x="207" y="98"/>
                  <a:pt x="207" y="80"/>
                </a:cubicBezTo>
                <a:cubicBezTo>
                  <a:pt x="207" y="62"/>
                  <a:pt x="193" y="48"/>
                  <a:pt x="175" y="48"/>
                </a:cubicBezTo>
                <a:cubicBezTo>
                  <a:pt x="175" y="48"/>
                  <a:pt x="175" y="48"/>
                  <a:pt x="175" y="48"/>
                </a:cubicBezTo>
                <a:cubicBezTo>
                  <a:pt x="157" y="48"/>
                  <a:pt x="143" y="62"/>
                  <a:pt x="143" y="80"/>
                </a:cubicBezTo>
                <a:cubicBezTo>
                  <a:pt x="143" y="89"/>
                  <a:pt x="146" y="97"/>
                  <a:pt x="152" y="103"/>
                </a:cubicBezTo>
                <a:cubicBezTo>
                  <a:pt x="158" y="109"/>
                  <a:pt x="166" y="112"/>
                  <a:pt x="175" y="112"/>
                </a:cubicBezTo>
                <a:close/>
                <a:moveTo>
                  <a:pt x="175" y="56"/>
                </a:moveTo>
                <a:cubicBezTo>
                  <a:pt x="188" y="56"/>
                  <a:pt x="199" y="67"/>
                  <a:pt x="199" y="80"/>
                </a:cubicBezTo>
                <a:cubicBezTo>
                  <a:pt x="199" y="93"/>
                  <a:pt x="188" y="104"/>
                  <a:pt x="175" y="104"/>
                </a:cubicBezTo>
                <a:cubicBezTo>
                  <a:pt x="175" y="104"/>
                  <a:pt x="175" y="104"/>
                  <a:pt x="175" y="104"/>
                </a:cubicBezTo>
                <a:cubicBezTo>
                  <a:pt x="169" y="104"/>
                  <a:pt x="163" y="102"/>
                  <a:pt x="158" y="97"/>
                </a:cubicBezTo>
                <a:cubicBezTo>
                  <a:pt x="153" y="92"/>
                  <a:pt x="151" y="86"/>
                  <a:pt x="151" y="80"/>
                </a:cubicBezTo>
                <a:cubicBezTo>
                  <a:pt x="151" y="67"/>
                  <a:pt x="162" y="56"/>
                  <a:pt x="175" y="56"/>
                </a:cubicBez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Knight figure">
            <a:extLst>
              <a:ext uri="{FF2B5EF4-FFF2-40B4-BE49-F238E27FC236}">
                <a16:creationId xmlns:a16="http://schemas.microsoft.com/office/drawing/2014/main" id="{6006654F-B868-4962-B2FE-D0031D149CB9}"/>
              </a:ext>
            </a:extLst>
          </p:cNvPr>
          <p:cNvSpPr>
            <a:spLocks noEditPoints="1"/>
          </p:cNvSpPr>
          <p:nvPr/>
        </p:nvSpPr>
        <p:spPr bwMode="auto">
          <a:xfrm>
            <a:off x="784114" y="5317288"/>
            <a:ext cx="1067936" cy="955050"/>
          </a:xfrm>
          <a:custGeom>
            <a:avLst/>
            <a:gdLst>
              <a:gd name="T0" fmla="*/ 204 w 224"/>
              <a:gd name="T1" fmla="*/ 223 h 256"/>
              <a:gd name="T2" fmla="*/ 200 w 224"/>
              <a:gd name="T3" fmla="*/ 204 h 256"/>
              <a:gd name="T4" fmla="*/ 144 w 224"/>
              <a:gd name="T5" fmla="*/ 137 h 256"/>
              <a:gd name="T6" fmla="*/ 146 w 224"/>
              <a:gd name="T7" fmla="*/ 98 h 256"/>
              <a:gd name="T8" fmla="*/ 183 w 224"/>
              <a:gd name="T9" fmla="*/ 123 h 256"/>
              <a:gd name="T10" fmla="*/ 208 w 224"/>
              <a:gd name="T11" fmla="*/ 109 h 256"/>
              <a:gd name="T12" fmla="*/ 151 w 224"/>
              <a:gd name="T13" fmla="*/ 25 h 256"/>
              <a:gd name="T14" fmla="*/ 148 w 224"/>
              <a:gd name="T15" fmla="*/ 0 h 256"/>
              <a:gd name="T16" fmla="*/ 127 w 224"/>
              <a:gd name="T17" fmla="*/ 16 h 256"/>
              <a:gd name="T18" fmla="*/ 38 w 224"/>
              <a:gd name="T19" fmla="*/ 204 h 256"/>
              <a:gd name="T20" fmla="*/ 20 w 224"/>
              <a:gd name="T21" fmla="*/ 208 h 256"/>
              <a:gd name="T22" fmla="*/ 13 w 224"/>
              <a:gd name="T23" fmla="*/ 233 h 256"/>
              <a:gd name="T24" fmla="*/ 4 w 224"/>
              <a:gd name="T25" fmla="*/ 256 h 256"/>
              <a:gd name="T26" fmla="*/ 223 w 224"/>
              <a:gd name="T27" fmla="*/ 255 h 256"/>
              <a:gd name="T28" fmla="*/ 212 w 224"/>
              <a:gd name="T29" fmla="*/ 232 h 256"/>
              <a:gd name="T30" fmla="*/ 126 w 224"/>
              <a:gd name="T31" fmla="*/ 24 h 256"/>
              <a:gd name="T32" fmla="*/ 143 w 224"/>
              <a:gd name="T33" fmla="*/ 13 h 256"/>
              <a:gd name="T34" fmla="*/ 145 w 224"/>
              <a:gd name="T35" fmla="*/ 31 h 256"/>
              <a:gd name="T36" fmla="*/ 199 w 224"/>
              <a:gd name="T37" fmla="*/ 108 h 256"/>
              <a:gd name="T38" fmla="*/ 149 w 224"/>
              <a:gd name="T39" fmla="*/ 90 h 256"/>
              <a:gd name="T40" fmla="*/ 126 w 224"/>
              <a:gd name="T41" fmla="*/ 69 h 256"/>
              <a:gd name="T42" fmla="*/ 131 w 224"/>
              <a:gd name="T43" fmla="*/ 58 h 256"/>
              <a:gd name="T44" fmla="*/ 118 w 224"/>
              <a:gd name="T45" fmla="*/ 68 h 256"/>
              <a:gd name="T46" fmla="*/ 139 w 224"/>
              <a:gd name="T47" fmla="*/ 143 h 256"/>
              <a:gd name="T48" fmla="*/ 46 w 224"/>
              <a:gd name="T49" fmla="*/ 204 h 256"/>
              <a:gd name="T50" fmla="*/ 9 w 224"/>
              <a:gd name="T51" fmla="*/ 248 h 256"/>
              <a:gd name="T52" fmla="*/ 28 w 224"/>
              <a:gd name="T53" fmla="*/ 224 h 256"/>
              <a:gd name="T54" fmla="*/ 196 w 224"/>
              <a:gd name="T55" fmla="*/ 212 h 256"/>
              <a:gd name="T56" fmla="*/ 206 w 224"/>
              <a:gd name="T57" fmla="*/ 239 h 256"/>
              <a:gd name="T58" fmla="*/ 9 w 224"/>
              <a:gd name="T59" fmla="*/ 248 h 256"/>
              <a:gd name="T60" fmla="*/ 50 w 224"/>
              <a:gd name="T61" fmla="*/ 172 h 256"/>
              <a:gd name="T62" fmla="*/ 58 w 224"/>
              <a:gd name="T63" fmla="*/ 189 h 256"/>
              <a:gd name="T64" fmla="*/ 62 w 224"/>
              <a:gd name="T65" fmla="*/ 184 h 256"/>
              <a:gd name="T66" fmla="*/ 52 w 224"/>
              <a:gd name="T67" fmla="*/ 167 h 256"/>
              <a:gd name="T68" fmla="*/ 51 w 224"/>
              <a:gd name="T69" fmla="*/ 144 h 256"/>
              <a:gd name="T70" fmla="*/ 57 w 224"/>
              <a:gd name="T71" fmla="*/ 69 h 256"/>
              <a:gd name="T72" fmla="*/ 43 w 224"/>
              <a:gd name="T73" fmla="*/ 146 h 256"/>
              <a:gd name="T74" fmla="*/ 48 w 224"/>
              <a:gd name="T75" fmla="*/ 149 h 256"/>
              <a:gd name="T76" fmla="*/ 168 w 224"/>
              <a:gd name="T77" fmla="*/ 232 h 256"/>
              <a:gd name="T78" fmla="*/ 56 w 224"/>
              <a:gd name="T79" fmla="*/ 22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4" h="256">
                <a:moveTo>
                  <a:pt x="212" y="232"/>
                </a:moveTo>
                <a:cubicBezTo>
                  <a:pt x="208" y="229"/>
                  <a:pt x="204" y="226"/>
                  <a:pt x="204" y="223"/>
                </a:cubicBezTo>
                <a:cubicBezTo>
                  <a:pt x="204" y="208"/>
                  <a:pt x="204" y="208"/>
                  <a:pt x="204" y="208"/>
                </a:cubicBezTo>
                <a:cubicBezTo>
                  <a:pt x="204" y="206"/>
                  <a:pt x="202" y="204"/>
                  <a:pt x="200" y="204"/>
                </a:cubicBezTo>
                <a:cubicBezTo>
                  <a:pt x="185" y="204"/>
                  <a:pt x="185" y="204"/>
                  <a:pt x="185" y="204"/>
                </a:cubicBezTo>
                <a:cubicBezTo>
                  <a:pt x="183" y="173"/>
                  <a:pt x="162" y="153"/>
                  <a:pt x="144" y="137"/>
                </a:cubicBezTo>
                <a:cubicBezTo>
                  <a:pt x="122" y="118"/>
                  <a:pt x="110" y="105"/>
                  <a:pt x="124" y="85"/>
                </a:cubicBezTo>
                <a:cubicBezTo>
                  <a:pt x="131" y="92"/>
                  <a:pt x="139" y="95"/>
                  <a:pt x="146" y="98"/>
                </a:cubicBezTo>
                <a:cubicBezTo>
                  <a:pt x="156" y="102"/>
                  <a:pt x="166" y="105"/>
                  <a:pt x="179" y="122"/>
                </a:cubicBezTo>
                <a:cubicBezTo>
                  <a:pt x="180" y="123"/>
                  <a:pt x="182" y="124"/>
                  <a:pt x="183" y="123"/>
                </a:cubicBezTo>
                <a:cubicBezTo>
                  <a:pt x="184" y="123"/>
                  <a:pt x="197" y="117"/>
                  <a:pt x="205" y="113"/>
                </a:cubicBezTo>
                <a:cubicBezTo>
                  <a:pt x="207" y="113"/>
                  <a:pt x="208" y="111"/>
                  <a:pt x="208" y="109"/>
                </a:cubicBezTo>
                <a:cubicBezTo>
                  <a:pt x="205" y="97"/>
                  <a:pt x="189" y="59"/>
                  <a:pt x="171" y="41"/>
                </a:cubicBezTo>
                <a:cubicBezTo>
                  <a:pt x="165" y="35"/>
                  <a:pt x="158" y="30"/>
                  <a:pt x="151" y="25"/>
                </a:cubicBezTo>
                <a:cubicBezTo>
                  <a:pt x="151" y="4"/>
                  <a:pt x="151" y="4"/>
                  <a:pt x="151" y="4"/>
                </a:cubicBezTo>
                <a:cubicBezTo>
                  <a:pt x="151" y="2"/>
                  <a:pt x="150" y="1"/>
                  <a:pt x="148" y="0"/>
                </a:cubicBezTo>
                <a:cubicBezTo>
                  <a:pt x="147" y="0"/>
                  <a:pt x="145" y="0"/>
                  <a:pt x="144" y="1"/>
                </a:cubicBezTo>
                <a:cubicBezTo>
                  <a:pt x="127" y="16"/>
                  <a:pt x="127" y="16"/>
                  <a:pt x="127" y="16"/>
                </a:cubicBezTo>
                <a:cubicBezTo>
                  <a:pt x="94" y="5"/>
                  <a:pt x="62" y="17"/>
                  <a:pt x="40" y="48"/>
                </a:cubicBezTo>
                <a:cubicBezTo>
                  <a:pt x="12" y="87"/>
                  <a:pt x="12" y="140"/>
                  <a:pt x="38" y="204"/>
                </a:cubicBezTo>
                <a:cubicBezTo>
                  <a:pt x="24" y="204"/>
                  <a:pt x="24" y="204"/>
                  <a:pt x="24" y="204"/>
                </a:cubicBezTo>
                <a:cubicBezTo>
                  <a:pt x="22" y="204"/>
                  <a:pt x="20" y="206"/>
                  <a:pt x="20" y="208"/>
                </a:cubicBezTo>
                <a:cubicBezTo>
                  <a:pt x="20" y="224"/>
                  <a:pt x="20" y="224"/>
                  <a:pt x="20" y="224"/>
                </a:cubicBezTo>
                <a:cubicBezTo>
                  <a:pt x="20" y="227"/>
                  <a:pt x="16" y="230"/>
                  <a:pt x="13" y="233"/>
                </a:cubicBezTo>
                <a:cubicBezTo>
                  <a:pt x="7" y="237"/>
                  <a:pt x="0" y="243"/>
                  <a:pt x="0" y="252"/>
                </a:cubicBezTo>
                <a:cubicBezTo>
                  <a:pt x="0" y="254"/>
                  <a:pt x="2" y="256"/>
                  <a:pt x="4" y="256"/>
                </a:cubicBezTo>
                <a:cubicBezTo>
                  <a:pt x="220" y="256"/>
                  <a:pt x="220" y="256"/>
                  <a:pt x="220" y="256"/>
                </a:cubicBezTo>
                <a:cubicBezTo>
                  <a:pt x="221" y="256"/>
                  <a:pt x="222" y="256"/>
                  <a:pt x="223" y="255"/>
                </a:cubicBezTo>
                <a:cubicBezTo>
                  <a:pt x="224" y="254"/>
                  <a:pt x="224" y="253"/>
                  <a:pt x="224" y="252"/>
                </a:cubicBezTo>
                <a:cubicBezTo>
                  <a:pt x="224" y="243"/>
                  <a:pt x="217" y="237"/>
                  <a:pt x="212" y="232"/>
                </a:cubicBezTo>
                <a:close/>
                <a:moveTo>
                  <a:pt x="46" y="53"/>
                </a:moveTo>
                <a:cubicBezTo>
                  <a:pt x="67" y="24"/>
                  <a:pt x="96" y="13"/>
                  <a:pt x="126" y="24"/>
                </a:cubicBezTo>
                <a:cubicBezTo>
                  <a:pt x="128" y="24"/>
                  <a:pt x="130" y="24"/>
                  <a:pt x="131" y="23"/>
                </a:cubicBezTo>
                <a:cubicBezTo>
                  <a:pt x="143" y="13"/>
                  <a:pt x="143" y="13"/>
                  <a:pt x="143" y="13"/>
                </a:cubicBezTo>
                <a:cubicBezTo>
                  <a:pt x="143" y="28"/>
                  <a:pt x="143" y="28"/>
                  <a:pt x="143" y="28"/>
                </a:cubicBezTo>
                <a:cubicBezTo>
                  <a:pt x="143" y="29"/>
                  <a:pt x="143" y="31"/>
                  <a:pt x="145" y="31"/>
                </a:cubicBezTo>
                <a:cubicBezTo>
                  <a:pt x="152" y="35"/>
                  <a:pt x="159" y="40"/>
                  <a:pt x="165" y="47"/>
                </a:cubicBezTo>
                <a:cubicBezTo>
                  <a:pt x="180" y="61"/>
                  <a:pt x="194" y="92"/>
                  <a:pt x="199" y="108"/>
                </a:cubicBezTo>
                <a:cubicBezTo>
                  <a:pt x="193" y="110"/>
                  <a:pt x="187" y="113"/>
                  <a:pt x="183" y="114"/>
                </a:cubicBezTo>
                <a:cubicBezTo>
                  <a:pt x="170" y="98"/>
                  <a:pt x="159" y="94"/>
                  <a:pt x="149" y="90"/>
                </a:cubicBezTo>
                <a:cubicBezTo>
                  <a:pt x="141" y="88"/>
                  <a:pt x="135" y="85"/>
                  <a:pt x="128" y="77"/>
                </a:cubicBezTo>
                <a:cubicBezTo>
                  <a:pt x="126" y="76"/>
                  <a:pt x="126" y="73"/>
                  <a:pt x="126" y="69"/>
                </a:cubicBezTo>
                <a:cubicBezTo>
                  <a:pt x="127" y="66"/>
                  <a:pt x="128" y="64"/>
                  <a:pt x="129" y="64"/>
                </a:cubicBezTo>
                <a:cubicBezTo>
                  <a:pt x="131" y="63"/>
                  <a:pt x="132" y="60"/>
                  <a:pt x="131" y="58"/>
                </a:cubicBezTo>
                <a:cubicBezTo>
                  <a:pt x="130" y="56"/>
                  <a:pt x="128" y="55"/>
                  <a:pt x="126" y="56"/>
                </a:cubicBezTo>
                <a:cubicBezTo>
                  <a:pt x="122" y="58"/>
                  <a:pt x="119" y="63"/>
                  <a:pt x="118" y="68"/>
                </a:cubicBezTo>
                <a:cubicBezTo>
                  <a:pt x="118" y="72"/>
                  <a:pt x="118" y="75"/>
                  <a:pt x="119" y="78"/>
                </a:cubicBezTo>
                <a:cubicBezTo>
                  <a:pt x="98" y="107"/>
                  <a:pt x="118" y="124"/>
                  <a:pt x="139" y="143"/>
                </a:cubicBezTo>
                <a:cubicBezTo>
                  <a:pt x="156" y="159"/>
                  <a:pt x="175" y="177"/>
                  <a:pt x="177" y="204"/>
                </a:cubicBezTo>
                <a:cubicBezTo>
                  <a:pt x="46" y="204"/>
                  <a:pt x="46" y="204"/>
                  <a:pt x="46" y="204"/>
                </a:cubicBezTo>
                <a:cubicBezTo>
                  <a:pt x="20" y="141"/>
                  <a:pt x="20" y="90"/>
                  <a:pt x="46" y="53"/>
                </a:cubicBezTo>
                <a:close/>
                <a:moveTo>
                  <a:pt x="9" y="248"/>
                </a:moveTo>
                <a:cubicBezTo>
                  <a:pt x="11" y="245"/>
                  <a:pt x="14" y="242"/>
                  <a:pt x="18" y="239"/>
                </a:cubicBezTo>
                <a:cubicBezTo>
                  <a:pt x="23" y="235"/>
                  <a:pt x="28" y="230"/>
                  <a:pt x="28" y="224"/>
                </a:cubicBezTo>
                <a:cubicBezTo>
                  <a:pt x="28" y="212"/>
                  <a:pt x="28" y="212"/>
                  <a:pt x="28" y="212"/>
                </a:cubicBezTo>
                <a:cubicBezTo>
                  <a:pt x="196" y="212"/>
                  <a:pt x="196" y="212"/>
                  <a:pt x="196" y="212"/>
                </a:cubicBezTo>
                <a:cubicBezTo>
                  <a:pt x="196" y="223"/>
                  <a:pt x="196" y="223"/>
                  <a:pt x="196" y="223"/>
                </a:cubicBezTo>
                <a:cubicBezTo>
                  <a:pt x="196" y="230"/>
                  <a:pt x="201" y="234"/>
                  <a:pt x="206" y="239"/>
                </a:cubicBezTo>
                <a:cubicBezTo>
                  <a:pt x="210" y="242"/>
                  <a:pt x="213" y="245"/>
                  <a:pt x="215" y="248"/>
                </a:cubicBezTo>
                <a:lnTo>
                  <a:pt x="9" y="248"/>
                </a:lnTo>
                <a:close/>
                <a:moveTo>
                  <a:pt x="52" y="167"/>
                </a:moveTo>
                <a:cubicBezTo>
                  <a:pt x="50" y="167"/>
                  <a:pt x="49" y="169"/>
                  <a:pt x="50" y="172"/>
                </a:cubicBezTo>
                <a:cubicBezTo>
                  <a:pt x="51" y="177"/>
                  <a:pt x="53" y="182"/>
                  <a:pt x="55" y="187"/>
                </a:cubicBezTo>
                <a:cubicBezTo>
                  <a:pt x="55" y="188"/>
                  <a:pt x="57" y="189"/>
                  <a:pt x="58" y="189"/>
                </a:cubicBezTo>
                <a:cubicBezTo>
                  <a:pt x="59" y="189"/>
                  <a:pt x="59" y="189"/>
                  <a:pt x="60" y="189"/>
                </a:cubicBezTo>
                <a:cubicBezTo>
                  <a:pt x="62" y="188"/>
                  <a:pt x="63" y="186"/>
                  <a:pt x="62" y="184"/>
                </a:cubicBezTo>
                <a:cubicBezTo>
                  <a:pt x="60" y="179"/>
                  <a:pt x="59" y="174"/>
                  <a:pt x="57" y="169"/>
                </a:cubicBezTo>
                <a:cubicBezTo>
                  <a:pt x="57" y="167"/>
                  <a:pt x="54" y="166"/>
                  <a:pt x="52" y="167"/>
                </a:cubicBezTo>
                <a:close/>
                <a:moveTo>
                  <a:pt x="48" y="149"/>
                </a:moveTo>
                <a:cubicBezTo>
                  <a:pt x="50" y="148"/>
                  <a:pt x="52" y="146"/>
                  <a:pt x="51" y="144"/>
                </a:cubicBezTo>
                <a:cubicBezTo>
                  <a:pt x="47" y="117"/>
                  <a:pt x="49" y="93"/>
                  <a:pt x="59" y="74"/>
                </a:cubicBezTo>
                <a:cubicBezTo>
                  <a:pt x="59" y="72"/>
                  <a:pt x="59" y="70"/>
                  <a:pt x="57" y="69"/>
                </a:cubicBezTo>
                <a:cubicBezTo>
                  <a:pt x="55" y="68"/>
                  <a:pt x="52" y="68"/>
                  <a:pt x="51" y="70"/>
                </a:cubicBezTo>
                <a:cubicBezTo>
                  <a:pt x="41" y="91"/>
                  <a:pt x="38" y="116"/>
                  <a:pt x="43" y="146"/>
                </a:cubicBezTo>
                <a:cubicBezTo>
                  <a:pt x="44" y="147"/>
                  <a:pt x="45" y="149"/>
                  <a:pt x="47" y="149"/>
                </a:cubicBezTo>
                <a:cubicBezTo>
                  <a:pt x="48" y="149"/>
                  <a:pt x="48" y="149"/>
                  <a:pt x="48" y="149"/>
                </a:cubicBezTo>
                <a:close/>
                <a:moveTo>
                  <a:pt x="56" y="232"/>
                </a:moveTo>
                <a:cubicBezTo>
                  <a:pt x="168" y="232"/>
                  <a:pt x="168" y="232"/>
                  <a:pt x="168" y="232"/>
                </a:cubicBezTo>
                <a:cubicBezTo>
                  <a:pt x="168" y="224"/>
                  <a:pt x="168" y="224"/>
                  <a:pt x="168" y="224"/>
                </a:cubicBezTo>
                <a:cubicBezTo>
                  <a:pt x="56" y="224"/>
                  <a:pt x="56" y="224"/>
                  <a:pt x="56" y="224"/>
                </a:cubicBezTo>
                <a:lnTo>
                  <a:pt x="56" y="232"/>
                </a:ln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Man with arrow">
            <a:extLst>
              <a:ext uri="{FF2B5EF4-FFF2-40B4-BE49-F238E27FC236}">
                <a16:creationId xmlns:a16="http://schemas.microsoft.com/office/drawing/2014/main" id="{061C3F9C-198D-49F2-83C2-0321853F74BC}"/>
              </a:ext>
            </a:extLst>
          </p:cNvPr>
          <p:cNvSpPr>
            <a:spLocks noEditPoints="1"/>
          </p:cNvSpPr>
          <p:nvPr/>
        </p:nvSpPr>
        <p:spPr bwMode="auto">
          <a:xfrm>
            <a:off x="2734424" y="2876238"/>
            <a:ext cx="1364456" cy="1175186"/>
          </a:xfrm>
          <a:custGeom>
            <a:avLst/>
            <a:gdLst>
              <a:gd name="T0" fmla="*/ 100 w 254"/>
              <a:gd name="T1" fmla="*/ 132 h 257"/>
              <a:gd name="T2" fmla="*/ 124 w 254"/>
              <a:gd name="T3" fmla="*/ 118 h 257"/>
              <a:gd name="T4" fmla="*/ 87 w 254"/>
              <a:gd name="T5" fmla="*/ 44 h 257"/>
              <a:gd name="T6" fmla="*/ 88 w 254"/>
              <a:gd name="T7" fmla="*/ 26 h 257"/>
              <a:gd name="T8" fmla="*/ 36 w 254"/>
              <a:gd name="T9" fmla="*/ 26 h 257"/>
              <a:gd name="T10" fmla="*/ 37 w 254"/>
              <a:gd name="T11" fmla="*/ 44 h 257"/>
              <a:gd name="T12" fmla="*/ 0 w 254"/>
              <a:gd name="T13" fmla="*/ 118 h 257"/>
              <a:gd name="T14" fmla="*/ 24 w 254"/>
              <a:gd name="T15" fmla="*/ 132 h 257"/>
              <a:gd name="T16" fmla="*/ 40 w 254"/>
              <a:gd name="T17" fmla="*/ 200 h 257"/>
              <a:gd name="T18" fmla="*/ 100 w 254"/>
              <a:gd name="T19" fmla="*/ 184 h 257"/>
              <a:gd name="T20" fmla="*/ 80 w 254"/>
              <a:gd name="T21" fmla="*/ 26 h 257"/>
              <a:gd name="T22" fmla="*/ 44 w 254"/>
              <a:gd name="T23" fmla="*/ 26 h 257"/>
              <a:gd name="T24" fmla="*/ 62 w 254"/>
              <a:gd name="T25" fmla="*/ 140 h 257"/>
              <a:gd name="T26" fmla="*/ 58 w 254"/>
              <a:gd name="T27" fmla="*/ 192 h 257"/>
              <a:gd name="T28" fmla="*/ 32 w 254"/>
              <a:gd name="T29" fmla="*/ 184 h 257"/>
              <a:gd name="T30" fmla="*/ 28 w 254"/>
              <a:gd name="T31" fmla="*/ 75 h 257"/>
              <a:gd name="T32" fmla="*/ 24 w 254"/>
              <a:gd name="T33" fmla="*/ 118 h 257"/>
              <a:gd name="T34" fmla="*/ 8 w 254"/>
              <a:gd name="T35" fmla="*/ 118 h 257"/>
              <a:gd name="T36" fmla="*/ 37 w 254"/>
              <a:gd name="T37" fmla="*/ 52 h 257"/>
              <a:gd name="T38" fmla="*/ 116 w 254"/>
              <a:gd name="T39" fmla="*/ 83 h 257"/>
              <a:gd name="T40" fmla="*/ 108 w 254"/>
              <a:gd name="T41" fmla="*/ 126 h 257"/>
              <a:gd name="T42" fmla="*/ 100 w 254"/>
              <a:gd name="T43" fmla="*/ 79 h 257"/>
              <a:gd name="T44" fmla="*/ 92 w 254"/>
              <a:gd name="T45" fmla="*/ 79 h 257"/>
              <a:gd name="T46" fmla="*/ 84 w 254"/>
              <a:gd name="T47" fmla="*/ 192 h 257"/>
              <a:gd name="T48" fmla="*/ 66 w 254"/>
              <a:gd name="T49" fmla="*/ 144 h 257"/>
              <a:gd name="T50" fmla="*/ 233 w 254"/>
              <a:gd name="T51" fmla="*/ 215 h 257"/>
              <a:gd name="T52" fmla="*/ 238 w 254"/>
              <a:gd name="T53" fmla="*/ 232 h 257"/>
              <a:gd name="T54" fmla="*/ 62 w 254"/>
              <a:gd name="T55" fmla="*/ 216 h 257"/>
              <a:gd name="T56" fmla="*/ 62 w 254"/>
              <a:gd name="T57" fmla="*/ 256 h 257"/>
              <a:gd name="T58" fmla="*/ 238 w 254"/>
              <a:gd name="T59" fmla="*/ 240 h 257"/>
              <a:gd name="T60" fmla="*/ 233 w 254"/>
              <a:gd name="T61" fmla="*/ 257 h 257"/>
              <a:gd name="T62" fmla="*/ 233 w 254"/>
              <a:gd name="T63" fmla="*/ 215 h 257"/>
              <a:gd name="T64" fmla="*/ 50 w 254"/>
              <a:gd name="T65" fmla="*/ 236 h 257"/>
              <a:gd name="T66" fmla="*/ 74 w 254"/>
              <a:gd name="T67" fmla="*/ 236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4" h="257">
                <a:moveTo>
                  <a:pt x="100" y="184"/>
                </a:moveTo>
                <a:cubicBezTo>
                  <a:pt x="100" y="132"/>
                  <a:pt x="100" y="132"/>
                  <a:pt x="100" y="132"/>
                </a:cubicBezTo>
                <a:cubicBezTo>
                  <a:pt x="102" y="133"/>
                  <a:pt x="105" y="134"/>
                  <a:pt x="108" y="134"/>
                </a:cubicBezTo>
                <a:cubicBezTo>
                  <a:pt x="117" y="134"/>
                  <a:pt x="124" y="127"/>
                  <a:pt x="124" y="118"/>
                </a:cubicBezTo>
                <a:cubicBezTo>
                  <a:pt x="124" y="83"/>
                  <a:pt x="124" y="83"/>
                  <a:pt x="124" y="83"/>
                </a:cubicBezTo>
                <a:cubicBezTo>
                  <a:pt x="124" y="59"/>
                  <a:pt x="110" y="44"/>
                  <a:pt x="87" y="44"/>
                </a:cubicBezTo>
                <a:cubicBezTo>
                  <a:pt x="81" y="44"/>
                  <a:pt x="81" y="44"/>
                  <a:pt x="81" y="44"/>
                </a:cubicBezTo>
                <a:cubicBezTo>
                  <a:pt x="85" y="39"/>
                  <a:pt x="88" y="33"/>
                  <a:pt x="88" y="26"/>
                </a:cubicBezTo>
                <a:cubicBezTo>
                  <a:pt x="88" y="12"/>
                  <a:pt x="76" y="0"/>
                  <a:pt x="62" y="0"/>
                </a:cubicBezTo>
                <a:cubicBezTo>
                  <a:pt x="48" y="0"/>
                  <a:pt x="36" y="12"/>
                  <a:pt x="36" y="26"/>
                </a:cubicBezTo>
                <a:cubicBezTo>
                  <a:pt x="36" y="33"/>
                  <a:pt x="39" y="39"/>
                  <a:pt x="43" y="44"/>
                </a:cubicBezTo>
                <a:cubicBezTo>
                  <a:pt x="37" y="44"/>
                  <a:pt x="37" y="44"/>
                  <a:pt x="37" y="44"/>
                </a:cubicBezTo>
                <a:cubicBezTo>
                  <a:pt x="14" y="44"/>
                  <a:pt x="0" y="59"/>
                  <a:pt x="0" y="83"/>
                </a:cubicBezTo>
                <a:cubicBezTo>
                  <a:pt x="0" y="118"/>
                  <a:pt x="0" y="118"/>
                  <a:pt x="0" y="118"/>
                </a:cubicBezTo>
                <a:cubicBezTo>
                  <a:pt x="0" y="127"/>
                  <a:pt x="7" y="134"/>
                  <a:pt x="16" y="134"/>
                </a:cubicBezTo>
                <a:cubicBezTo>
                  <a:pt x="19" y="134"/>
                  <a:pt x="22" y="133"/>
                  <a:pt x="24" y="132"/>
                </a:cubicBezTo>
                <a:cubicBezTo>
                  <a:pt x="24" y="184"/>
                  <a:pt x="24" y="184"/>
                  <a:pt x="24" y="184"/>
                </a:cubicBezTo>
                <a:cubicBezTo>
                  <a:pt x="24" y="193"/>
                  <a:pt x="31" y="200"/>
                  <a:pt x="40" y="200"/>
                </a:cubicBezTo>
                <a:cubicBezTo>
                  <a:pt x="84" y="200"/>
                  <a:pt x="84" y="200"/>
                  <a:pt x="84" y="200"/>
                </a:cubicBezTo>
                <a:cubicBezTo>
                  <a:pt x="93" y="200"/>
                  <a:pt x="100" y="193"/>
                  <a:pt x="100" y="184"/>
                </a:cubicBezTo>
                <a:close/>
                <a:moveTo>
                  <a:pt x="62" y="8"/>
                </a:moveTo>
                <a:cubicBezTo>
                  <a:pt x="72" y="8"/>
                  <a:pt x="80" y="16"/>
                  <a:pt x="80" y="26"/>
                </a:cubicBezTo>
                <a:cubicBezTo>
                  <a:pt x="80" y="36"/>
                  <a:pt x="72" y="44"/>
                  <a:pt x="62" y="44"/>
                </a:cubicBezTo>
                <a:cubicBezTo>
                  <a:pt x="52" y="44"/>
                  <a:pt x="44" y="36"/>
                  <a:pt x="44" y="26"/>
                </a:cubicBezTo>
                <a:cubicBezTo>
                  <a:pt x="44" y="16"/>
                  <a:pt x="52" y="8"/>
                  <a:pt x="62" y="8"/>
                </a:cubicBezTo>
                <a:close/>
                <a:moveTo>
                  <a:pt x="62" y="140"/>
                </a:moveTo>
                <a:cubicBezTo>
                  <a:pt x="60" y="140"/>
                  <a:pt x="58" y="142"/>
                  <a:pt x="58" y="144"/>
                </a:cubicBezTo>
                <a:cubicBezTo>
                  <a:pt x="58" y="192"/>
                  <a:pt x="58" y="192"/>
                  <a:pt x="58" y="192"/>
                </a:cubicBezTo>
                <a:cubicBezTo>
                  <a:pt x="40" y="192"/>
                  <a:pt x="40" y="192"/>
                  <a:pt x="40" y="192"/>
                </a:cubicBezTo>
                <a:cubicBezTo>
                  <a:pt x="35" y="192"/>
                  <a:pt x="32" y="189"/>
                  <a:pt x="32" y="184"/>
                </a:cubicBezTo>
                <a:cubicBezTo>
                  <a:pt x="32" y="79"/>
                  <a:pt x="32" y="79"/>
                  <a:pt x="32" y="79"/>
                </a:cubicBezTo>
                <a:cubicBezTo>
                  <a:pt x="32" y="76"/>
                  <a:pt x="30" y="75"/>
                  <a:pt x="28" y="75"/>
                </a:cubicBezTo>
                <a:cubicBezTo>
                  <a:pt x="26" y="75"/>
                  <a:pt x="24" y="76"/>
                  <a:pt x="24" y="79"/>
                </a:cubicBezTo>
                <a:cubicBezTo>
                  <a:pt x="24" y="118"/>
                  <a:pt x="24" y="118"/>
                  <a:pt x="24" y="118"/>
                </a:cubicBezTo>
                <a:cubicBezTo>
                  <a:pt x="24" y="122"/>
                  <a:pt x="20" y="126"/>
                  <a:pt x="16" y="126"/>
                </a:cubicBezTo>
                <a:cubicBezTo>
                  <a:pt x="12" y="126"/>
                  <a:pt x="8" y="122"/>
                  <a:pt x="8" y="118"/>
                </a:cubicBezTo>
                <a:cubicBezTo>
                  <a:pt x="8" y="83"/>
                  <a:pt x="8" y="83"/>
                  <a:pt x="8" y="83"/>
                </a:cubicBezTo>
                <a:cubicBezTo>
                  <a:pt x="8" y="63"/>
                  <a:pt x="19" y="52"/>
                  <a:pt x="37" y="52"/>
                </a:cubicBezTo>
                <a:cubicBezTo>
                  <a:pt x="87" y="52"/>
                  <a:pt x="87" y="52"/>
                  <a:pt x="87" y="52"/>
                </a:cubicBezTo>
                <a:cubicBezTo>
                  <a:pt x="105" y="52"/>
                  <a:pt x="116" y="63"/>
                  <a:pt x="116" y="83"/>
                </a:cubicBezTo>
                <a:cubicBezTo>
                  <a:pt x="116" y="118"/>
                  <a:pt x="116" y="118"/>
                  <a:pt x="116" y="118"/>
                </a:cubicBezTo>
                <a:cubicBezTo>
                  <a:pt x="116" y="122"/>
                  <a:pt x="112" y="126"/>
                  <a:pt x="108" y="126"/>
                </a:cubicBezTo>
                <a:cubicBezTo>
                  <a:pt x="104" y="126"/>
                  <a:pt x="100" y="122"/>
                  <a:pt x="100" y="118"/>
                </a:cubicBezTo>
                <a:cubicBezTo>
                  <a:pt x="100" y="79"/>
                  <a:pt x="100" y="79"/>
                  <a:pt x="100" y="79"/>
                </a:cubicBezTo>
                <a:cubicBezTo>
                  <a:pt x="100" y="76"/>
                  <a:pt x="98" y="75"/>
                  <a:pt x="96" y="75"/>
                </a:cubicBezTo>
                <a:cubicBezTo>
                  <a:pt x="94" y="75"/>
                  <a:pt x="92" y="76"/>
                  <a:pt x="92" y="79"/>
                </a:cubicBezTo>
                <a:cubicBezTo>
                  <a:pt x="92" y="184"/>
                  <a:pt x="92" y="184"/>
                  <a:pt x="92" y="184"/>
                </a:cubicBezTo>
                <a:cubicBezTo>
                  <a:pt x="92" y="189"/>
                  <a:pt x="89" y="192"/>
                  <a:pt x="84" y="192"/>
                </a:cubicBezTo>
                <a:cubicBezTo>
                  <a:pt x="66" y="192"/>
                  <a:pt x="66" y="192"/>
                  <a:pt x="66" y="192"/>
                </a:cubicBezTo>
                <a:cubicBezTo>
                  <a:pt x="66" y="144"/>
                  <a:pt x="66" y="144"/>
                  <a:pt x="66" y="144"/>
                </a:cubicBezTo>
                <a:cubicBezTo>
                  <a:pt x="66" y="142"/>
                  <a:pt x="64" y="140"/>
                  <a:pt x="62" y="140"/>
                </a:cubicBezTo>
                <a:close/>
                <a:moveTo>
                  <a:pt x="233" y="215"/>
                </a:moveTo>
                <a:cubicBezTo>
                  <a:pt x="227" y="221"/>
                  <a:pt x="227" y="221"/>
                  <a:pt x="227" y="221"/>
                </a:cubicBezTo>
                <a:cubicBezTo>
                  <a:pt x="238" y="232"/>
                  <a:pt x="238" y="232"/>
                  <a:pt x="238" y="232"/>
                </a:cubicBezTo>
                <a:cubicBezTo>
                  <a:pt x="82" y="232"/>
                  <a:pt x="82" y="232"/>
                  <a:pt x="82" y="232"/>
                </a:cubicBezTo>
                <a:cubicBezTo>
                  <a:pt x="80" y="223"/>
                  <a:pt x="72" y="216"/>
                  <a:pt x="62" y="216"/>
                </a:cubicBezTo>
                <a:cubicBezTo>
                  <a:pt x="51" y="216"/>
                  <a:pt x="42" y="225"/>
                  <a:pt x="42" y="236"/>
                </a:cubicBezTo>
                <a:cubicBezTo>
                  <a:pt x="42" y="247"/>
                  <a:pt x="51" y="256"/>
                  <a:pt x="62" y="256"/>
                </a:cubicBezTo>
                <a:cubicBezTo>
                  <a:pt x="72" y="256"/>
                  <a:pt x="80" y="249"/>
                  <a:pt x="82" y="240"/>
                </a:cubicBezTo>
                <a:cubicBezTo>
                  <a:pt x="238" y="240"/>
                  <a:pt x="238" y="240"/>
                  <a:pt x="238" y="240"/>
                </a:cubicBezTo>
                <a:cubicBezTo>
                  <a:pt x="227" y="251"/>
                  <a:pt x="227" y="251"/>
                  <a:pt x="227" y="251"/>
                </a:cubicBezTo>
                <a:cubicBezTo>
                  <a:pt x="233" y="257"/>
                  <a:pt x="233" y="257"/>
                  <a:pt x="233" y="257"/>
                </a:cubicBezTo>
                <a:cubicBezTo>
                  <a:pt x="254" y="236"/>
                  <a:pt x="254" y="236"/>
                  <a:pt x="254" y="236"/>
                </a:cubicBezTo>
                <a:lnTo>
                  <a:pt x="233" y="215"/>
                </a:lnTo>
                <a:close/>
                <a:moveTo>
                  <a:pt x="62" y="248"/>
                </a:moveTo>
                <a:cubicBezTo>
                  <a:pt x="55" y="248"/>
                  <a:pt x="50" y="243"/>
                  <a:pt x="50" y="236"/>
                </a:cubicBezTo>
                <a:cubicBezTo>
                  <a:pt x="50" y="229"/>
                  <a:pt x="55" y="224"/>
                  <a:pt x="62" y="224"/>
                </a:cubicBezTo>
                <a:cubicBezTo>
                  <a:pt x="69" y="224"/>
                  <a:pt x="74" y="229"/>
                  <a:pt x="74" y="236"/>
                </a:cubicBezTo>
                <a:cubicBezTo>
                  <a:pt x="74" y="243"/>
                  <a:pt x="69" y="248"/>
                  <a:pt x="62" y="248"/>
                </a:cubicBez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Head with line graph">
            <a:extLst>
              <a:ext uri="{FF2B5EF4-FFF2-40B4-BE49-F238E27FC236}">
                <a16:creationId xmlns:a16="http://schemas.microsoft.com/office/drawing/2014/main" id="{0978F425-C21C-F7D1-080C-4151E6539A8C}"/>
              </a:ext>
            </a:extLst>
          </p:cNvPr>
          <p:cNvSpPr>
            <a:spLocks noEditPoints="1"/>
          </p:cNvSpPr>
          <p:nvPr/>
        </p:nvSpPr>
        <p:spPr bwMode="auto">
          <a:xfrm>
            <a:off x="2045317" y="5062974"/>
            <a:ext cx="1067936" cy="1008981"/>
          </a:xfrm>
          <a:custGeom>
            <a:avLst/>
            <a:gdLst>
              <a:gd name="T0" fmla="*/ 223 w 255"/>
              <a:gd name="T1" fmla="*/ 48 h 256"/>
              <a:gd name="T2" fmla="*/ 214 w 255"/>
              <a:gd name="T3" fmla="*/ 67 h 256"/>
              <a:gd name="T4" fmla="*/ 25 w 255"/>
              <a:gd name="T5" fmla="*/ 97 h 256"/>
              <a:gd name="T6" fmla="*/ 11 w 255"/>
              <a:gd name="T7" fmla="*/ 148 h 256"/>
              <a:gd name="T8" fmla="*/ 1 w 255"/>
              <a:gd name="T9" fmla="*/ 172 h 256"/>
              <a:gd name="T10" fmla="*/ 25 w 255"/>
              <a:gd name="T11" fmla="*/ 176 h 256"/>
              <a:gd name="T12" fmla="*/ 46 w 255"/>
              <a:gd name="T13" fmla="*/ 228 h 256"/>
              <a:gd name="T14" fmla="*/ 76 w 255"/>
              <a:gd name="T15" fmla="*/ 250 h 256"/>
              <a:gd name="T16" fmla="*/ 79 w 255"/>
              <a:gd name="T17" fmla="*/ 256 h 256"/>
              <a:gd name="T18" fmla="*/ 219 w 255"/>
              <a:gd name="T19" fmla="*/ 255 h 256"/>
              <a:gd name="T20" fmla="*/ 219 w 255"/>
              <a:gd name="T21" fmla="*/ 97 h 256"/>
              <a:gd name="T22" fmla="*/ 231 w 255"/>
              <a:gd name="T23" fmla="*/ 62 h 256"/>
              <a:gd name="T24" fmla="*/ 255 w 255"/>
              <a:gd name="T25" fmla="*/ 48 h 256"/>
              <a:gd name="T26" fmla="*/ 211 w 255"/>
              <a:gd name="T27" fmla="*/ 97 h 256"/>
              <a:gd name="T28" fmla="*/ 86 w 255"/>
              <a:gd name="T29" fmla="*/ 248 h 256"/>
              <a:gd name="T30" fmla="*/ 98 w 255"/>
              <a:gd name="T31" fmla="*/ 222 h 256"/>
              <a:gd name="T32" fmla="*/ 46 w 255"/>
              <a:gd name="T33" fmla="*/ 220 h 256"/>
              <a:gd name="T34" fmla="*/ 33 w 255"/>
              <a:gd name="T35" fmla="*/ 172 h 256"/>
              <a:gd name="T36" fmla="*/ 9 w 255"/>
              <a:gd name="T37" fmla="*/ 168 h 256"/>
              <a:gd name="T38" fmla="*/ 8 w 255"/>
              <a:gd name="T39" fmla="*/ 166 h 256"/>
              <a:gd name="T40" fmla="*/ 33 w 255"/>
              <a:gd name="T41" fmla="*/ 126 h 256"/>
              <a:gd name="T42" fmla="*/ 122 w 255"/>
              <a:gd name="T43" fmla="*/ 8 h 256"/>
              <a:gd name="T44" fmla="*/ 163 w 255"/>
              <a:gd name="T45" fmla="*/ 118 h 256"/>
              <a:gd name="T46" fmla="*/ 147 w 255"/>
              <a:gd name="T47" fmla="*/ 118 h 256"/>
              <a:gd name="T48" fmla="*/ 139 w 255"/>
              <a:gd name="T49" fmla="*/ 100 h 256"/>
              <a:gd name="T50" fmla="*/ 107 w 255"/>
              <a:gd name="T51" fmla="*/ 100 h 256"/>
              <a:gd name="T52" fmla="*/ 71 w 255"/>
              <a:gd name="T53" fmla="*/ 146 h 256"/>
              <a:gd name="T54" fmla="*/ 47 w 255"/>
              <a:gd name="T55" fmla="*/ 160 h 256"/>
              <a:gd name="T56" fmla="*/ 79 w 255"/>
              <a:gd name="T57" fmla="*/ 160 h 256"/>
              <a:gd name="T58" fmla="*/ 115 w 255"/>
              <a:gd name="T59" fmla="*/ 114 h 256"/>
              <a:gd name="T60" fmla="*/ 131 w 255"/>
              <a:gd name="T61" fmla="*/ 114 h 256"/>
              <a:gd name="T62" fmla="*/ 139 w 255"/>
              <a:gd name="T63" fmla="*/ 132 h 256"/>
              <a:gd name="T64" fmla="*/ 171 w 255"/>
              <a:gd name="T65" fmla="*/ 132 h 256"/>
              <a:gd name="T66" fmla="*/ 210 w 255"/>
              <a:gd name="T67" fmla="*/ 83 h 256"/>
              <a:gd name="T68" fmla="*/ 163 w 255"/>
              <a:gd name="T69" fmla="*/ 132 h 256"/>
              <a:gd name="T70" fmla="*/ 147 w 255"/>
              <a:gd name="T71" fmla="*/ 132 h 256"/>
              <a:gd name="T72" fmla="*/ 161 w 255"/>
              <a:gd name="T73" fmla="*/ 126 h 256"/>
              <a:gd name="T74" fmla="*/ 161 w 255"/>
              <a:gd name="T75" fmla="*/ 126 h 256"/>
              <a:gd name="T76" fmla="*/ 115 w 255"/>
              <a:gd name="T77" fmla="*/ 100 h 256"/>
              <a:gd name="T78" fmla="*/ 131 w 255"/>
              <a:gd name="T79" fmla="*/ 100 h 256"/>
              <a:gd name="T80" fmla="*/ 115 w 255"/>
              <a:gd name="T81" fmla="*/ 100 h 256"/>
              <a:gd name="T82" fmla="*/ 63 w 255"/>
              <a:gd name="T83" fmla="*/ 168 h 256"/>
              <a:gd name="T84" fmla="*/ 63 w 255"/>
              <a:gd name="T85" fmla="*/ 152 h 256"/>
              <a:gd name="T86" fmla="*/ 69 w 255"/>
              <a:gd name="T87" fmla="*/ 154 h 256"/>
              <a:gd name="T88" fmla="*/ 71 w 255"/>
              <a:gd name="T89" fmla="*/ 160 h 256"/>
              <a:gd name="T90" fmla="*/ 231 w 255"/>
              <a:gd name="T91" fmla="*/ 48 h 256"/>
              <a:gd name="T92" fmla="*/ 247 w 255"/>
              <a:gd name="T93" fmla="*/ 4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5" h="256">
                <a:moveTo>
                  <a:pt x="239" y="32"/>
                </a:moveTo>
                <a:cubicBezTo>
                  <a:pt x="230" y="32"/>
                  <a:pt x="223" y="39"/>
                  <a:pt x="223" y="48"/>
                </a:cubicBezTo>
                <a:cubicBezTo>
                  <a:pt x="223" y="51"/>
                  <a:pt x="224" y="54"/>
                  <a:pt x="225" y="56"/>
                </a:cubicBezTo>
                <a:cubicBezTo>
                  <a:pt x="214" y="67"/>
                  <a:pt x="214" y="67"/>
                  <a:pt x="214" y="67"/>
                </a:cubicBezTo>
                <a:cubicBezTo>
                  <a:pt x="202" y="28"/>
                  <a:pt x="165" y="0"/>
                  <a:pt x="122" y="0"/>
                </a:cubicBezTo>
                <a:cubicBezTo>
                  <a:pt x="69" y="0"/>
                  <a:pt x="25" y="44"/>
                  <a:pt x="25" y="97"/>
                </a:cubicBezTo>
                <a:cubicBezTo>
                  <a:pt x="25" y="126"/>
                  <a:pt x="25" y="126"/>
                  <a:pt x="25" y="126"/>
                </a:cubicBezTo>
                <a:cubicBezTo>
                  <a:pt x="25" y="129"/>
                  <a:pt x="16" y="141"/>
                  <a:pt x="11" y="148"/>
                </a:cubicBezTo>
                <a:cubicBezTo>
                  <a:pt x="7" y="153"/>
                  <a:pt x="3" y="158"/>
                  <a:pt x="1" y="162"/>
                </a:cubicBezTo>
                <a:cubicBezTo>
                  <a:pt x="0" y="165"/>
                  <a:pt x="0" y="169"/>
                  <a:pt x="1" y="172"/>
                </a:cubicBezTo>
                <a:cubicBezTo>
                  <a:pt x="3" y="174"/>
                  <a:pt x="6" y="176"/>
                  <a:pt x="9" y="176"/>
                </a:cubicBezTo>
                <a:cubicBezTo>
                  <a:pt x="25" y="176"/>
                  <a:pt x="25" y="176"/>
                  <a:pt x="25" y="176"/>
                </a:cubicBezTo>
                <a:cubicBezTo>
                  <a:pt x="25" y="206"/>
                  <a:pt x="25" y="206"/>
                  <a:pt x="25" y="206"/>
                </a:cubicBezTo>
                <a:cubicBezTo>
                  <a:pt x="25" y="217"/>
                  <a:pt x="31" y="228"/>
                  <a:pt x="46" y="228"/>
                </a:cubicBezTo>
                <a:cubicBezTo>
                  <a:pt x="88" y="228"/>
                  <a:pt x="88" y="228"/>
                  <a:pt x="88" y="228"/>
                </a:cubicBezTo>
                <a:cubicBezTo>
                  <a:pt x="76" y="250"/>
                  <a:pt x="76" y="250"/>
                  <a:pt x="76" y="250"/>
                </a:cubicBezTo>
                <a:cubicBezTo>
                  <a:pt x="75" y="251"/>
                  <a:pt x="75" y="253"/>
                  <a:pt x="76" y="254"/>
                </a:cubicBezTo>
                <a:cubicBezTo>
                  <a:pt x="76" y="255"/>
                  <a:pt x="78" y="256"/>
                  <a:pt x="79" y="256"/>
                </a:cubicBezTo>
                <a:cubicBezTo>
                  <a:pt x="216" y="256"/>
                  <a:pt x="216" y="256"/>
                  <a:pt x="216" y="256"/>
                </a:cubicBezTo>
                <a:cubicBezTo>
                  <a:pt x="217" y="256"/>
                  <a:pt x="218" y="256"/>
                  <a:pt x="219" y="255"/>
                </a:cubicBezTo>
                <a:cubicBezTo>
                  <a:pt x="219" y="254"/>
                  <a:pt x="220" y="253"/>
                  <a:pt x="220" y="252"/>
                </a:cubicBezTo>
                <a:cubicBezTo>
                  <a:pt x="219" y="97"/>
                  <a:pt x="219" y="97"/>
                  <a:pt x="219" y="97"/>
                </a:cubicBezTo>
                <a:cubicBezTo>
                  <a:pt x="219" y="90"/>
                  <a:pt x="218" y="83"/>
                  <a:pt x="217" y="76"/>
                </a:cubicBezTo>
                <a:cubicBezTo>
                  <a:pt x="231" y="62"/>
                  <a:pt x="231" y="62"/>
                  <a:pt x="231" y="62"/>
                </a:cubicBezTo>
                <a:cubicBezTo>
                  <a:pt x="233" y="63"/>
                  <a:pt x="236" y="64"/>
                  <a:pt x="239" y="64"/>
                </a:cubicBezTo>
                <a:cubicBezTo>
                  <a:pt x="248" y="64"/>
                  <a:pt x="255" y="57"/>
                  <a:pt x="255" y="48"/>
                </a:cubicBezTo>
                <a:cubicBezTo>
                  <a:pt x="255" y="39"/>
                  <a:pt x="248" y="32"/>
                  <a:pt x="239" y="32"/>
                </a:cubicBezTo>
                <a:close/>
                <a:moveTo>
                  <a:pt x="211" y="97"/>
                </a:moveTo>
                <a:cubicBezTo>
                  <a:pt x="212" y="248"/>
                  <a:pt x="212" y="248"/>
                  <a:pt x="212" y="248"/>
                </a:cubicBezTo>
                <a:cubicBezTo>
                  <a:pt x="86" y="248"/>
                  <a:pt x="86" y="248"/>
                  <a:pt x="86" y="248"/>
                </a:cubicBezTo>
                <a:cubicBezTo>
                  <a:pt x="98" y="226"/>
                  <a:pt x="98" y="226"/>
                  <a:pt x="98" y="226"/>
                </a:cubicBezTo>
                <a:cubicBezTo>
                  <a:pt x="99" y="225"/>
                  <a:pt x="99" y="223"/>
                  <a:pt x="98" y="222"/>
                </a:cubicBezTo>
                <a:cubicBezTo>
                  <a:pt x="98" y="221"/>
                  <a:pt x="96" y="220"/>
                  <a:pt x="95" y="220"/>
                </a:cubicBezTo>
                <a:cubicBezTo>
                  <a:pt x="46" y="220"/>
                  <a:pt x="46" y="220"/>
                  <a:pt x="46" y="220"/>
                </a:cubicBezTo>
                <a:cubicBezTo>
                  <a:pt x="34" y="220"/>
                  <a:pt x="33" y="208"/>
                  <a:pt x="33" y="206"/>
                </a:cubicBezTo>
                <a:cubicBezTo>
                  <a:pt x="33" y="172"/>
                  <a:pt x="33" y="172"/>
                  <a:pt x="33" y="172"/>
                </a:cubicBezTo>
                <a:cubicBezTo>
                  <a:pt x="33" y="170"/>
                  <a:pt x="31" y="168"/>
                  <a:pt x="29" y="168"/>
                </a:cubicBezTo>
                <a:cubicBezTo>
                  <a:pt x="9" y="168"/>
                  <a:pt x="9" y="168"/>
                  <a:pt x="9" y="168"/>
                </a:cubicBezTo>
                <a:cubicBezTo>
                  <a:pt x="8" y="168"/>
                  <a:pt x="8" y="168"/>
                  <a:pt x="8" y="168"/>
                </a:cubicBezTo>
                <a:cubicBezTo>
                  <a:pt x="8" y="167"/>
                  <a:pt x="8" y="166"/>
                  <a:pt x="8" y="166"/>
                </a:cubicBezTo>
                <a:cubicBezTo>
                  <a:pt x="10" y="163"/>
                  <a:pt x="14" y="158"/>
                  <a:pt x="17" y="153"/>
                </a:cubicBezTo>
                <a:cubicBezTo>
                  <a:pt x="27" y="140"/>
                  <a:pt x="33" y="131"/>
                  <a:pt x="33" y="126"/>
                </a:cubicBezTo>
                <a:cubicBezTo>
                  <a:pt x="33" y="97"/>
                  <a:pt x="33" y="97"/>
                  <a:pt x="33" y="97"/>
                </a:cubicBezTo>
                <a:cubicBezTo>
                  <a:pt x="33" y="48"/>
                  <a:pt x="73" y="8"/>
                  <a:pt x="122" y="8"/>
                </a:cubicBezTo>
                <a:cubicBezTo>
                  <a:pt x="163" y="8"/>
                  <a:pt x="197" y="36"/>
                  <a:pt x="208" y="74"/>
                </a:cubicBezTo>
                <a:cubicBezTo>
                  <a:pt x="163" y="118"/>
                  <a:pt x="163" y="118"/>
                  <a:pt x="163" y="118"/>
                </a:cubicBezTo>
                <a:cubicBezTo>
                  <a:pt x="161" y="117"/>
                  <a:pt x="158" y="116"/>
                  <a:pt x="155" y="116"/>
                </a:cubicBezTo>
                <a:cubicBezTo>
                  <a:pt x="152" y="116"/>
                  <a:pt x="149" y="117"/>
                  <a:pt x="147" y="118"/>
                </a:cubicBezTo>
                <a:cubicBezTo>
                  <a:pt x="137" y="108"/>
                  <a:pt x="137" y="108"/>
                  <a:pt x="137" y="108"/>
                </a:cubicBezTo>
                <a:cubicBezTo>
                  <a:pt x="138" y="106"/>
                  <a:pt x="139" y="103"/>
                  <a:pt x="139" y="100"/>
                </a:cubicBezTo>
                <a:cubicBezTo>
                  <a:pt x="139" y="91"/>
                  <a:pt x="132" y="84"/>
                  <a:pt x="123" y="84"/>
                </a:cubicBezTo>
                <a:cubicBezTo>
                  <a:pt x="114" y="84"/>
                  <a:pt x="107" y="91"/>
                  <a:pt x="107" y="100"/>
                </a:cubicBezTo>
                <a:cubicBezTo>
                  <a:pt x="107" y="103"/>
                  <a:pt x="108" y="106"/>
                  <a:pt x="109" y="108"/>
                </a:cubicBezTo>
                <a:cubicBezTo>
                  <a:pt x="71" y="146"/>
                  <a:pt x="71" y="146"/>
                  <a:pt x="71" y="146"/>
                </a:cubicBezTo>
                <a:cubicBezTo>
                  <a:pt x="69" y="145"/>
                  <a:pt x="66" y="144"/>
                  <a:pt x="63" y="144"/>
                </a:cubicBezTo>
                <a:cubicBezTo>
                  <a:pt x="54" y="144"/>
                  <a:pt x="47" y="151"/>
                  <a:pt x="47" y="160"/>
                </a:cubicBezTo>
                <a:cubicBezTo>
                  <a:pt x="47" y="169"/>
                  <a:pt x="54" y="176"/>
                  <a:pt x="63" y="176"/>
                </a:cubicBezTo>
                <a:cubicBezTo>
                  <a:pt x="72" y="176"/>
                  <a:pt x="79" y="169"/>
                  <a:pt x="79" y="160"/>
                </a:cubicBezTo>
                <a:cubicBezTo>
                  <a:pt x="79" y="157"/>
                  <a:pt x="78" y="154"/>
                  <a:pt x="77" y="152"/>
                </a:cubicBezTo>
                <a:cubicBezTo>
                  <a:pt x="115" y="114"/>
                  <a:pt x="115" y="114"/>
                  <a:pt x="115" y="114"/>
                </a:cubicBezTo>
                <a:cubicBezTo>
                  <a:pt x="117" y="115"/>
                  <a:pt x="120" y="116"/>
                  <a:pt x="123" y="116"/>
                </a:cubicBezTo>
                <a:cubicBezTo>
                  <a:pt x="126" y="116"/>
                  <a:pt x="129" y="115"/>
                  <a:pt x="131" y="114"/>
                </a:cubicBezTo>
                <a:cubicBezTo>
                  <a:pt x="141" y="124"/>
                  <a:pt x="141" y="124"/>
                  <a:pt x="141" y="124"/>
                </a:cubicBezTo>
                <a:cubicBezTo>
                  <a:pt x="140" y="126"/>
                  <a:pt x="139" y="129"/>
                  <a:pt x="139" y="132"/>
                </a:cubicBezTo>
                <a:cubicBezTo>
                  <a:pt x="139" y="141"/>
                  <a:pt x="146" y="148"/>
                  <a:pt x="155" y="148"/>
                </a:cubicBezTo>
                <a:cubicBezTo>
                  <a:pt x="164" y="148"/>
                  <a:pt x="171" y="141"/>
                  <a:pt x="171" y="132"/>
                </a:cubicBezTo>
                <a:cubicBezTo>
                  <a:pt x="171" y="129"/>
                  <a:pt x="170" y="126"/>
                  <a:pt x="169" y="124"/>
                </a:cubicBezTo>
                <a:cubicBezTo>
                  <a:pt x="210" y="83"/>
                  <a:pt x="210" y="83"/>
                  <a:pt x="210" y="83"/>
                </a:cubicBezTo>
                <a:cubicBezTo>
                  <a:pt x="211" y="88"/>
                  <a:pt x="211" y="92"/>
                  <a:pt x="211" y="97"/>
                </a:cubicBezTo>
                <a:close/>
                <a:moveTo>
                  <a:pt x="163" y="132"/>
                </a:moveTo>
                <a:cubicBezTo>
                  <a:pt x="163" y="136"/>
                  <a:pt x="159" y="140"/>
                  <a:pt x="155" y="140"/>
                </a:cubicBezTo>
                <a:cubicBezTo>
                  <a:pt x="151" y="140"/>
                  <a:pt x="147" y="136"/>
                  <a:pt x="147" y="132"/>
                </a:cubicBezTo>
                <a:cubicBezTo>
                  <a:pt x="147" y="128"/>
                  <a:pt x="151" y="124"/>
                  <a:pt x="155" y="124"/>
                </a:cubicBezTo>
                <a:cubicBezTo>
                  <a:pt x="157" y="124"/>
                  <a:pt x="159" y="125"/>
                  <a:pt x="161" y="126"/>
                </a:cubicBezTo>
                <a:cubicBezTo>
                  <a:pt x="161" y="126"/>
                  <a:pt x="161" y="126"/>
                  <a:pt x="161" y="126"/>
                </a:cubicBezTo>
                <a:cubicBezTo>
                  <a:pt x="161" y="126"/>
                  <a:pt x="161" y="126"/>
                  <a:pt x="161" y="126"/>
                </a:cubicBezTo>
                <a:cubicBezTo>
                  <a:pt x="162" y="128"/>
                  <a:pt x="163" y="130"/>
                  <a:pt x="163" y="132"/>
                </a:cubicBezTo>
                <a:close/>
                <a:moveTo>
                  <a:pt x="115" y="100"/>
                </a:moveTo>
                <a:cubicBezTo>
                  <a:pt x="115" y="96"/>
                  <a:pt x="119" y="92"/>
                  <a:pt x="123" y="92"/>
                </a:cubicBezTo>
                <a:cubicBezTo>
                  <a:pt x="127" y="92"/>
                  <a:pt x="131" y="96"/>
                  <a:pt x="131" y="100"/>
                </a:cubicBezTo>
                <a:cubicBezTo>
                  <a:pt x="131" y="104"/>
                  <a:pt x="127" y="108"/>
                  <a:pt x="123" y="108"/>
                </a:cubicBezTo>
                <a:cubicBezTo>
                  <a:pt x="119" y="108"/>
                  <a:pt x="115" y="104"/>
                  <a:pt x="115" y="100"/>
                </a:cubicBezTo>
                <a:close/>
                <a:moveTo>
                  <a:pt x="71" y="160"/>
                </a:moveTo>
                <a:cubicBezTo>
                  <a:pt x="71" y="164"/>
                  <a:pt x="67" y="168"/>
                  <a:pt x="63" y="168"/>
                </a:cubicBezTo>
                <a:cubicBezTo>
                  <a:pt x="59" y="168"/>
                  <a:pt x="55" y="164"/>
                  <a:pt x="55" y="160"/>
                </a:cubicBezTo>
                <a:cubicBezTo>
                  <a:pt x="55" y="156"/>
                  <a:pt x="59" y="152"/>
                  <a:pt x="63" y="152"/>
                </a:cubicBezTo>
                <a:cubicBezTo>
                  <a:pt x="65" y="152"/>
                  <a:pt x="67" y="153"/>
                  <a:pt x="69" y="154"/>
                </a:cubicBezTo>
                <a:cubicBezTo>
                  <a:pt x="69" y="154"/>
                  <a:pt x="69" y="154"/>
                  <a:pt x="69" y="154"/>
                </a:cubicBezTo>
                <a:cubicBezTo>
                  <a:pt x="69" y="154"/>
                  <a:pt x="69" y="154"/>
                  <a:pt x="69" y="154"/>
                </a:cubicBezTo>
                <a:cubicBezTo>
                  <a:pt x="70" y="156"/>
                  <a:pt x="71" y="158"/>
                  <a:pt x="71" y="160"/>
                </a:cubicBezTo>
                <a:close/>
                <a:moveTo>
                  <a:pt x="239" y="56"/>
                </a:moveTo>
                <a:cubicBezTo>
                  <a:pt x="235" y="56"/>
                  <a:pt x="231" y="52"/>
                  <a:pt x="231" y="48"/>
                </a:cubicBezTo>
                <a:cubicBezTo>
                  <a:pt x="231" y="44"/>
                  <a:pt x="235" y="40"/>
                  <a:pt x="239" y="40"/>
                </a:cubicBezTo>
                <a:cubicBezTo>
                  <a:pt x="243" y="40"/>
                  <a:pt x="247" y="44"/>
                  <a:pt x="247" y="48"/>
                </a:cubicBezTo>
                <a:cubicBezTo>
                  <a:pt x="247" y="52"/>
                  <a:pt x="243" y="56"/>
                  <a:pt x="239" y="56"/>
                </a:cubicBez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Light bulb">
            <a:extLst>
              <a:ext uri="{FF2B5EF4-FFF2-40B4-BE49-F238E27FC236}">
                <a16:creationId xmlns:a16="http://schemas.microsoft.com/office/drawing/2014/main" id="{1C8D8B7C-25B1-C92B-BD72-79AC4BD9CCEB}"/>
              </a:ext>
            </a:extLst>
          </p:cNvPr>
          <p:cNvSpPr>
            <a:spLocks noEditPoints="1"/>
          </p:cNvSpPr>
          <p:nvPr/>
        </p:nvSpPr>
        <p:spPr bwMode="auto">
          <a:xfrm>
            <a:off x="3552944" y="4087156"/>
            <a:ext cx="666750" cy="731838"/>
          </a:xfrm>
          <a:custGeom>
            <a:avLst/>
            <a:gdLst>
              <a:gd name="T0" fmla="*/ 27 w 232"/>
              <a:gd name="T1" fmla="*/ 113 h 256"/>
              <a:gd name="T2" fmla="*/ 76 w 232"/>
              <a:gd name="T3" fmla="*/ 208 h 256"/>
              <a:gd name="T4" fmla="*/ 64 w 232"/>
              <a:gd name="T5" fmla="*/ 216 h 256"/>
              <a:gd name="T6" fmla="*/ 76 w 232"/>
              <a:gd name="T7" fmla="*/ 228 h 256"/>
              <a:gd name="T8" fmla="*/ 64 w 232"/>
              <a:gd name="T9" fmla="*/ 236 h 256"/>
              <a:gd name="T10" fmla="*/ 76 w 232"/>
              <a:gd name="T11" fmla="*/ 252 h 256"/>
              <a:gd name="T12" fmla="*/ 152 w 232"/>
              <a:gd name="T13" fmla="*/ 256 h 256"/>
              <a:gd name="T14" fmla="*/ 156 w 232"/>
              <a:gd name="T15" fmla="*/ 236 h 256"/>
              <a:gd name="T16" fmla="*/ 168 w 232"/>
              <a:gd name="T17" fmla="*/ 228 h 256"/>
              <a:gd name="T18" fmla="*/ 156 w 232"/>
              <a:gd name="T19" fmla="*/ 216 h 256"/>
              <a:gd name="T20" fmla="*/ 168 w 232"/>
              <a:gd name="T21" fmla="*/ 208 h 256"/>
              <a:gd name="T22" fmla="*/ 156 w 232"/>
              <a:gd name="T23" fmla="*/ 192 h 256"/>
              <a:gd name="T24" fmla="*/ 116 w 232"/>
              <a:gd name="T25" fmla="*/ 24 h 256"/>
              <a:gd name="T26" fmla="*/ 84 w 232"/>
              <a:gd name="T27" fmla="*/ 248 h 256"/>
              <a:gd name="T28" fmla="*/ 148 w 232"/>
              <a:gd name="T29" fmla="*/ 236 h 256"/>
              <a:gd name="T30" fmla="*/ 148 w 232"/>
              <a:gd name="T31" fmla="*/ 228 h 256"/>
              <a:gd name="T32" fmla="*/ 84 w 232"/>
              <a:gd name="T33" fmla="*/ 216 h 256"/>
              <a:gd name="T34" fmla="*/ 148 w 232"/>
              <a:gd name="T35" fmla="*/ 228 h 256"/>
              <a:gd name="T36" fmla="*/ 148 w 232"/>
              <a:gd name="T37" fmla="*/ 190 h 256"/>
              <a:gd name="T38" fmla="*/ 132 w 232"/>
              <a:gd name="T39" fmla="*/ 208 h 256"/>
              <a:gd name="T40" fmla="*/ 159 w 232"/>
              <a:gd name="T41" fmla="*/ 137 h 256"/>
              <a:gd name="T42" fmla="*/ 125 w 232"/>
              <a:gd name="T43" fmla="*/ 159 h 256"/>
              <a:gd name="T44" fmla="*/ 124 w 232"/>
              <a:gd name="T45" fmla="*/ 208 h 256"/>
              <a:gd name="T46" fmla="*/ 108 w 232"/>
              <a:gd name="T47" fmla="*/ 162 h 256"/>
              <a:gd name="T48" fmla="*/ 79 w 232"/>
              <a:gd name="T49" fmla="*/ 131 h 256"/>
              <a:gd name="T50" fmla="*/ 100 w 232"/>
              <a:gd name="T51" fmla="*/ 164 h 256"/>
              <a:gd name="T52" fmla="*/ 84 w 232"/>
              <a:gd name="T53" fmla="*/ 208 h 256"/>
              <a:gd name="T54" fmla="*/ 84 w 232"/>
              <a:gd name="T55" fmla="*/ 190 h 256"/>
              <a:gd name="T56" fmla="*/ 35 w 232"/>
              <a:gd name="T57" fmla="*/ 113 h 256"/>
              <a:gd name="T58" fmla="*/ 197 w 232"/>
              <a:gd name="T59" fmla="*/ 113 h 256"/>
              <a:gd name="T60" fmla="*/ 129 w 232"/>
              <a:gd name="T61" fmla="*/ 101 h 256"/>
              <a:gd name="T62" fmla="*/ 103 w 232"/>
              <a:gd name="T63" fmla="*/ 101 h 256"/>
              <a:gd name="T64" fmla="*/ 81 w 232"/>
              <a:gd name="T65" fmla="*/ 117 h 256"/>
              <a:gd name="T66" fmla="*/ 100 w 232"/>
              <a:gd name="T67" fmla="*/ 110 h 256"/>
              <a:gd name="T68" fmla="*/ 116 w 232"/>
              <a:gd name="T69" fmla="*/ 124 h 256"/>
              <a:gd name="T70" fmla="*/ 132 w 232"/>
              <a:gd name="T71" fmla="*/ 110 h 256"/>
              <a:gd name="T72" fmla="*/ 151 w 232"/>
              <a:gd name="T73" fmla="*/ 117 h 256"/>
              <a:gd name="T74" fmla="*/ 129 w 232"/>
              <a:gd name="T75" fmla="*/ 101 h 256"/>
              <a:gd name="T76" fmla="*/ 112 w 232"/>
              <a:gd name="T77" fmla="*/ 0 h 256"/>
              <a:gd name="T78" fmla="*/ 120 w 232"/>
              <a:gd name="T79" fmla="*/ 12 h 256"/>
              <a:gd name="T80" fmla="*/ 199 w 232"/>
              <a:gd name="T81" fmla="*/ 36 h 256"/>
              <a:gd name="T82" fmla="*/ 185 w 232"/>
              <a:gd name="T83" fmla="*/ 39 h 256"/>
              <a:gd name="T84" fmla="*/ 199 w 232"/>
              <a:gd name="T85" fmla="*/ 36 h 256"/>
              <a:gd name="T86" fmla="*/ 220 w 232"/>
              <a:gd name="T87" fmla="*/ 116 h 256"/>
              <a:gd name="T88" fmla="*/ 232 w 232"/>
              <a:gd name="T89" fmla="*/ 108 h 256"/>
              <a:gd name="T90" fmla="*/ 185 w 232"/>
              <a:gd name="T91" fmla="*/ 189 h 256"/>
              <a:gd name="T92" fmla="*/ 199 w 232"/>
              <a:gd name="T93" fmla="*/ 192 h 256"/>
              <a:gd name="T94" fmla="*/ 185 w 232"/>
              <a:gd name="T95" fmla="*/ 189 h 256"/>
              <a:gd name="T96" fmla="*/ 38 w 232"/>
              <a:gd name="T97" fmla="*/ 31 h 256"/>
              <a:gd name="T98" fmla="*/ 41 w 232"/>
              <a:gd name="T99" fmla="*/ 45 h 256"/>
              <a:gd name="T100" fmla="*/ 0 w 232"/>
              <a:gd name="T101" fmla="*/ 116 h 256"/>
              <a:gd name="T102" fmla="*/ 12 w 232"/>
              <a:gd name="T103" fmla="*/ 108 h 256"/>
              <a:gd name="T104" fmla="*/ 0 w 232"/>
              <a:gd name="T105" fmla="*/ 116 h 256"/>
              <a:gd name="T106" fmla="*/ 38 w 232"/>
              <a:gd name="T107" fmla="*/ 198 h 256"/>
              <a:gd name="T108" fmla="*/ 41 w 232"/>
              <a:gd name="T109" fmla="*/ 18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 h="256">
                <a:moveTo>
                  <a:pt x="116" y="24"/>
                </a:moveTo>
                <a:cubicBezTo>
                  <a:pt x="67" y="24"/>
                  <a:pt x="27" y="64"/>
                  <a:pt x="27" y="113"/>
                </a:cubicBezTo>
                <a:cubicBezTo>
                  <a:pt x="27" y="146"/>
                  <a:pt x="46" y="177"/>
                  <a:pt x="76" y="192"/>
                </a:cubicBezTo>
                <a:cubicBezTo>
                  <a:pt x="76" y="195"/>
                  <a:pt x="76" y="200"/>
                  <a:pt x="76" y="208"/>
                </a:cubicBezTo>
                <a:cubicBezTo>
                  <a:pt x="64" y="208"/>
                  <a:pt x="64" y="208"/>
                  <a:pt x="64" y="208"/>
                </a:cubicBezTo>
                <a:cubicBezTo>
                  <a:pt x="64" y="216"/>
                  <a:pt x="64" y="216"/>
                  <a:pt x="64" y="216"/>
                </a:cubicBezTo>
                <a:cubicBezTo>
                  <a:pt x="76" y="216"/>
                  <a:pt x="76" y="216"/>
                  <a:pt x="76" y="216"/>
                </a:cubicBezTo>
                <a:cubicBezTo>
                  <a:pt x="76" y="228"/>
                  <a:pt x="76" y="228"/>
                  <a:pt x="76" y="228"/>
                </a:cubicBezTo>
                <a:cubicBezTo>
                  <a:pt x="64" y="228"/>
                  <a:pt x="64" y="228"/>
                  <a:pt x="64" y="228"/>
                </a:cubicBezTo>
                <a:cubicBezTo>
                  <a:pt x="64" y="236"/>
                  <a:pt x="64" y="236"/>
                  <a:pt x="64" y="236"/>
                </a:cubicBezTo>
                <a:cubicBezTo>
                  <a:pt x="76" y="236"/>
                  <a:pt x="76" y="236"/>
                  <a:pt x="76" y="236"/>
                </a:cubicBezTo>
                <a:cubicBezTo>
                  <a:pt x="76" y="252"/>
                  <a:pt x="76" y="252"/>
                  <a:pt x="76" y="252"/>
                </a:cubicBezTo>
                <a:cubicBezTo>
                  <a:pt x="76" y="254"/>
                  <a:pt x="78" y="256"/>
                  <a:pt x="80" y="256"/>
                </a:cubicBezTo>
                <a:cubicBezTo>
                  <a:pt x="152" y="256"/>
                  <a:pt x="152" y="256"/>
                  <a:pt x="152" y="256"/>
                </a:cubicBezTo>
                <a:cubicBezTo>
                  <a:pt x="154" y="256"/>
                  <a:pt x="156" y="254"/>
                  <a:pt x="156" y="252"/>
                </a:cubicBezTo>
                <a:cubicBezTo>
                  <a:pt x="156" y="236"/>
                  <a:pt x="156" y="236"/>
                  <a:pt x="156" y="236"/>
                </a:cubicBezTo>
                <a:cubicBezTo>
                  <a:pt x="168" y="236"/>
                  <a:pt x="168" y="236"/>
                  <a:pt x="168" y="236"/>
                </a:cubicBezTo>
                <a:cubicBezTo>
                  <a:pt x="168" y="228"/>
                  <a:pt x="168" y="228"/>
                  <a:pt x="168" y="228"/>
                </a:cubicBezTo>
                <a:cubicBezTo>
                  <a:pt x="156" y="228"/>
                  <a:pt x="156" y="228"/>
                  <a:pt x="156" y="228"/>
                </a:cubicBezTo>
                <a:cubicBezTo>
                  <a:pt x="156" y="216"/>
                  <a:pt x="156" y="216"/>
                  <a:pt x="156" y="216"/>
                </a:cubicBezTo>
                <a:cubicBezTo>
                  <a:pt x="168" y="216"/>
                  <a:pt x="168" y="216"/>
                  <a:pt x="168" y="216"/>
                </a:cubicBezTo>
                <a:cubicBezTo>
                  <a:pt x="168" y="208"/>
                  <a:pt x="168" y="208"/>
                  <a:pt x="168" y="208"/>
                </a:cubicBezTo>
                <a:cubicBezTo>
                  <a:pt x="156" y="208"/>
                  <a:pt x="156" y="208"/>
                  <a:pt x="156" y="208"/>
                </a:cubicBezTo>
                <a:cubicBezTo>
                  <a:pt x="156" y="192"/>
                  <a:pt x="156" y="192"/>
                  <a:pt x="156" y="192"/>
                </a:cubicBezTo>
                <a:cubicBezTo>
                  <a:pt x="186" y="177"/>
                  <a:pt x="205" y="146"/>
                  <a:pt x="205" y="113"/>
                </a:cubicBezTo>
                <a:cubicBezTo>
                  <a:pt x="205" y="64"/>
                  <a:pt x="165" y="24"/>
                  <a:pt x="116" y="24"/>
                </a:cubicBezTo>
                <a:close/>
                <a:moveTo>
                  <a:pt x="148" y="248"/>
                </a:moveTo>
                <a:cubicBezTo>
                  <a:pt x="84" y="248"/>
                  <a:pt x="84" y="248"/>
                  <a:pt x="84" y="248"/>
                </a:cubicBezTo>
                <a:cubicBezTo>
                  <a:pt x="84" y="236"/>
                  <a:pt x="84" y="236"/>
                  <a:pt x="84" y="236"/>
                </a:cubicBezTo>
                <a:cubicBezTo>
                  <a:pt x="148" y="236"/>
                  <a:pt x="148" y="236"/>
                  <a:pt x="148" y="236"/>
                </a:cubicBezTo>
                <a:lnTo>
                  <a:pt x="148" y="248"/>
                </a:lnTo>
                <a:close/>
                <a:moveTo>
                  <a:pt x="148" y="228"/>
                </a:moveTo>
                <a:cubicBezTo>
                  <a:pt x="84" y="228"/>
                  <a:pt x="84" y="228"/>
                  <a:pt x="84" y="228"/>
                </a:cubicBezTo>
                <a:cubicBezTo>
                  <a:pt x="84" y="216"/>
                  <a:pt x="84" y="216"/>
                  <a:pt x="84" y="216"/>
                </a:cubicBezTo>
                <a:cubicBezTo>
                  <a:pt x="148" y="216"/>
                  <a:pt x="148" y="216"/>
                  <a:pt x="148" y="216"/>
                </a:cubicBezTo>
                <a:lnTo>
                  <a:pt x="148" y="228"/>
                </a:lnTo>
                <a:close/>
                <a:moveTo>
                  <a:pt x="150" y="186"/>
                </a:moveTo>
                <a:cubicBezTo>
                  <a:pt x="149" y="187"/>
                  <a:pt x="148" y="188"/>
                  <a:pt x="148" y="190"/>
                </a:cubicBezTo>
                <a:cubicBezTo>
                  <a:pt x="148" y="208"/>
                  <a:pt x="148" y="208"/>
                  <a:pt x="148" y="208"/>
                </a:cubicBezTo>
                <a:cubicBezTo>
                  <a:pt x="132" y="208"/>
                  <a:pt x="132" y="208"/>
                  <a:pt x="132" y="208"/>
                </a:cubicBezTo>
                <a:cubicBezTo>
                  <a:pt x="132" y="164"/>
                  <a:pt x="132" y="164"/>
                  <a:pt x="132" y="164"/>
                </a:cubicBezTo>
                <a:cubicBezTo>
                  <a:pt x="159" y="137"/>
                  <a:pt x="159" y="137"/>
                  <a:pt x="159" y="137"/>
                </a:cubicBezTo>
                <a:cubicBezTo>
                  <a:pt x="153" y="131"/>
                  <a:pt x="153" y="131"/>
                  <a:pt x="153" y="131"/>
                </a:cubicBezTo>
                <a:cubicBezTo>
                  <a:pt x="125" y="159"/>
                  <a:pt x="125" y="159"/>
                  <a:pt x="125" y="159"/>
                </a:cubicBezTo>
                <a:cubicBezTo>
                  <a:pt x="124" y="160"/>
                  <a:pt x="124" y="161"/>
                  <a:pt x="124" y="162"/>
                </a:cubicBezTo>
                <a:cubicBezTo>
                  <a:pt x="124" y="208"/>
                  <a:pt x="124" y="208"/>
                  <a:pt x="124" y="208"/>
                </a:cubicBezTo>
                <a:cubicBezTo>
                  <a:pt x="108" y="208"/>
                  <a:pt x="108" y="208"/>
                  <a:pt x="108" y="208"/>
                </a:cubicBezTo>
                <a:cubicBezTo>
                  <a:pt x="108" y="162"/>
                  <a:pt x="108" y="162"/>
                  <a:pt x="108" y="162"/>
                </a:cubicBezTo>
                <a:cubicBezTo>
                  <a:pt x="108" y="161"/>
                  <a:pt x="108" y="160"/>
                  <a:pt x="107" y="159"/>
                </a:cubicBezTo>
                <a:cubicBezTo>
                  <a:pt x="79" y="131"/>
                  <a:pt x="79" y="131"/>
                  <a:pt x="79" y="131"/>
                </a:cubicBezTo>
                <a:cubicBezTo>
                  <a:pt x="73" y="137"/>
                  <a:pt x="73" y="137"/>
                  <a:pt x="73" y="137"/>
                </a:cubicBezTo>
                <a:cubicBezTo>
                  <a:pt x="100" y="164"/>
                  <a:pt x="100" y="164"/>
                  <a:pt x="100" y="164"/>
                </a:cubicBezTo>
                <a:cubicBezTo>
                  <a:pt x="100" y="208"/>
                  <a:pt x="100" y="208"/>
                  <a:pt x="100" y="208"/>
                </a:cubicBezTo>
                <a:cubicBezTo>
                  <a:pt x="84" y="208"/>
                  <a:pt x="84" y="208"/>
                  <a:pt x="84" y="208"/>
                </a:cubicBezTo>
                <a:cubicBezTo>
                  <a:pt x="84" y="202"/>
                  <a:pt x="84" y="191"/>
                  <a:pt x="84" y="190"/>
                </a:cubicBezTo>
                <a:cubicBezTo>
                  <a:pt x="84" y="190"/>
                  <a:pt x="84" y="190"/>
                  <a:pt x="84" y="190"/>
                </a:cubicBezTo>
                <a:cubicBezTo>
                  <a:pt x="84" y="188"/>
                  <a:pt x="83" y="187"/>
                  <a:pt x="82" y="186"/>
                </a:cubicBezTo>
                <a:cubicBezTo>
                  <a:pt x="53" y="173"/>
                  <a:pt x="35" y="144"/>
                  <a:pt x="35" y="113"/>
                </a:cubicBezTo>
                <a:cubicBezTo>
                  <a:pt x="35" y="68"/>
                  <a:pt x="71" y="32"/>
                  <a:pt x="116" y="32"/>
                </a:cubicBezTo>
                <a:cubicBezTo>
                  <a:pt x="161" y="32"/>
                  <a:pt x="197" y="68"/>
                  <a:pt x="197" y="113"/>
                </a:cubicBezTo>
                <a:cubicBezTo>
                  <a:pt x="197" y="145"/>
                  <a:pt x="179" y="173"/>
                  <a:pt x="150" y="186"/>
                </a:cubicBezTo>
                <a:close/>
                <a:moveTo>
                  <a:pt x="129" y="101"/>
                </a:moveTo>
                <a:cubicBezTo>
                  <a:pt x="116" y="114"/>
                  <a:pt x="116" y="114"/>
                  <a:pt x="116" y="114"/>
                </a:cubicBezTo>
                <a:cubicBezTo>
                  <a:pt x="103" y="101"/>
                  <a:pt x="103" y="101"/>
                  <a:pt x="103" y="101"/>
                </a:cubicBezTo>
                <a:cubicBezTo>
                  <a:pt x="101" y="100"/>
                  <a:pt x="99" y="100"/>
                  <a:pt x="97" y="101"/>
                </a:cubicBezTo>
                <a:cubicBezTo>
                  <a:pt x="81" y="117"/>
                  <a:pt x="81" y="117"/>
                  <a:pt x="81" y="117"/>
                </a:cubicBezTo>
                <a:cubicBezTo>
                  <a:pt x="87" y="123"/>
                  <a:pt x="87" y="123"/>
                  <a:pt x="87" y="123"/>
                </a:cubicBezTo>
                <a:cubicBezTo>
                  <a:pt x="100" y="110"/>
                  <a:pt x="100" y="110"/>
                  <a:pt x="100" y="110"/>
                </a:cubicBezTo>
                <a:cubicBezTo>
                  <a:pt x="113" y="123"/>
                  <a:pt x="113" y="123"/>
                  <a:pt x="113" y="123"/>
                </a:cubicBezTo>
                <a:cubicBezTo>
                  <a:pt x="114" y="124"/>
                  <a:pt x="115" y="124"/>
                  <a:pt x="116" y="124"/>
                </a:cubicBezTo>
                <a:cubicBezTo>
                  <a:pt x="117" y="124"/>
                  <a:pt x="118" y="124"/>
                  <a:pt x="119" y="123"/>
                </a:cubicBezTo>
                <a:cubicBezTo>
                  <a:pt x="132" y="110"/>
                  <a:pt x="132" y="110"/>
                  <a:pt x="132" y="110"/>
                </a:cubicBezTo>
                <a:cubicBezTo>
                  <a:pt x="145" y="123"/>
                  <a:pt x="145" y="123"/>
                  <a:pt x="145" y="123"/>
                </a:cubicBezTo>
                <a:cubicBezTo>
                  <a:pt x="151" y="117"/>
                  <a:pt x="151" y="117"/>
                  <a:pt x="151" y="117"/>
                </a:cubicBezTo>
                <a:cubicBezTo>
                  <a:pt x="135" y="101"/>
                  <a:pt x="135" y="101"/>
                  <a:pt x="135" y="101"/>
                </a:cubicBezTo>
                <a:cubicBezTo>
                  <a:pt x="133" y="100"/>
                  <a:pt x="131" y="100"/>
                  <a:pt x="129" y="101"/>
                </a:cubicBezTo>
                <a:close/>
                <a:moveTo>
                  <a:pt x="120" y="0"/>
                </a:moveTo>
                <a:cubicBezTo>
                  <a:pt x="112" y="0"/>
                  <a:pt x="112" y="0"/>
                  <a:pt x="112" y="0"/>
                </a:cubicBezTo>
                <a:cubicBezTo>
                  <a:pt x="112" y="12"/>
                  <a:pt x="112" y="12"/>
                  <a:pt x="112" y="12"/>
                </a:cubicBezTo>
                <a:cubicBezTo>
                  <a:pt x="120" y="12"/>
                  <a:pt x="120" y="12"/>
                  <a:pt x="120" y="12"/>
                </a:cubicBezTo>
                <a:lnTo>
                  <a:pt x="120" y="0"/>
                </a:lnTo>
                <a:close/>
                <a:moveTo>
                  <a:pt x="199" y="36"/>
                </a:moveTo>
                <a:cubicBezTo>
                  <a:pt x="194" y="31"/>
                  <a:pt x="194" y="31"/>
                  <a:pt x="194" y="31"/>
                </a:cubicBezTo>
                <a:cubicBezTo>
                  <a:pt x="185" y="39"/>
                  <a:pt x="185" y="39"/>
                  <a:pt x="185" y="39"/>
                </a:cubicBezTo>
                <a:cubicBezTo>
                  <a:pt x="191" y="45"/>
                  <a:pt x="191" y="45"/>
                  <a:pt x="191" y="45"/>
                </a:cubicBezTo>
                <a:lnTo>
                  <a:pt x="199" y="36"/>
                </a:lnTo>
                <a:close/>
                <a:moveTo>
                  <a:pt x="220" y="108"/>
                </a:moveTo>
                <a:cubicBezTo>
                  <a:pt x="220" y="116"/>
                  <a:pt x="220" y="116"/>
                  <a:pt x="220" y="116"/>
                </a:cubicBezTo>
                <a:cubicBezTo>
                  <a:pt x="232" y="116"/>
                  <a:pt x="232" y="116"/>
                  <a:pt x="232" y="116"/>
                </a:cubicBezTo>
                <a:cubicBezTo>
                  <a:pt x="232" y="108"/>
                  <a:pt x="232" y="108"/>
                  <a:pt x="232" y="108"/>
                </a:cubicBezTo>
                <a:lnTo>
                  <a:pt x="220" y="108"/>
                </a:lnTo>
                <a:close/>
                <a:moveTo>
                  <a:pt x="185" y="189"/>
                </a:moveTo>
                <a:cubicBezTo>
                  <a:pt x="194" y="198"/>
                  <a:pt x="194" y="198"/>
                  <a:pt x="194" y="198"/>
                </a:cubicBezTo>
                <a:cubicBezTo>
                  <a:pt x="199" y="192"/>
                  <a:pt x="199" y="192"/>
                  <a:pt x="199" y="192"/>
                </a:cubicBezTo>
                <a:cubicBezTo>
                  <a:pt x="191" y="183"/>
                  <a:pt x="191" y="183"/>
                  <a:pt x="191" y="183"/>
                </a:cubicBezTo>
                <a:lnTo>
                  <a:pt x="185" y="189"/>
                </a:lnTo>
                <a:close/>
                <a:moveTo>
                  <a:pt x="47" y="39"/>
                </a:moveTo>
                <a:cubicBezTo>
                  <a:pt x="38" y="31"/>
                  <a:pt x="38" y="31"/>
                  <a:pt x="38" y="31"/>
                </a:cubicBezTo>
                <a:cubicBezTo>
                  <a:pt x="33" y="36"/>
                  <a:pt x="33" y="36"/>
                  <a:pt x="33" y="36"/>
                </a:cubicBezTo>
                <a:cubicBezTo>
                  <a:pt x="41" y="45"/>
                  <a:pt x="41" y="45"/>
                  <a:pt x="41" y="45"/>
                </a:cubicBezTo>
                <a:lnTo>
                  <a:pt x="47" y="39"/>
                </a:lnTo>
                <a:close/>
                <a:moveTo>
                  <a:pt x="0" y="116"/>
                </a:moveTo>
                <a:cubicBezTo>
                  <a:pt x="12" y="116"/>
                  <a:pt x="12" y="116"/>
                  <a:pt x="12" y="116"/>
                </a:cubicBezTo>
                <a:cubicBezTo>
                  <a:pt x="12" y="108"/>
                  <a:pt x="12" y="108"/>
                  <a:pt x="12" y="108"/>
                </a:cubicBezTo>
                <a:cubicBezTo>
                  <a:pt x="0" y="108"/>
                  <a:pt x="0" y="108"/>
                  <a:pt x="0" y="108"/>
                </a:cubicBezTo>
                <a:lnTo>
                  <a:pt x="0" y="116"/>
                </a:lnTo>
                <a:close/>
                <a:moveTo>
                  <a:pt x="33" y="192"/>
                </a:moveTo>
                <a:cubicBezTo>
                  <a:pt x="38" y="198"/>
                  <a:pt x="38" y="198"/>
                  <a:pt x="38" y="198"/>
                </a:cubicBezTo>
                <a:cubicBezTo>
                  <a:pt x="47" y="189"/>
                  <a:pt x="47" y="189"/>
                  <a:pt x="47" y="189"/>
                </a:cubicBezTo>
                <a:cubicBezTo>
                  <a:pt x="41" y="183"/>
                  <a:pt x="41" y="183"/>
                  <a:pt x="41" y="183"/>
                </a:cubicBezTo>
                <a:lnTo>
                  <a:pt x="33" y="192"/>
                </a:ln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ursour">
            <a:extLst>
              <a:ext uri="{FF2B5EF4-FFF2-40B4-BE49-F238E27FC236}">
                <a16:creationId xmlns:a16="http://schemas.microsoft.com/office/drawing/2014/main" id="{250A058B-33DE-E1A6-5543-816C44BB0539}"/>
              </a:ext>
            </a:extLst>
          </p:cNvPr>
          <p:cNvSpPr>
            <a:spLocks noEditPoints="1"/>
          </p:cNvSpPr>
          <p:nvPr/>
        </p:nvSpPr>
        <p:spPr bwMode="auto">
          <a:xfrm>
            <a:off x="3592379" y="2972824"/>
            <a:ext cx="735013" cy="731838"/>
          </a:xfrm>
          <a:custGeom>
            <a:avLst/>
            <a:gdLst>
              <a:gd name="T0" fmla="*/ 168 w 256"/>
              <a:gd name="T1" fmla="*/ 112 h 256"/>
              <a:gd name="T2" fmla="*/ 228 w 256"/>
              <a:gd name="T3" fmla="*/ 68 h 256"/>
              <a:gd name="T4" fmla="*/ 212 w 256"/>
              <a:gd name="T5" fmla="*/ 60 h 256"/>
              <a:gd name="T6" fmla="*/ 168 w 256"/>
              <a:gd name="T7" fmla="*/ 0 h 256"/>
              <a:gd name="T8" fmla="*/ 160 w 256"/>
              <a:gd name="T9" fmla="*/ 16 h 256"/>
              <a:gd name="T10" fmla="*/ 100 w 256"/>
              <a:gd name="T11" fmla="*/ 60 h 256"/>
              <a:gd name="T12" fmla="*/ 116 w 256"/>
              <a:gd name="T13" fmla="*/ 68 h 256"/>
              <a:gd name="T14" fmla="*/ 160 w 256"/>
              <a:gd name="T15" fmla="*/ 128 h 256"/>
              <a:gd name="T16" fmla="*/ 124 w 256"/>
              <a:gd name="T17" fmla="*/ 68 h 256"/>
              <a:gd name="T18" fmla="*/ 132 w 256"/>
              <a:gd name="T19" fmla="*/ 60 h 256"/>
              <a:gd name="T20" fmla="*/ 160 w 256"/>
              <a:gd name="T21" fmla="*/ 24 h 256"/>
              <a:gd name="T22" fmla="*/ 168 w 256"/>
              <a:gd name="T23" fmla="*/ 32 h 256"/>
              <a:gd name="T24" fmla="*/ 204 w 256"/>
              <a:gd name="T25" fmla="*/ 60 h 256"/>
              <a:gd name="T26" fmla="*/ 196 w 256"/>
              <a:gd name="T27" fmla="*/ 68 h 256"/>
              <a:gd name="T28" fmla="*/ 168 w 256"/>
              <a:gd name="T29" fmla="*/ 104 h 256"/>
              <a:gd name="T30" fmla="*/ 160 w 256"/>
              <a:gd name="T31" fmla="*/ 96 h 256"/>
              <a:gd name="T32" fmla="*/ 124 w 256"/>
              <a:gd name="T33" fmla="*/ 68 h 256"/>
              <a:gd name="T34" fmla="*/ 56 w 256"/>
              <a:gd name="T35" fmla="*/ 136 h 256"/>
              <a:gd name="T36" fmla="*/ 48 w 256"/>
              <a:gd name="T37" fmla="*/ 148 h 256"/>
              <a:gd name="T38" fmla="*/ 0 w 256"/>
              <a:gd name="T39" fmla="*/ 184 h 256"/>
              <a:gd name="T40" fmla="*/ 12 w 256"/>
              <a:gd name="T41" fmla="*/ 192 h 256"/>
              <a:gd name="T42" fmla="*/ 48 w 256"/>
              <a:gd name="T43" fmla="*/ 240 h 256"/>
              <a:gd name="T44" fmla="*/ 56 w 256"/>
              <a:gd name="T45" fmla="*/ 228 h 256"/>
              <a:gd name="T46" fmla="*/ 104 w 256"/>
              <a:gd name="T47" fmla="*/ 192 h 256"/>
              <a:gd name="T48" fmla="*/ 92 w 256"/>
              <a:gd name="T49" fmla="*/ 184 h 256"/>
              <a:gd name="T50" fmla="*/ 84 w 256"/>
              <a:gd name="T51" fmla="*/ 192 h 256"/>
              <a:gd name="T52" fmla="*/ 56 w 256"/>
              <a:gd name="T53" fmla="*/ 212 h 256"/>
              <a:gd name="T54" fmla="*/ 48 w 256"/>
              <a:gd name="T55" fmla="*/ 220 h 256"/>
              <a:gd name="T56" fmla="*/ 28 w 256"/>
              <a:gd name="T57" fmla="*/ 192 h 256"/>
              <a:gd name="T58" fmla="*/ 20 w 256"/>
              <a:gd name="T59" fmla="*/ 184 h 256"/>
              <a:gd name="T60" fmla="*/ 48 w 256"/>
              <a:gd name="T61" fmla="*/ 164 h 256"/>
              <a:gd name="T62" fmla="*/ 56 w 256"/>
              <a:gd name="T63" fmla="*/ 156 h 256"/>
              <a:gd name="T64" fmla="*/ 76 w 256"/>
              <a:gd name="T65" fmla="*/ 184 h 256"/>
              <a:gd name="T66" fmla="*/ 84 w 256"/>
              <a:gd name="T67" fmla="*/ 192 h 256"/>
              <a:gd name="T68" fmla="*/ 228 w 256"/>
              <a:gd name="T69" fmla="*/ 222 h 256"/>
              <a:gd name="T70" fmla="*/ 246 w 256"/>
              <a:gd name="T71" fmla="*/ 201 h 256"/>
              <a:gd name="T72" fmla="*/ 166 w 256"/>
              <a:gd name="T73" fmla="*/ 161 h 256"/>
              <a:gd name="T74" fmla="*/ 161 w 256"/>
              <a:gd name="T75" fmla="*/ 166 h 256"/>
              <a:gd name="T76" fmla="*/ 201 w 256"/>
              <a:gd name="T77" fmla="*/ 246 h 256"/>
              <a:gd name="T78" fmla="*/ 205 w 256"/>
              <a:gd name="T79" fmla="*/ 245 h 256"/>
              <a:gd name="T80" fmla="*/ 249 w 256"/>
              <a:gd name="T81" fmla="*/ 255 h 256"/>
              <a:gd name="T82" fmla="*/ 255 w 256"/>
              <a:gd name="T83" fmla="*/ 255 h 256"/>
              <a:gd name="T84" fmla="*/ 219 w 256"/>
              <a:gd name="T85" fmla="*/ 219 h 256"/>
              <a:gd name="T86" fmla="*/ 219 w 256"/>
              <a:gd name="T87" fmla="*/ 219 h 256"/>
              <a:gd name="T88" fmla="*/ 173 w 256"/>
              <a:gd name="T89" fmla="*/ 173 h 256"/>
              <a:gd name="T90" fmla="*/ 219 w 256"/>
              <a:gd name="T91" fmla="*/ 21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6" h="256">
                <a:moveTo>
                  <a:pt x="168" y="128"/>
                </a:moveTo>
                <a:cubicBezTo>
                  <a:pt x="168" y="112"/>
                  <a:pt x="168" y="112"/>
                  <a:pt x="168" y="112"/>
                </a:cubicBezTo>
                <a:cubicBezTo>
                  <a:pt x="191" y="110"/>
                  <a:pt x="210" y="91"/>
                  <a:pt x="212" y="68"/>
                </a:cubicBezTo>
                <a:cubicBezTo>
                  <a:pt x="228" y="68"/>
                  <a:pt x="228" y="68"/>
                  <a:pt x="228" y="68"/>
                </a:cubicBezTo>
                <a:cubicBezTo>
                  <a:pt x="228" y="60"/>
                  <a:pt x="228" y="60"/>
                  <a:pt x="228" y="60"/>
                </a:cubicBezTo>
                <a:cubicBezTo>
                  <a:pt x="212" y="60"/>
                  <a:pt x="212" y="60"/>
                  <a:pt x="212" y="60"/>
                </a:cubicBezTo>
                <a:cubicBezTo>
                  <a:pt x="210" y="37"/>
                  <a:pt x="191" y="18"/>
                  <a:pt x="168" y="16"/>
                </a:cubicBezTo>
                <a:cubicBezTo>
                  <a:pt x="168" y="0"/>
                  <a:pt x="168" y="0"/>
                  <a:pt x="168" y="0"/>
                </a:cubicBezTo>
                <a:cubicBezTo>
                  <a:pt x="160" y="0"/>
                  <a:pt x="160" y="0"/>
                  <a:pt x="160" y="0"/>
                </a:cubicBezTo>
                <a:cubicBezTo>
                  <a:pt x="160" y="16"/>
                  <a:pt x="160" y="16"/>
                  <a:pt x="160" y="16"/>
                </a:cubicBezTo>
                <a:cubicBezTo>
                  <a:pt x="137" y="18"/>
                  <a:pt x="118" y="37"/>
                  <a:pt x="116" y="60"/>
                </a:cubicBezTo>
                <a:cubicBezTo>
                  <a:pt x="100" y="60"/>
                  <a:pt x="100" y="60"/>
                  <a:pt x="100" y="60"/>
                </a:cubicBezTo>
                <a:cubicBezTo>
                  <a:pt x="100" y="68"/>
                  <a:pt x="100" y="68"/>
                  <a:pt x="100" y="68"/>
                </a:cubicBezTo>
                <a:cubicBezTo>
                  <a:pt x="116" y="68"/>
                  <a:pt x="116" y="68"/>
                  <a:pt x="116" y="68"/>
                </a:cubicBezTo>
                <a:cubicBezTo>
                  <a:pt x="118" y="91"/>
                  <a:pt x="137" y="110"/>
                  <a:pt x="160" y="112"/>
                </a:cubicBezTo>
                <a:cubicBezTo>
                  <a:pt x="160" y="128"/>
                  <a:pt x="160" y="128"/>
                  <a:pt x="160" y="128"/>
                </a:cubicBezTo>
                <a:lnTo>
                  <a:pt x="168" y="128"/>
                </a:lnTo>
                <a:close/>
                <a:moveTo>
                  <a:pt x="124" y="68"/>
                </a:moveTo>
                <a:cubicBezTo>
                  <a:pt x="132" y="68"/>
                  <a:pt x="132" y="68"/>
                  <a:pt x="132" y="68"/>
                </a:cubicBezTo>
                <a:cubicBezTo>
                  <a:pt x="132" y="60"/>
                  <a:pt x="132" y="60"/>
                  <a:pt x="132" y="60"/>
                </a:cubicBezTo>
                <a:cubicBezTo>
                  <a:pt x="124" y="60"/>
                  <a:pt x="124" y="60"/>
                  <a:pt x="124" y="60"/>
                </a:cubicBezTo>
                <a:cubicBezTo>
                  <a:pt x="126" y="41"/>
                  <a:pt x="141" y="26"/>
                  <a:pt x="160" y="24"/>
                </a:cubicBezTo>
                <a:cubicBezTo>
                  <a:pt x="160" y="32"/>
                  <a:pt x="160" y="32"/>
                  <a:pt x="160" y="32"/>
                </a:cubicBezTo>
                <a:cubicBezTo>
                  <a:pt x="168" y="32"/>
                  <a:pt x="168" y="32"/>
                  <a:pt x="168" y="32"/>
                </a:cubicBezTo>
                <a:cubicBezTo>
                  <a:pt x="168" y="24"/>
                  <a:pt x="168" y="24"/>
                  <a:pt x="168" y="24"/>
                </a:cubicBezTo>
                <a:cubicBezTo>
                  <a:pt x="187" y="26"/>
                  <a:pt x="202" y="41"/>
                  <a:pt x="204" y="60"/>
                </a:cubicBezTo>
                <a:cubicBezTo>
                  <a:pt x="196" y="60"/>
                  <a:pt x="196" y="60"/>
                  <a:pt x="196" y="60"/>
                </a:cubicBezTo>
                <a:cubicBezTo>
                  <a:pt x="196" y="68"/>
                  <a:pt x="196" y="68"/>
                  <a:pt x="196" y="68"/>
                </a:cubicBezTo>
                <a:cubicBezTo>
                  <a:pt x="204" y="68"/>
                  <a:pt x="204" y="68"/>
                  <a:pt x="204" y="68"/>
                </a:cubicBezTo>
                <a:cubicBezTo>
                  <a:pt x="202" y="87"/>
                  <a:pt x="187" y="102"/>
                  <a:pt x="168" y="104"/>
                </a:cubicBezTo>
                <a:cubicBezTo>
                  <a:pt x="168" y="96"/>
                  <a:pt x="168" y="96"/>
                  <a:pt x="168" y="96"/>
                </a:cubicBezTo>
                <a:cubicBezTo>
                  <a:pt x="160" y="96"/>
                  <a:pt x="160" y="96"/>
                  <a:pt x="160" y="96"/>
                </a:cubicBezTo>
                <a:cubicBezTo>
                  <a:pt x="160" y="104"/>
                  <a:pt x="160" y="104"/>
                  <a:pt x="160" y="104"/>
                </a:cubicBezTo>
                <a:cubicBezTo>
                  <a:pt x="141" y="102"/>
                  <a:pt x="126" y="87"/>
                  <a:pt x="124" y="68"/>
                </a:cubicBezTo>
                <a:close/>
                <a:moveTo>
                  <a:pt x="56" y="148"/>
                </a:moveTo>
                <a:cubicBezTo>
                  <a:pt x="56" y="136"/>
                  <a:pt x="56" y="136"/>
                  <a:pt x="56" y="136"/>
                </a:cubicBezTo>
                <a:cubicBezTo>
                  <a:pt x="48" y="136"/>
                  <a:pt x="48" y="136"/>
                  <a:pt x="48" y="136"/>
                </a:cubicBezTo>
                <a:cubicBezTo>
                  <a:pt x="48" y="148"/>
                  <a:pt x="48" y="148"/>
                  <a:pt x="48" y="148"/>
                </a:cubicBezTo>
                <a:cubicBezTo>
                  <a:pt x="29" y="150"/>
                  <a:pt x="14" y="165"/>
                  <a:pt x="12" y="184"/>
                </a:cubicBezTo>
                <a:cubicBezTo>
                  <a:pt x="0" y="184"/>
                  <a:pt x="0" y="184"/>
                  <a:pt x="0" y="184"/>
                </a:cubicBezTo>
                <a:cubicBezTo>
                  <a:pt x="0" y="192"/>
                  <a:pt x="0" y="192"/>
                  <a:pt x="0" y="192"/>
                </a:cubicBezTo>
                <a:cubicBezTo>
                  <a:pt x="12" y="192"/>
                  <a:pt x="12" y="192"/>
                  <a:pt x="12" y="192"/>
                </a:cubicBezTo>
                <a:cubicBezTo>
                  <a:pt x="14" y="211"/>
                  <a:pt x="29" y="226"/>
                  <a:pt x="48" y="228"/>
                </a:cubicBezTo>
                <a:cubicBezTo>
                  <a:pt x="48" y="240"/>
                  <a:pt x="48" y="240"/>
                  <a:pt x="48" y="240"/>
                </a:cubicBezTo>
                <a:cubicBezTo>
                  <a:pt x="56" y="240"/>
                  <a:pt x="56" y="240"/>
                  <a:pt x="56" y="240"/>
                </a:cubicBezTo>
                <a:cubicBezTo>
                  <a:pt x="56" y="228"/>
                  <a:pt x="56" y="228"/>
                  <a:pt x="56" y="228"/>
                </a:cubicBezTo>
                <a:cubicBezTo>
                  <a:pt x="75" y="226"/>
                  <a:pt x="90" y="211"/>
                  <a:pt x="92" y="192"/>
                </a:cubicBezTo>
                <a:cubicBezTo>
                  <a:pt x="104" y="192"/>
                  <a:pt x="104" y="192"/>
                  <a:pt x="104" y="192"/>
                </a:cubicBezTo>
                <a:cubicBezTo>
                  <a:pt x="104" y="184"/>
                  <a:pt x="104" y="184"/>
                  <a:pt x="104" y="184"/>
                </a:cubicBezTo>
                <a:cubicBezTo>
                  <a:pt x="92" y="184"/>
                  <a:pt x="92" y="184"/>
                  <a:pt x="92" y="184"/>
                </a:cubicBezTo>
                <a:cubicBezTo>
                  <a:pt x="90" y="165"/>
                  <a:pt x="75" y="150"/>
                  <a:pt x="56" y="148"/>
                </a:cubicBezTo>
                <a:close/>
                <a:moveTo>
                  <a:pt x="84" y="192"/>
                </a:moveTo>
                <a:cubicBezTo>
                  <a:pt x="82" y="206"/>
                  <a:pt x="70" y="218"/>
                  <a:pt x="56" y="220"/>
                </a:cubicBezTo>
                <a:cubicBezTo>
                  <a:pt x="56" y="212"/>
                  <a:pt x="56" y="212"/>
                  <a:pt x="56" y="212"/>
                </a:cubicBezTo>
                <a:cubicBezTo>
                  <a:pt x="48" y="212"/>
                  <a:pt x="48" y="212"/>
                  <a:pt x="48" y="212"/>
                </a:cubicBezTo>
                <a:cubicBezTo>
                  <a:pt x="48" y="220"/>
                  <a:pt x="48" y="220"/>
                  <a:pt x="48" y="220"/>
                </a:cubicBezTo>
                <a:cubicBezTo>
                  <a:pt x="34" y="218"/>
                  <a:pt x="22" y="206"/>
                  <a:pt x="20" y="192"/>
                </a:cubicBezTo>
                <a:cubicBezTo>
                  <a:pt x="28" y="192"/>
                  <a:pt x="28" y="192"/>
                  <a:pt x="28" y="192"/>
                </a:cubicBezTo>
                <a:cubicBezTo>
                  <a:pt x="28" y="184"/>
                  <a:pt x="28" y="184"/>
                  <a:pt x="28" y="184"/>
                </a:cubicBezTo>
                <a:cubicBezTo>
                  <a:pt x="20" y="184"/>
                  <a:pt x="20" y="184"/>
                  <a:pt x="20" y="184"/>
                </a:cubicBezTo>
                <a:cubicBezTo>
                  <a:pt x="22" y="170"/>
                  <a:pt x="34" y="158"/>
                  <a:pt x="48" y="156"/>
                </a:cubicBezTo>
                <a:cubicBezTo>
                  <a:pt x="48" y="164"/>
                  <a:pt x="48" y="164"/>
                  <a:pt x="48" y="164"/>
                </a:cubicBezTo>
                <a:cubicBezTo>
                  <a:pt x="56" y="164"/>
                  <a:pt x="56" y="164"/>
                  <a:pt x="56" y="164"/>
                </a:cubicBezTo>
                <a:cubicBezTo>
                  <a:pt x="56" y="156"/>
                  <a:pt x="56" y="156"/>
                  <a:pt x="56" y="156"/>
                </a:cubicBezTo>
                <a:cubicBezTo>
                  <a:pt x="70" y="158"/>
                  <a:pt x="82" y="170"/>
                  <a:pt x="84" y="184"/>
                </a:cubicBezTo>
                <a:cubicBezTo>
                  <a:pt x="76" y="184"/>
                  <a:pt x="76" y="184"/>
                  <a:pt x="76" y="184"/>
                </a:cubicBezTo>
                <a:cubicBezTo>
                  <a:pt x="76" y="192"/>
                  <a:pt x="76" y="192"/>
                  <a:pt x="76" y="192"/>
                </a:cubicBezTo>
                <a:lnTo>
                  <a:pt x="84" y="192"/>
                </a:lnTo>
                <a:close/>
                <a:moveTo>
                  <a:pt x="255" y="249"/>
                </a:moveTo>
                <a:cubicBezTo>
                  <a:pt x="228" y="222"/>
                  <a:pt x="228" y="222"/>
                  <a:pt x="228" y="222"/>
                </a:cubicBezTo>
                <a:cubicBezTo>
                  <a:pt x="245" y="205"/>
                  <a:pt x="245" y="205"/>
                  <a:pt x="245" y="205"/>
                </a:cubicBezTo>
                <a:cubicBezTo>
                  <a:pt x="246" y="204"/>
                  <a:pt x="246" y="203"/>
                  <a:pt x="246" y="201"/>
                </a:cubicBezTo>
                <a:cubicBezTo>
                  <a:pt x="246" y="200"/>
                  <a:pt x="245" y="199"/>
                  <a:pt x="244" y="198"/>
                </a:cubicBezTo>
                <a:cubicBezTo>
                  <a:pt x="166" y="161"/>
                  <a:pt x="166" y="161"/>
                  <a:pt x="166" y="161"/>
                </a:cubicBezTo>
                <a:cubicBezTo>
                  <a:pt x="164" y="160"/>
                  <a:pt x="162" y="160"/>
                  <a:pt x="161" y="161"/>
                </a:cubicBezTo>
                <a:cubicBezTo>
                  <a:pt x="160" y="162"/>
                  <a:pt x="160" y="164"/>
                  <a:pt x="161" y="166"/>
                </a:cubicBezTo>
                <a:cubicBezTo>
                  <a:pt x="198" y="244"/>
                  <a:pt x="198" y="244"/>
                  <a:pt x="198" y="244"/>
                </a:cubicBezTo>
                <a:cubicBezTo>
                  <a:pt x="199" y="245"/>
                  <a:pt x="200" y="246"/>
                  <a:pt x="201" y="246"/>
                </a:cubicBezTo>
                <a:cubicBezTo>
                  <a:pt x="202" y="246"/>
                  <a:pt x="202" y="246"/>
                  <a:pt x="202" y="246"/>
                </a:cubicBezTo>
                <a:cubicBezTo>
                  <a:pt x="203" y="246"/>
                  <a:pt x="204" y="246"/>
                  <a:pt x="205" y="245"/>
                </a:cubicBezTo>
                <a:cubicBezTo>
                  <a:pt x="222" y="228"/>
                  <a:pt x="222" y="228"/>
                  <a:pt x="222" y="228"/>
                </a:cubicBezTo>
                <a:cubicBezTo>
                  <a:pt x="249" y="255"/>
                  <a:pt x="249" y="255"/>
                  <a:pt x="249" y="255"/>
                </a:cubicBezTo>
                <a:cubicBezTo>
                  <a:pt x="250" y="256"/>
                  <a:pt x="251" y="256"/>
                  <a:pt x="252" y="256"/>
                </a:cubicBezTo>
                <a:cubicBezTo>
                  <a:pt x="253" y="256"/>
                  <a:pt x="254" y="256"/>
                  <a:pt x="255" y="255"/>
                </a:cubicBezTo>
                <a:cubicBezTo>
                  <a:pt x="256" y="253"/>
                  <a:pt x="256" y="251"/>
                  <a:pt x="255" y="249"/>
                </a:cubicBezTo>
                <a:close/>
                <a:moveTo>
                  <a:pt x="219" y="219"/>
                </a:moveTo>
                <a:cubicBezTo>
                  <a:pt x="219" y="219"/>
                  <a:pt x="219" y="219"/>
                  <a:pt x="219" y="219"/>
                </a:cubicBezTo>
                <a:cubicBezTo>
                  <a:pt x="219" y="219"/>
                  <a:pt x="219" y="219"/>
                  <a:pt x="219" y="219"/>
                </a:cubicBezTo>
                <a:cubicBezTo>
                  <a:pt x="203" y="235"/>
                  <a:pt x="203" y="235"/>
                  <a:pt x="203" y="235"/>
                </a:cubicBezTo>
                <a:cubicBezTo>
                  <a:pt x="173" y="173"/>
                  <a:pt x="173" y="173"/>
                  <a:pt x="173" y="173"/>
                </a:cubicBezTo>
                <a:cubicBezTo>
                  <a:pt x="235" y="203"/>
                  <a:pt x="235" y="203"/>
                  <a:pt x="235" y="203"/>
                </a:cubicBezTo>
                <a:lnTo>
                  <a:pt x="219" y="219"/>
                </a:ln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arget">
            <a:extLst>
              <a:ext uri="{FF2B5EF4-FFF2-40B4-BE49-F238E27FC236}">
                <a16:creationId xmlns:a16="http://schemas.microsoft.com/office/drawing/2014/main" id="{0204D37F-A51E-AC5E-F769-72D5BF09283D}"/>
              </a:ext>
            </a:extLst>
          </p:cNvPr>
          <p:cNvSpPr>
            <a:spLocks noEditPoints="1"/>
          </p:cNvSpPr>
          <p:nvPr/>
        </p:nvSpPr>
        <p:spPr bwMode="auto">
          <a:xfrm>
            <a:off x="328434" y="4151645"/>
            <a:ext cx="1108529" cy="1008981"/>
          </a:xfrm>
          <a:custGeom>
            <a:avLst/>
            <a:gdLst>
              <a:gd name="T0" fmla="*/ 145 w 256"/>
              <a:gd name="T1" fmla="*/ 105 h 256"/>
              <a:gd name="T2" fmla="*/ 48 w 256"/>
              <a:gd name="T3" fmla="*/ 156 h 256"/>
              <a:gd name="T4" fmla="*/ 86 w 256"/>
              <a:gd name="T5" fmla="*/ 164 h 256"/>
              <a:gd name="T6" fmla="*/ 24 w 256"/>
              <a:gd name="T7" fmla="*/ 180 h 256"/>
              <a:gd name="T8" fmla="*/ 62 w 256"/>
              <a:gd name="T9" fmla="*/ 188 h 256"/>
              <a:gd name="T10" fmla="*/ 0 w 256"/>
              <a:gd name="T11" fmla="*/ 204 h 256"/>
              <a:gd name="T12" fmla="*/ 38 w 256"/>
              <a:gd name="T13" fmla="*/ 212 h 256"/>
              <a:gd name="T14" fmla="*/ 21 w 256"/>
              <a:gd name="T15" fmla="*/ 235 h 256"/>
              <a:gd name="T16" fmla="*/ 27 w 256"/>
              <a:gd name="T17" fmla="*/ 235 h 256"/>
              <a:gd name="T18" fmla="*/ 44 w 256"/>
              <a:gd name="T19" fmla="*/ 256 h 256"/>
              <a:gd name="T20" fmla="*/ 52 w 256"/>
              <a:gd name="T21" fmla="*/ 210 h 256"/>
              <a:gd name="T22" fmla="*/ 68 w 256"/>
              <a:gd name="T23" fmla="*/ 232 h 256"/>
              <a:gd name="T24" fmla="*/ 76 w 256"/>
              <a:gd name="T25" fmla="*/ 186 h 256"/>
              <a:gd name="T26" fmla="*/ 92 w 256"/>
              <a:gd name="T27" fmla="*/ 208 h 256"/>
              <a:gd name="T28" fmla="*/ 100 w 256"/>
              <a:gd name="T29" fmla="*/ 162 h 256"/>
              <a:gd name="T30" fmla="*/ 151 w 256"/>
              <a:gd name="T31" fmla="*/ 105 h 256"/>
              <a:gd name="T32" fmla="*/ 144 w 256"/>
              <a:gd name="T33" fmla="*/ 136 h 256"/>
              <a:gd name="T34" fmla="*/ 143 w 256"/>
              <a:gd name="T35" fmla="*/ 144 h 256"/>
              <a:gd name="T36" fmla="*/ 184 w 256"/>
              <a:gd name="T37" fmla="*/ 108 h 256"/>
              <a:gd name="T38" fmla="*/ 112 w 256"/>
              <a:gd name="T39" fmla="*/ 108 h 256"/>
              <a:gd name="T40" fmla="*/ 117 w 256"/>
              <a:gd name="T41" fmla="*/ 116 h 256"/>
              <a:gd name="T42" fmla="*/ 120 w 256"/>
              <a:gd name="T43" fmla="*/ 108 h 256"/>
              <a:gd name="T44" fmla="*/ 176 w 256"/>
              <a:gd name="T45" fmla="*/ 108 h 256"/>
              <a:gd name="T46" fmla="*/ 124 w 256"/>
              <a:gd name="T47" fmla="*/ 159 h 256"/>
              <a:gd name="T48" fmla="*/ 148 w 256"/>
              <a:gd name="T49" fmla="*/ 168 h 256"/>
              <a:gd name="T50" fmla="*/ 148 w 256"/>
              <a:gd name="T51" fmla="*/ 48 h 256"/>
              <a:gd name="T52" fmla="*/ 92 w 256"/>
              <a:gd name="T53" fmla="*/ 130 h 256"/>
              <a:gd name="T54" fmla="*/ 100 w 256"/>
              <a:gd name="T55" fmla="*/ 127 h 256"/>
              <a:gd name="T56" fmla="*/ 148 w 256"/>
              <a:gd name="T57" fmla="*/ 56 h 256"/>
              <a:gd name="T58" fmla="*/ 148 w 256"/>
              <a:gd name="T59" fmla="*/ 160 h 256"/>
              <a:gd name="T60" fmla="*/ 124 w 256"/>
              <a:gd name="T61" fmla="*/ 159 h 256"/>
              <a:gd name="T62" fmla="*/ 118 w 256"/>
              <a:gd name="T63" fmla="*/ 186 h 256"/>
              <a:gd name="T64" fmla="*/ 232 w 256"/>
              <a:gd name="T65" fmla="*/ 108 h 256"/>
              <a:gd name="T66" fmla="*/ 64 w 256"/>
              <a:gd name="T67" fmla="*/ 108 h 256"/>
              <a:gd name="T68" fmla="*/ 75 w 256"/>
              <a:gd name="T69" fmla="*/ 140 h 256"/>
              <a:gd name="T70" fmla="*/ 72 w 256"/>
              <a:gd name="T71" fmla="*/ 108 h 256"/>
              <a:gd name="T72" fmla="*/ 224 w 256"/>
              <a:gd name="T73" fmla="*/ 108 h 256"/>
              <a:gd name="T74" fmla="*/ 121 w 256"/>
              <a:gd name="T75" fmla="*/ 179 h 256"/>
              <a:gd name="T76" fmla="*/ 148 w 256"/>
              <a:gd name="T77" fmla="*/ 0 h 256"/>
              <a:gd name="T78" fmla="*/ 46 w 256"/>
              <a:gd name="T79" fmla="*/ 142 h 256"/>
              <a:gd name="T80" fmla="*/ 53 w 256"/>
              <a:gd name="T81" fmla="*/ 140 h 256"/>
              <a:gd name="T82" fmla="*/ 148 w 256"/>
              <a:gd name="T83" fmla="*/ 8 h 256"/>
              <a:gd name="T84" fmla="*/ 148 w 256"/>
              <a:gd name="T85" fmla="*/ 208 h 256"/>
              <a:gd name="T86" fmla="*/ 112 w 256"/>
              <a:gd name="T87" fmla="*/ 206 h 256"/>
              <a:gd name="T88" fmla="*/ 148 w 256"/>
              <a:gd name="T89" fmla="*/ 216 h 256"/>
              <a:gd name="T90" fmla="*/ 148 w 256"/>
              <a:gd name="T9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6" h="256">
                <a:moveTo>
                  <a:pt x="151" y="105"/>
                </a:moveTo>
                <a:cubicBezTo>
                  <a:pt x="149" y="104"/>
                  <a:pt x="147" y="104"/>
                  <a:pt x="145" y="105"/>
                </a:cubicBezTo>
                <a:cubicBezTo>
                  <a:pt x="94" y="156"/>
                  <a:pt x="94" y="156"/>
                  <a:pt x="94" y="156"/>
                </a:cubicBezTo>
                <a:cubicBezTo>
                  <a:pt x="48" y="156"/>
                  <a:pt x="48" y="156"/>
                  <a:pt x="48" y="156"/>
                </a:cubicBezTo>
                <a:cubicBezTo>
                  <a:pt x="48" y="164"/>
                  <a:pt x="48" y="164"/>
                  <a:pt x="48" y="164"/>
                </a:cubicBezTo>
                <a:cubicBezTo>
                  <a:pt x="86" y="164"/>
                  <a:pt x="86" y="164"/>
                  <a:pt x="86" y="164"/>
                </a:cubicBezTo>
                <a:cubicBezTo>
                  <a:pt x="70" y="180"/>
                  <a:pt x="70" y="180"/>
                  <a:pt x="70" y="180"/>
                </a:cubicBezTo>
                <a:cubicBezTo>
                  <a:pt x="24" y="180"/>
                  <a:pt x="24" y="180"/>
                  <a:pt x="24" y="180"/>
                </a:cubicBezTo>
                <a:cubicBezTo>
                  <a:pt x="24" y="188"/>
                  <a:pt x="24" y="188"/>
                  <a:pt x="24" y="188"/>
                </a:cubicBezTo>
                <a:cubicBezTo>
                  <a:pt x="62" y="188"/>
                  <a:pt x="62" y="188"/>
                  <a:pt x="62" y="188"/>
                </a:cubicBezTo>
                <a:cubicBezTo>
                  <a:pt x="46" y="204"/>
                  <a:pt x="46" y="204"/>
                  <a:pt x="46" y="204"/>
                </a:cubicBezTo>
                <a:cubicBezTo>
                  <a:pt x="0" y="204"/>
                  <a:pt x="0" y="204"/>
                  <a:pt x="0" y="204"/>
                </a:cubicBezTo>
                <a:cubicBezTo>
                  <a:pt x="0" y="212"/>
                  <a:pt x="0" y="212"/>
                  <a:pt x="0" y="212"/>
                </a:cubicBezTo>
                <a:cubicBezTo>
                  <a:pt x="38" y="212"/>
                  <a:pt x="38" y="212"/>
                  <a:pt x="38" y="212"/>
                </a:cubicBezTo>
                <a:cubicBezTo>
                  <a:pt x="21" y="229"/>
                  <a:pt x="21" y="229"/>
                  <a:pt x="21" y="229"/>
                </a:cubicBezTo>
                <a:cubicBezTo>
                  <a:pt x="20" y="231"/>
                  <a:pt x="20" y="233"/>
                  <a:pt x="21" y="235"/>
                </a:cubicBezTo>
                <a:cubicBezTo>
                  <a:pt x="22" y="236"/>
                  <a:pt x="23" y="236"/>
                  <a:pt x="24" y="236"/>
                </a:cubicBezTo>
                <a:cubicBezTo>
                  <a:pt x="25" y="236"/>
                  <a:pt x="26" y="236"/>
                  <a:pt x="27" y="235"/>
                </a:cubicBezTo>
                <a:cubicBezTo>
                  <a:pt x="44" y="218"/>
                  <a:pt x="44" y="218"/>
                  <a:pt x="44" y="218"/>
                </a:cubicBezTo>
                <a:cubicBezTo>
                  <a:pt x="44" y="256"/>
                  <a:pt x="44" y="256"/>
                  <a:pt x="44" y="256"/>
                </a:cubicBezTo>
                <a:cubicBezTo>
                  <a:pt x="52" y="256"/>
                  <a:pt x="52" y="256"/>
                  <a:pt x="52" y="256"/>
                </a:cubicBezTo>
                <a:cubicBezTo>
                  <a:pt x="52" y="210"/>
                  <a:pt x="52" y="210"/>
                  <a:pt x="52" y="210"/>
                </a:cubicBezTo>
                <a:cubicBezTo>
                  <a:pt x="68" y="194"/>
                  <a:pt x="68" y="194"/>
                  <a:pt x="68" y="194"/>
                </a:cubicBezTo>
                <a:cubicBezTo>
                  <a:pt x="68" y="232"/>
                  <a:pt x="68" y="232"/>
                  <a:pt x="68" y="232"/>
                </a:cubicBezTo>
                <a:cubicBezTo>
                  <a:pt x="76" y="232"/>
                  <a:pt x="76" y="232"/>
                  <a:pt x="76" y="232"/>
                </a:cubicBezTo>
                <a:cubicBezTo>
                  <a:pt x="76" y="186"/>
                  <a:pt x="76" y="186"/>
                  <a:pt x="76" y="186"/>
                </a:cubicBezTo>
                <a:cubicBezTo>
                  <a:pt x="92" y="170"/>
                  <a:pt x="92" y="170"/>
                  <a:pt x="92" y="170"/>
                </a:cubicBezTo>
                <a:cubicBezTo>
                  <a:pt x="92" y="208"/>
                  <a:pt x="92" y="208"/>
                  <a:pt x="92" y="208"/>
                </a:cubicBezTo>
                <a:cubicBezTo>
                  <a:pt x="100" y="208"/>
                  <a:pt x="100" y="208"/>
                  <a:pt x="100" y="208"/>
                </a:cubicBezTo>
                <a:cubicBezTo>
                  <a:pt x="100" y="162"/>
                  <a:pt x="100" y="162"/>
                  <a:pt x="100" y="162"/>
                </a:cubicBezTo>
                <a:cubicBezTo>
                  <a:pt x="151" y="111"/>
                  <a:pt x="151" y="111"/>
                  <a:pt x="151" y="111"/>
                </a:cubicBezTo>
                <a:cubicBezTo>
                  <a:pt x="152" y="109"/>
                  <a:pt x="152" y="107"/>
                  <a:pt x="151" y="105"/>
                </a:cubicBezTo>
                <a:close/>
                <a:moveTo>
                  <a:pt x="148" y="136"/>
                </a:moveTo>
                <a:cubicBezTo>
                  <a:pt x="147" y="136"/>
                  <a:pt x="145" y="136"/>
                  <a:pt x="144" y="136"/>
                </a:cubicBezTo>
                <a:cubicBezTo>
                  <a:pt x="142" y="135"/>
                  <a:pt x="140" y="137"/>
                  <a:pt x="140" y="139"/>
                </a:cubicBezTo>
                <a:cubicBezTo>
                  <a:pt x="139" y="141"/>
                  <a:pt x="141" y="143"/>
                  <a:pt x="143" y="144"/>
                </a:cubicBezTo>
                <a:cubicBezTo>
                  <a:pt x="145" y="144"/>
                  <a:pt x="146" y="144"/>
                  <a:pt x="148" y="144"/>
                </a:cubicBezTo>
                <a:cubicBezTo>
                  <a:pt x="168" y="144"/>
                  <a:pt x="184" y="128"/>
                  <a:pt x="184" y="108"/>
                </a:cubicBezTo>
                <a:cubicBezTo>
                  <a:pt x="184" y="88"/>
                  <a:pt x="168" y="72"/>
                  <a:pt x="148" y="72"/>
                </a:cubicBezTo>
                <a:cubicBezTo>
                  <a:pt x="128" y="72"/>
                  <a:pt x="112" y="88"/>
                  <a:pt x="112" y="108"/>
                </a:cubicBezTo>
                <a:cubicBezTo>
                  <a:pt x="112" y="110"/>
                  <a:pt x="112" y="111"/>
                  <a:pt x="112" y="113"/>
                </a:cubicBezTo>
                <a:cubicBezTo>
                  <a:pt x="113" y="115"/>
                  <a:pt x="115" y="117"/>
                  <a:pt x="117" y="116"/>
                </a:cubicBezTo>
                <a:cubicBezTo>
                  <a:pt x="119" y="116"/>
                  <a:pt x="121" y="114"/>
                  <a:pt x="120" y="112"/>
                </a:cubicBezTo>
                <a:cubicBezTo>
                  <a:pt x="120" y="111"/>
                  <a:pt x="120" y="109"/>
                  <a:pt x="120" y="108"/>
                </a:cubicBezTo>
                <a:cubicBezTo>
                  <a:pt x="120" y="93"/>
                  <a:pt x="133" y="80"/>
                  <a:pt x="148" y="80"/>
                </a:cubicBezTo>
                <a:cubicBezTo>
                  <a:pt x="163" y="80"/>
                  <a:pt x="176" y="93"/>
                  <a:pt x="176" y="108"/>
                </a:cubicBezTo>
                <a:cubicBezTo>
                  <a:pt x="176" y="123"/>
                  <a:pt x="163" y="136"/>
                  <a:pt x="148" y="136"/>
                </a:cubicBezTo>
                <a:close/>
                <a:moveTo>
                  <a:pt x="124" y="159"/>
                </a:moveTo>
                <a:cubicBezTo>
                  <a:pt x="123" y="161"/>
                  <a:pt x="124" y="163"/>
                  <a:pt x="126" y="164"/>
                </a:cubicBezTo>
                <a:cubicBezTo>
                  <a:pt x="133" y="167"/>
                  <a:pt x="140" y="168"/>
                  <a:pt x="148" y="168"/>
                </a:cubicBezTo>
                <a:cubicBezTo>
                  <a:pt x="181" y="168"/>
                  <a:pt x="208" y="141"/>
                  <a:pt x="208" y="108"/>
                </a:cubicBezTo>
                <a:cubicBezTo>
                  <a:pt x="208" y="75"/>
                  <a:pt x="181" y="48"/>
                  <a:pt x="148" y="48"/>
                </a:cubicBezTo>
                <a:cubicBezTo>
                  <a:pt x="115" y="48"/>
                  <a:pt x="88" y="75"/>
                  <a:pt x="88" y="108"/>
                </a:cubicBezTo>
                <a:cubicBezTo>
                  <a:pt x="88" y="116"/>
                  <a:pt x="89" y="123"/>
                  <a:pt x="92" y="130"/>
                </a:cubicBezTo>
                <a:cubicBezTo>
                  <a:pt x="93" y="132"/>
                  <a:pt x="95" y="133"/>
                  <a:pt x="98" y="133"/>
                </a:cubicBezTo>
                <a:cubicBezTo>
                  <a:pt x="100" y="132"/>
                  <a:pt x="101" y="129"/>
                  <a:pt x="100" y="127"/>
                </a:cubicBezTo>
                <a:cubicBezTo>
                  <a:pt x="97" y="121"/>
                  <a:pt x="96" y="115"/>
                  <a:pt x="96" y="108"/>
                </a:cubicBezTo>
                <a:cubicBezTo>
                  <a:pt x="96" y="79"/>
                  <a:pt x="119" y="56"/>
                  <a:pt x="148" y="56"/>
                </a:cubicBezTo>
                <a:cubicBezTo>
                  <a:pt x="177" y="56"/>
                  <a:pt x="200" y="79"/>
                  <a:pt x="200" y="108"/>
                </a:cubicBezTo>
                <a:cubicBezTo>
                  <a:pt x="200" y="137"/>
                  <a:pt x="177" y="160"/>
                  <a:pt x="148" y="160"/>
                </a:cubicBezTo>
                <a:cubicBezTo>
                  <a:pt x="141" y="160"/>
                  <a:pt x="135" y="159"/>
                  <a:pt x="129" y="156"/>
                </a:cubicBezTo>
                <a:cubicBezTo>
                  <a:pt x="127" y="155"/>
                  <a:pt x="124" y="156"/>
                  <a:pt x="124" y="159"/>
                </a:cubicBezTo>
                <a:close/>
                <a:moveTo>
                  <a:pt x="116" y="181"/>
                </a:moveTo>
                <a:cubicBezTo>
                  <a:pt x="115" y="183"/>
                  <a:pt x="116" y="186"/>
                  <a:pt x="118" y="186"/>
                </a:cubicBezTo>
                <a:cubicBezTo>
                  <a:pt x="127" y="190"/>
                  <a:pt x="138" y="192"/>
                  <a:pt x="148" y="192"/>
                </a:cubicBezTo>
                <a:cubicBezTo>
                  <a:pt x="194" y="192"/>
                  <a:pt x="232" y="154"/>
                  <a:pt x="232" y="108"/>
                </a:cubicBezTo>
                <a:cubicBezTo>
                  <a:pt x="232" y="62"/>
                  <a:pt x="194" y="24"/>
                  <a:pt x="148" y="24"/>
                </a:cubicBezTo>
                <a:cubicBezTo>
                  <a:pt x="102" y="24"/>
                  <a:pt x="64" y="62"/>
                  <a:pt x="64" y="108"/>
                </a:cubicBezTo>
                <a:cubicBezTo>
                  <a:pt x="64" y="118"/>
                  <a:pt x="66" y="129"/>
                  <a:pt x="70" y="138"/>
                </a:cubicBezTo>
                <a:cubicBezTo>
                  <a:pt x="70" y="140"/>
                  <a:pt x="73" y="141"/>
                  <a:pt x="75" y="140"/>
                </a:cubicBezTo>
                <a:cubicBezTo>
                  <a:pt x="77" y="140"/>
                  <a:pt x="78" y="137"/>
                  <a:pt x="77" y="135"/>
                </a:cubicBezTo>
                <a:cubicBezTo>
                  <a:pt x="74" y="127"/>
                  <a:pt x="72" y="117"/>
                  <a:pt x="72" y="108"/>
                </a:cubicBezTo>
                <a:cubicBezTo>
                  <a:pt x="72" y="66"/>
                  <a:pt x="106" y="32"/>
                  <a:pt x="148" y="32"/>
                </a:cubicBezTo>
                <a:cubicBezTo>
                  <a:pt x="190" y="32"/>
                  <a:pt x="224" y="66"/>
                  <a:pt x="224" y="108"/>
                </a:cubicBezTo>
                <a:cubicBezTo>
                  <a:pt x="224" y="150"/>
                  <a:pt x="190" y="184"/>
                  <a:pt x="148" y="184"/>
                </a:cubicBezTo>
                <a:cubicBezTo>
                  <a:pt x="139" y="184"/>
                  <a:pt x="129" y="182"/>
                  <a:pt x="121" y="179"/>
                </a:cubicBezTo>
                <a:cubicBezTo>
                  <a:pt x="119" y="178"/>
                  <a:pt x="116" y="179"/>
                  <a:pt x="116" y="181"/>
                </a:cubicBezTo>
                <a:close/>
                <a:moveTo>
                  <a:pt x="148" y="0"/>
                </a:moveTo>
                <a:cubicBezTo>
                  <a:pt x="88" y="0"/>
                  <a:pt x="40" y="48"/>
                  <a:pt x="40" y="108"/>
                </a:cubicBezTo>
                <a:cubicBezTo>
                  <a:pt x="40" y="120"/>
                  <a:pt x="42" y="131"/>
                  <a:pt x="46" y="142"/>
                </a:cubicBezTo>
                <a:cubicBezTo>
                  <a:pt x="46" y="144"/>
                  <a:pt x="48" y="145"/>
                  <a:pt x="51" y="145"/>
                </a:cubicBezTo>
                <a:cubicBezTo>
                  <a:pt x="53" y="144"/>
                  <a:pt x="54" y="142"/>
                  <a:pt x="53" y="140"/>
                </a:cubicBezTo>
                <a:cubicBezTo>
                  <a:pt x="50" y="129"/>
                  <a:pt x="48" y="119"/>
                  <a:pt x="48" y="108"/>
                </a:cubicBezTo>
                <a:cubicBezTo>
                  <a:pt x="48" y="53"/>
                  <a:pt x="93" y="8"/>
                  <a:pt x="148" y="8"/>
                </a:cubicBezTo>
                <a:cubicBezTo>
                  <a:pt x="203" y="8"/>
                  <a:pt x="248" y="53"/>
                  <a:pt x="248" y="108"/>
                </a:cubicBezTo>
                <a:cubicBezTo>
                  <a:pt x="248" y="163"/>
                  <a:pt x="203" y="208"/>
                  <a:pt x="148" y="208"/>
                </a:cubicBezTo>
                <a:cubicBezTo>
                  <a:pt x="137" y="208"/>
                  <a:pt x="127" y="206"/>
                  <a:pt x="117" y="203"/>
                </a:cubicBezTo>
                <a:cubicBezTo>
                  <a:pt x="115" y="202"/>
                  <a:pt x="112" y="203"/>
                  <a:pt x="112" y="206"/>
                </a:cubicBezTo>
                <a:cubicBezTo>
                  <a:pt x="111" y="208"/>
                  <a:pt x="112" y="210"/>
                  <a:pt x="114" y="211"/>
                </a:cubicBezTo>
                <a:cubicBezTo>
                  <a:pt x="125" y="214"/>
                  <a:pt x="136" y="216"/>
                  <a:pt x="148" y="216"/>
                </a:cubicBezTo>
                <a:cubicBezTo>
                  <a:pt x="208" y="216"/>
                  <a:pt x="256" y="168"/>
                  <a:pt x="256" y="108"/>
                </a:cubicBezTo>
                <a:cubicBezTo>
                  <a:pt x="256" y="48"/>
                  <a:pt x="208" y="0"/>
                  <a:pt x="148" y="0"/>
                </a:cubicBez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topwatch">
            <a:extLst>
              <a:ext uri="{FF2B5EF4-FFF2-40B4-BE49-F238E27FC236}">
                <a16:creationId xmlns:a16="http://schemas.microsoft.com/office/drawing/2014/main" id="{27037CEB-BAF7-3ED1-7929-10FF354CE91C}"/>
              </a:ext>
            </a:extLst>
          </p:cNvPr>
          <p:cNvSpPr>
            <a:spLocks noEditPoints="1"/>
          </p:cNvSpPr>
          <p:nvPr/>
        </p:nvSpPr>
        <p:spPr bwMode="auto">
          <a:xfrm>
            <a:off x="2708617" y="483521"/>
            <a:ext cx="550863" cy="731838"/>
          </a:xfrm>
          <a:custGeom>
            <a:avLst/>
            <a:gdLst>
              <a:gd name="T0" fmla="*/ 100 w 192"/>
              <a:gd name="T1" fmla="*/ 154 h 256"/>
              <a:gd name="T2" fmla="*/ 100 w 192"/>
              <a:gd name="T3" fmla="*/ 88 h 256"/>
              <a:gd name="T4" fmla="*/ 92 w 192"/>
              <a:gd name="T5" fmla="*/ 88 h 256"/>
              <a:gd name="T6" fmla="*/ 92 w 192"/>
              <a:gd name="T7" fmla="*/ 160 h 256"/>
              <a:gd name="T8" fmla="*/ 94 w 192"/>
              <a:gd name="T9" fmla="*/ 163 h 256"/>
              <a:gd name="T10" fmla="*/ 96 w 192"/>
              <a:gd name="T11" fmla="*/ 164 h 256"/>
              <a:gd name="T12" fmla="*/ 98 w 192"/>
              <a:gd name="T13" fmla="*/ 164 h 256"/>
              <a:gd name="T14" fmla="*/ 142 w 192"/>
              <a:gd name="T15" fmla="*/ 144 h 256"/>
              <a:gd name="T16" fmla="*/ 138 w 192"/>
              <a:gd name="T17" fmla="*/ 136 h 256"/>
              <a:gd name="T18" fmla="*/ 100 w 192"/>
              <a:gd name="T19" fmla="*/ 154 h 256"/>
              <a:gd name="T20" fmla="*/ 167 w 192"/>
              <a:gd name="T21" fmla="*/ 95 h 256"/>
              <a:gd name="T22" fmla="*/ 179 w 192"/>
              <a:gd name="T23" fmla="*/ 83 h 256"/>
              <a:gd name="T24" fmla="*/ 173 w 192"/>
              <a:gd name="T25" fmla="*/ 77 h 256"/>
              <a:gd name="T26" fmla="*/ 161 w 192"/>
              <a:gd name="T27" fmla="*/ 89 h 256"/>
              <a:gd name="T28" fmla="*/ 100 w 192"/>
              <a:gd name="T29" fmla="*/ 64 h 256"/>
              <a:gd name="T30" fmla="*/ 100 w 192"/>
              <a:gd name="T31" fmla="*/ 48 h 256"/>
              <a:gd name="T32" fmla="*/ 116 w 192"/>
              <a:gd name="T33" fmla="*/ 48 h 256"/>
              <a:gd name="T34" fmla="*/ 116 w 192"/>
              <a:gd name="T35" fmla="*/ 37 h 256"/>
              <a:gd name="T36" fmla="*/ 140 w 192"/>
              <a:gd name="T37" fmla="*/ 0 h 256"/>
              <a:gd name="T38" fmla="*/ 132 w 192"/>
              <a:gd name="T39" fmla="*/ 0 h 256"/>
              <a:gd name="T40" fmla="*/ 116 w 192"/>
              <a:gd name="T41" fmla="*/ 28 h 256"/>
              <a:gd name="T42" fmla="*/ 116 w 192"/>
              <a:gd name="T43" fmla="*/ 12 h 256"/>
              <a:gd name="T44" fmla="*/ 76 w 192"/>
              <a:gd name="T45" fmla="*/ 12 h 256"/>
              <a:gd name="T46" fmla="*/ 76 w 192"/>
              <a:gd name="T47" fmla="*/ 28 h 256"/>
              <a:gd name="T48" fmla="*/ 60 w 192"/>
              <a:gd name="T49" fmla="*/ 0 h 256"/>
              <a:gd name="T50" fmla="*/ 52 w 192"/>
              <a:gd name="T51" fmla="*/ 0 h 256"/>
              <a:gd name="T52" fmla="*/ 76 w 192"/>
              <a:gd name="T53" fmla="*/ 37 h 256"/>
              <a:gd name="T54" fmla="*/ 76 w 192"/>
              <a:gd name="T55" fmla="*/ 48 h 256"/>
              <a:gd name="T56" fmla="*/ 92 w 192"/>
              <a:gd name="T57" fmla="*/ 48 h 256"/>
              <a:gd name="T58" fmla="*/ 92 w 192"/>
              <a:gd name="T59" fmla="*/ 64 h 256"/>
              <a:gd name="T60" fmla="*/ 31 w 192"/>
              <a:gd name="T61" fmla="*/ 89 h 256"/>
              <a:gd name="T62" fmla="*/ 19 w 192"/>
              <a:gd name="T63" fmla="*/ 77 h 256"/>
              <a:gd name="T64" fmla="*/ 13 w 192"/>
              <a:gd name="T65" fmla="*/ 83 h 256"/>
              <a:gd name="T66" fmla="*/ 25 w 192"/>
              <a:gd name="T67" fmla="*/ 95 h 256"/>
              <a:gd name="T68" fmla="*/ 0 w 192"/>
              <a:gd name="T69" fmla="*/ 160 h 256"/>
              <a:gd name="T70" fmla="*/ 96 w 192"/>
              <a:gd name="T71" fmla="*/ 256 h 256"/>
              <a:gd name="T72" fmla="*/ 192 w 192"/>
              <a:gd name="T73" fmla="*/ 160 h 256"/>
              <a:gd name="T74" fmla="*/ 167 w 192"/>
              <a:gd name="T75" fmla="*/ 95 h 256"/>
              <a:gd name="T76" fmla="*/ 84 w 192"/>
              <a:gd name="T77" fmla="*/ 40 h 256"/>
              <a:gd name="T78" fmla="*/ 84 w 192"/>
              <a:gd name="T79" fmla="*/ 20 h 256"/>
              <a:gd name="T80" fmla="*/ 108 w 192"/>
              <a:gd name="T81" fmla="*/ 20 h 256"/>
              <a:gd name="T82" fmla="*/ 108 w 192"/>
              <a:gd name="T83" fmla="*/ 40 h 256"/>
              <a:gd name="T84" fmla="*/ 84 w 192"/>
              <a:gd name="T85" fmla="*/ 40 h 256"/>
              <a:gd name="T86" fmla="*/ 96 w 192"/>
              <a:gd name="T87" fmla="*/ 248 h 256"/>
              <a:gd name="T88" fmla="*/ 8 w 192"/>
              <a:gd name="T89" fmla="*/ 160 h 256"/>
              <a:gd name="T90" fmla="*/ 96 w 192"/>
              <a:gd name="T91" fmla="*/ 72 h 256"/>
              <a:gd name="T92" fmla="*/ 184 w 192"/>
              <a:gd name="T93" fmla="*/ 160 h 256"/>
              <a:gd name="T94" fmla="*/ 96 w 192"/>
              <a:gd name="T95" fmla="*/ 24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2" h="256">
                <a:moveTo>
                  <a:pt x="100" y="154"/>
                </a:moveTo>
                <a:cubicBezTo>
                  <a:pt x="100" y="88"/>
                  <a:pt x="100" y="88"/>
                  <a:pt x="100" y="88"/>
                </a:cubicBezTo>
                <a:cubicBezTo>
                  <a:pt x="92" y="88"/>
                  <a:pt x="92" y="88"/>
                  <a:pt x="92" y="88"/>
                </a:cubicBezTo>
                <a:cubicBezTo>
                  <a:pt x="92" y="160"/>
                  <a:pt x="92" y="160"/>
                  <a:pt x="92" y="160"/>
                </a:cubicBezTo>
                <a:cubicBezTo>
                  <a:pt x="92" y="161"/>
                  <a:pt x="93" y="162"/>
                  <a:pt x="94" y="163"/>
                </a:cubicBezTo>
                <a:cubicBezTo>
                  <a:pt x="94" y="164"/>
                  <a:pt x="95" y="164"/>
                  <a:pt x="96" y="164"/>
                </a:cubicBezTo>
                <a:cubicBezTo>
                  <a:pt x="97" y="164"/>
                  <a:pt x="97" y="164"/>
                  <a:pt x="98" y="164"/>
                </a:cubicBezTo>
                <a:cubicBezTo>
                  <a:pt x="142" y="144"/>
                  <a:pt x="142" y="144"/>
                  <a:pt x="142" y="144"/>
                </a:cubicBezTo>
                <a:cubicBezTo>
                  <a:pt x="138" y="136"/>
                  <a:pt x="138" y="136"/>
                  <a:pt x="138" y="136"/>
                </a:cubicBezTo>
                <a:lnTo>
                  <a:pt x="100" y="154"/>
                </a:lnTo>
                <a:close/>
                <a:moveTo>
                  <a:pt x="167" y="95"/>
                </a:moveTo>
                <a:cubicBezTo>
                  <a:pt x="179" y="83"/>
                  <a:pt x="179" y="83"/>
                  <a:pt x="179" y="83"/>
                </a:cubicBezTo>
                <a:cubicBezTo>
                  <a:pt x="173" y="77"/>
                  <a:pt x="173" y="77"/>
                  <a:pt x="173" y="77"/>
                </a:cubicBezTo>
                <a:cubicBezTo>
                  <a:pt x="161" y="89"/>
                  <a:pt x="161" y="89"/>
                  <a:pt x="161" y="89"/>
                </a:cubicBezTo>
                <a:cubicBezTo>
                  <a:pt x="145" y="74"/>
                  <a:pt x="123" y="65"/>
                  <a:pt x="100" y="64"/>
                </a:cubicBezTo>
                <a:cubicBezTo>
                  <a:pt x="100" y="48"/>
                  <a:pt x="100" y="48"/>
                  <a:pt x="100" y="48"/>
                </a:cubicBezTo>
                <a:cubicBezTo>
                  <a:pt x="116" y="48"/>
                  <a:pt x="116" y="48"/>
                  <a:pt x="116" y="48"/>
                </a:cubicBezTo>
                <a:cubicBezTo>
                  <a:pt x="116" y="37"/>
                  <a:pt x="116" y="37"/>
                  <a:pt x="116" y="37"/>
                </a:cubicBezTo>
                <a:cubicBezTo>
                  <a:pt x="131" y="30"/>
                  <a:pt x="140" y="16"/>
                  <a:pt x="140" y="0"/>
                </a:cubicBezTo>
                <a:cubicBezTo>
                  <a:pt x="132" y="0"/>
                  <a:pt x="132" y="0"/>
                  <a:pt x="132" y="0"/>
                </a:cubicBezTo>
                <a:cubicBezTo>
                  <a:pt x="132" y="12"/>
                  <a:pt x="126" y="22"/>
                  <a:pt x="116" y="28"/>
                </a:cubicBezTo>
                <a:cubicBezTo>
                  <a:pt x="116" y="12"/>
                  <a:pt x="116" y="12"/>
                  <a:pt x="116" y="12"/>
                </a:cubicBezTo>
                <a:cubicBezTo>
                  <a:pt x="76" y="12"/>
                  <a:pt x="76" y="12"/>
                  <a:pt x="76" y="12"/>
                </a:cubicBezTo>
                <a:cubicBezTo>
                  <a:pt x="76" y="28"/>
                  <a:pt x="76" y="28"/>
                  <a:pt x="76" y="28"/>
                </a:cubicBezTo>
                <a:cubicBezTo>
                  <a:pt x="66" y="22"/>
                  <a:pt x="60" y="12"/>
                  <a:pt x="60" y="0"/>
                </a:cubicBezTo>
                <a:cubicBezTo>
                  <a:pt x="52" y="0"/>
                  <a:pt x="52" y="0"/>
                  <a:pt x="52" y="0"/>
                </a:cubicBezTo>
                <a:cubicBezTo>
                  <a:pt x="52" y="16"/>
                  <a:pt x="61" y="30"/>
                  <a:pt x="76" y="37"/>
                </a:cubicBezTo>
                <a:cubicBezTo>
                  <a:pt x="76" y="48"/>
                  <a:pt x="76" y="48"/>
                  <a:pt x="76" y="48"/>
                </a:cubicBezTo>
                <a:cubicBezTo>
                  <a:pt x="92" y="48"/>
                  <a:pt x="92" y="48"/>
                  <a:pt x="92" y="48"/>
                </a:cubicBezTo>
                <a:cubicBezTo>
                  <a:pt x="92" y="64"/>
                  <a:pt x="92" y="64"/>
                  <a:pt x="92" y="64"/>
                </a:cubicBezTo>
                <a:cubicBezTo>
                  <a:pt x="69" y="65"/>
                  <a:pt x="47" y="74"/>
                  <a:pt x="31" y="89"/>
                </a:cubicBezTo>
                <a:cubicBezTo>
                  <a:pt x="19" y="77"/>
                  <a:pt x="19" y="77"/>
                  <a:pt x="19" y="77"/>
                </a:cubicBezTo>
                <a:cubicBezTo>
                  <a:pt x="13" y="83"/>
                  <a:pt x="13" y="83"/>
                  <a:pt x="13" y="83"/>
                </a:cubicBezTo>
                <a:cubicBezTo>
                  <a:pt x="25" y="95"/>
                  <a:pt x="25" y="95"/>
                  <a:pt x="25" y="95"/>
                </a:cubicBezTo>
                <a:cubicBezTo>
                  <a:pt x="10" y="112"/>
                  <a:pt x="0" y="135"/>
                  <a:pt x="0" y="160"/>
                </a:cubicBezTo>
                <a:cubicBezTo>
                  <a:pt x="0" y="213"/>
                  <a:pt x="43" y="256"/>
                  <a:pt x="96" y="256"/>
                </a:cubicBezTo>
                <a:cubicBezTo>
                  <a:pt x="149" y="256"/>
                  <a:pt x="192" y="213"/>
                  <a:pt x="192" y="160"/>
                </a:cubicBezTo>
                <a:cubicBezTo>
                  <a:pt x="192" y="135"/>
                  <a:pt x="182" y="112"/>
                  <a:pt x="167" y="95"/>
                </a:cubicBezTo>
                <a:close/>
                <a:moveTo>
                  <a:pt x="84" y="40"/>
                </a:moveTo>
                <a:cubicBezTo>
                  <a:pt x="84" y="20"/>
                  <a:pt x="84" y="20"/>
                  <a:pt x="84" y="20"/>
                </a:cubicBezTo>
                <a:cubicBezTo>
                  <a:pt x="108" y="20"/>
                  <a:pt x="108" y="20"/>
                  <a:pt x="108" y="20"/>
                </a:cubicBezTo>
                <a:cubicBezTo>
                  <a:pt x="108" y="40"/>
                  <a:pt x="108" y="40"/>
                  <a:pt x="108" y="40"/>
                </a:cubicBezTo>
                <a:lnTo>
                  <a:pt x="84" y="40"/>
                </a:lnTo>
                <a:close/>
                <a:moveTo>
                  <a:pt x="96" y="248"/>
                </a:moveTo>
                <a:cubicBezTo>
                  <a:pt x="47" y="248"/>
                  <a:pt x="8" y="209"/>
                  <a:pt x="8" y="160"/>
                </a:cubicBezTo>
                <a:cubicBezTo>
                  <a:pt x="8" y="111"/>
                  <a:pt x="47" y="72"/>
                  <a:pt x="96" y="72"/>
                </a:cubicBezTo>
                <a:cubicBezTo>
                  <a:pt x="145" y="72"/>
                  <a:pt x="184" y="111"/>
                  <a:pt x="184" y="160"/>
                </a:cubicBezTo>
                <a:cubicBezTo>
                  <a:pt x="184" y="209"/>
                  <a:pt x="145" y="248"/>
                  <a:pt x="96" y="248"/>
                </a:cubicBez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rrows graph">
            <a:extLst>
              <a:ext uri="{FF2B5EF4-FFF2-40B4-BE49-F238E27FC236}">
                <a16:creationId xmlns:a16="http://schemas.microsoft.com/office/drawing/2014/main" id="{D14EBFD4-78E2-6223-D919-8A136AEBB266}"/>
              </a:ext>
            </a:extLst>
          </p:cNvPr>
          <p:cNvSpPr>
            <a:spLocks noEditPoints="1"/>
          </p:cNvSpPr>
          <p:nvPr/>
        </p:nvSpPr>
        <p:spPr bwMode="auto">
          <a:xfrm>
            <a:off x="2708617" y="1454719"/>
            <a:ext cx="731838" cy="511175"/>
          </a:xfrm>
          <a:custGeom>
            <a:avLst/>
            <a:gdLst>
              <a:gd name="T0" fmla="*/ 0 w 461"/>
              <a:gd name="T1" fmla="*/ 239 h 322"/>
              <a:gd name="T2" fmla="*/ 11 w 461"/>
              <a:gd name="T3" fmla="*/ 250 h 322"/>
              <a:gd name="T4" fmla="*/ 165 w 461"/>
              <a:gd name="T5" fmla="*/ 97 h 322"/>
              <a:gd name="T6" fmla="*/ 181 w 461"/>
              <a:gd name="T7" fmla="*/ 113 h 322"/>
              <a:gd name="T8" fmla="*/ 192 w 461"/>
              <a:gd name="T9" fmla="*/ 102 h 322"/>
              <a:gd name="T10" fmla="*/ 165 w 461"/>
              <a:gd name="T11" fmla="*/ 75 h 322"/>
              <a:gd name="T12" fmla="*/ 0 w 461"/>
              <a:gd name="T13" fmla="*/ 239 h 322"/>
              <a:gd name="T14" fmla="*/ 195 w 461"/>
              <a:gd name="T15" fmla="*/ 127 h 322"/>
              <a:gd name="T16" fmla="*/ 210 w 461"/>
              <a:gd name="T17" fmla="*/ 142 h 322"/>
              <a:gd name="T18" fmla="*/ 221 w 461"/>
              <a:gd name="T19" fmla="*/ 131 h 322"/>
              <a:gd name="T20" fmla="*/ 206 w 461"/>
              <a:gd name="T21" fmla="*/ 117 h 322"/>
              <a:gd name="T22" fmla="*/ 195 w 461"/>
              <a:gd name="T23" fmla="*/ 127 h 322"/>
              <a:gd name="T24" fmla="*/ 224 w 461"/>
              <a:gd name="T25" fmla="*/ 156 h 322"/>
              <a:gd name="T26" fmla="*/ 239 w 461"/>
              <a:gd name="T27" fmla="*/ 171 h 322"/>
              <a:gd name="T28" fmla="*/ 250 w 461"/>
              <a:gd name="T29" fmla="*/ 160 h 322"/>
              <a:gd name="T30" fmla="*/ 235 w 461"/>
              <a:gd name="T31" fmla="*/ 145 h 322"/>
              <a:gd name="T32" fmla="*/ 224 w 461"/>
              <a:gd name="T33" fmla="*/ 156 h 322"/>
              <a:gd name="T34" fmla="*/ 392 w 461"/>
              <a:gd name="T35" fmla="*/ 64 h 322"/>
              <a:gd name="T36" fmla="*/ 392 w 461"/>
              <a:gd name="T37" fmla="*/ 79 h 322"/>
              <a:gd name="T38" fmla="*/ 436 w 461"/>
              <a:gd name="T39" fmla="*/ 79 h 322"/>
              <a:gd name="T40" fmla="*/ 302 w 461"/>
              <a:gd name="T41" fmla="*/ 212 h 322"/>
              <a:gd name="T42" fmla="*/ 293 w 461"/>
              <a:gd name="T43" fmla="*/ 203 h 322"/>
              <a:gd name="T44" fmla="*/ 282 w 461"/>
              <a:gd name="T45" fmla="*/ 214 h 322"/>
              <a:gd name="T46" fmla="*/ 302 w 461"/>
              <a:gd name="T47" fmla="*/ 234 h 322"/>
              <a:gd name="T48" fmla="*/ 446 w 461"/>
              <a:gd name="T49" fmla="*/ 90 h 322"/>
              <a:gd name="T50" fmla="*/ 446 w 461"/>
              <a:gd name="T51" fmla="*/ 133 h 322"/>
              <a:gd name="T52" fmla="*/ 461 w 461"/>
              <a:gd name="T53" fmla="*/ 133 h 322"/>
              <a:gd name="T54" fmla="*/ 461 w 461"/>
              <a:gd name="T55" fmla="*/ 64 h 322"/>
              <a:gd name="T56" fmla="*/ 392 w 461"/>
              <a:gd name="T57" fmla="*/ 64 h 322"/>
              <a:gd name="T58" fmla="*/ 253 w 461"/>
              <a:gd name="T59" fmla="*/ 185 h 322"/>
              <a:gd name="T60" fmla="*/ 268 w 461"/>
              <a:gd name="T61" fmla="*/ 199 h 322"/>
              <a:gd name="T62" fmla="*/ 278 w 461"/>
              <a:gd name="T63" fmla="*/ 189 h 322"/>
              <a:gd name="T64" fmla="*/ 264 w 461"/>
              <a:gd name="T65" fmla="*/ 174 h 322"/>
              <a:gd name="T66" fmla="*/ 253 w 461"/>
              <a:gd name="T67" fmla="*/ 185 h 322"/>
              <a:gd name="T68" fmla="*/ 389 w 461"/>
              <a:gd name="T69" fmla="*/ 230 h 322"/>
              <a:gd name="T70" fmla="*/ 436 w 461"/>
              <a:gd name="T71" fmla="*/ 230 h 322"/>
              <a:gd name="T72" fmla="*/ 354 w 461"/>
              <a:gd name="T73" fmla="*/ 311 h 322"/>
              <a:gd name="T74" fmla="*/ 365 w 461"/>
              <a:gd name="T75" fmla="*/ 322 h 322"/>
              <a:gd name="T76" fmla="*/ 446 w 461"/>
              <a:gd name="T77" fmla="*/ 241 h 322"/>
              <a:gd name="T78" fmla="*/ 446 w 461"/>
              <a:gd name="T79" fmla="*/ 288 h 322"/>
              <a:gd name="T80" fmla="*/ 461 w 461"/>
              <a:gd name="T81" fmla="*/ 288 h 322"/>
              <a:gd name="T82" fmla="*/ 461 w 461"/>
              <a:gd name="T83" fmla="*/ 216 h 322"/>
              <a:gd name="T84" fmla="*/ 389 w 461"/>
              <a:gd name="T85" fmla="*/ 216 h 322"/>
              <a:gd name="T86" fmla="*/ 389 w 461"/>
              <a:gd name="T87" fmla="*/ 230 h 322"/>
              <a:gd name="T88" fmla="*/ 11 w 461"/>
              <a:gd name="T89" fmla="*/ 106 h 322"/>
              <a:gd name="T90" fmla="*/ 92 w 461"/>
              <a:gd name="T91" fmla="*/ 25 h 322"/>
              <a:gd name="T92" fmla="*/ 92 w 461"/>
              <a:gd name="T93" fmla="*/ 72 h 322"/>
              <a:gd name="T94" fmla="*/ 107 w 461"/>
              <a:gd name="T95" fmla="*/ 72 h 322"/>
              <a:gd name="T96" fmla="*/ 107 w 461"/>
              <a:gd name="T97" fmla="*/ 0 h 322"/>
              <a:gd name="T98" fmla="*/ 34 w 461"/>
              <a:gd name="T99" fmla="*/ 0 h 322"/>
              <a:gd name="T100" fmla="*/ 34 w 461"/>
              <a:gd name="T101" fmla="*/ 14 h 322"/>
              <a:gd name="T102" fmla="*/ 81 w 461"/>
              <a:gd name="T103" fmla="*/ 14 h 322"/>
              <a:gd name="T104" fmla="*/ 0 w 461"/>
              <a:gd name="T105" fmla="*/ 95 h 322"/>
              <a:gd name="T106" fmla="*/ 11 w 461"/>
              <a:gd name="T107" fmla="*/ 10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1" h="322">
                <a:moveTo>
                  <a:pt x="0" y="239"/>
                </a:moveTo>
                <a:lnTo>
                  <a:pt x="11" y="250"/>
                </a:lnTo>
                <a:lnTo>
                  <a:pt x="165" y="97"/>
                </a:lnTo>
                <a:lnTo>
                  <a:pt x="181" y="113"/>
                </a:lnTo>
                <a:lnTo>
                  <a:pt x="192" y="102"/>
                </a:lnTo>
                <a:lnTo>
                  <a:pt x="165" y="75"/>
                </a:lnTo>
                <a:lnTo>
                  <a:pt x="0" y="239"/>
                </a:lnTo>
                <a:close/>
                <a:moveTo>
                  <a:pt x="195" y="127"/>
                </a:moveTo>
                <a:lnTo>
                  <a:pt x="210" y="142"/>
                </a:lnTo>
                <a:lnTo>
                  <a:pt x="221" y="131"/>
                </a:lnTo>
                <a:lnTo>
                  <a:pt x="206" y="117"/>
                </a:lnTo>
                <a:lnTo>
                  <a:pt x="195" y="127"/>
                </a:lnTo>
                <a:close/>
                <a:moveTo>
                  <a:pt x="224" y="156"/>
                </a:moveTo>
                <a:lnTo>
                  <a:pt x="239" y="171"/>
                </a:lnTo>
                <a:lnTo>
                  <a:pt x="250" y="160"/>
                </a:lnTo>
                <a:lnTo>
                  <a:pt x="235" y="145"/>
                </a:lnTo>
                <a:lnTo>
                  <a:pt x="224" y="156"/>
                </a:lnTo>
                <a:close/>
                <a:moveTo>
                  <a:pt x="392" y="64"/>
                </a:moveTo>
                <a:lnTo>
                  <a:pt x="392" y="79"/>
                </a:lnTo>
                <a:lnTo>
                  <a:pt x="436" y="79"/>
                </a:lnTo>
                <a:lnTo>
                  <a:pt x="302" y="212"/>
                </a:lnTo>
                <a:lnTo>
                  <a:pt x="293" y="203"/>
                </a:lnTo>
                <a:lnTo>
                  <a:pt x="282" y="214"/>
                </a:lnTo>
                <a:lnTo>
                  <a:pt x="302" y="234"/>
                </a:lnTo>
                <a:lnTo>
                  <a:pt x="446" y="90"/>
                </a:lnTo>
                <a:lnTo>
                  <a:pt x="446" y="133"/>
                </a:lnTo>
                <a:lnTo>
                  <a:pt x="461" y="133"/>
                </a:lnTo>
                <a:lnTo>
                  <a:pt x="461" y="64"/>
                </a:lnTo>
                <a:lnTo>
                  <a:pt x="392" y="64"/>
                </a:lnTo>
                <a:close/>
                <a:moveTo>
                  <a:pt x="253" y="185"/>
                </a:moveTo>
                <a:lnTo>
                  <a:pt x="268" y="199"/>
                </a:lnTo>
                <a:lnTo>
                  <a:pt x="278" y="189"/>
                </a:lnTo>
                <a:lnTo>
                  <a:pt x="264" y="174"/>
                </a:lnTo>
                <a:lnTo>
                  <a:pt x="253" y="185"/>
                </a:lnTo>
                <a:close/>
                <a:moveTo>
                  <a:pt x="389" y="230"/>
                </a:moveTo>
                <a:lnTo>
                  <a:pt x="436" y="230"/>
                </a:lnTo>
                <a:lnTo>
                  <a:pt x="354" y="311"/>
                </a:lnTo>
                <a:lnTo>
                  <a:pt x="365" y="322"/>
                </a:lnTo>
                <a:lnTo>
                  <a:pt x="446" y="241"/>
                </a:lnTo>
                <a:lnTo>
                  <a:pt x="446" y="288"/>
                </a:lnTo>
                <a:lnTo>
                  <a:pt x="461" y="288"/>
                </a:lnTo>
                <a:lnTo>
                  <a:pt x="461" y="216"/>
                </a:lnTo>
                <a:lnTo>
                  <a:pt x="389" y="216"/>
                </a:lnTo>
                <a:lnTo>
                  <a:pt x="389" y="230"/>
                </a:lnTo>
                <a:close/>
                <a:moveTo>
                  <a:pt x="11" y="106"/>
                </a:moveTo>
                <a:lnTo>
                  <a:pt x="92" y="25"/>
                </a:lnTo>
                <a:lnTo>
                  <a:pt x="92" y="72"/>
                </a:lnTo>
                <a:lnTo>
                  <a:pt x="107" y="72"/>
                </a:lnTo>
                <a:lnTo>
                  <a:pt x="107" y="0"/>
                </a:lnTo>
                <a:lnTo>
                  <a:pt x="34" y="0"/>
                </a:lnTo>
                <a:lnTo>
                  <a:pt x="34" y="14"/>
                </a:lnTo>
                <a:lnTo>
                  <a:pt x="81" y="14"/>
                </a:lnTo>
                <a:lnTo>
                  <a:pt x="0" y="95"/>
                </a:lnTo>
                <a:lnTo>
                  <a:pt x="11" y="106"/>
                </a:ln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Chain">
            <a:extLst>
              <a:ext uri="{FF2B5EF4-FFF2-40B4-BE49-F238E27FC236}">
                <a16:creationId xmlns:a16="http://schemas.microsoft.com/office/drawing/2014/main" id="{9C325C78-9838-8532-8A91-AAC2CD21B3C8}"/>
              </a:ext>
            </a:extLst>
          </p:cNvPr>
          <p:cNvSpPr>
            <a:spLocks noEditPoints="1"/>
          </p:cNvSpPr>
          <p:nvPr/>
        </p:nvSpPr>
        <p:spPr bwMode="auto">
          <a:xfrm>
            <a:off x="524684" y="1980868"/>
            <a:ext cx="728663" cy="725488"/>
          </a:xfrm>
          <a:custGeom>
            <a:avLst/>
            <a:gdLst>
              <a:gd name="T0" fmla="*/ 159 w 254"/>
              <a:gd name="T1" fmla="*/ 211 h 254"/>
              <a:gd name="T2" fmla="*/ 151 w 254"/>
              <a:gd name="T3" fmla="*/ 183 h 254"/>
              <a:gd name="T4" fmla="*/ 183 w 254"/>
              <a:gd name="T5" fmla="*/ 159 h 254"/>
              <a:gd name="T6" fmla="*/ 211 w 254"/>
              <a:gd name="T7" fmla="*/ 151 h 254"/>
              <a:gd name="T8" fmla="*/ 183 w 254"/>
              <a:gd name="T9" fmla="*/ 159 h 254"/>
              <a:gd name="T10" fmla="*/ 192 w 254"/>
              <a:gd name="T11" fmla="*/ 198 h 254"/>
              <a:gd name="T12" fmla="*/ 178 w 254"/>
              <a:gd name="T13" fmla="*/ 172 h 254"/>
              <a:gd name="T14" fmla="*/ 103 w 254"/>
              <a:gd name="T15" fmla="*/ 43 h 254"/>
              <a:gd name="T16" fmla="*/ 95 w 254"/>
              <a:gd name="T17" fmla="*/ 71 h 254"/>
              <a:gd name="T18" fmla="*/ 103 w 254"/>
              <a:gd name="T19" fmla="*/ 43 h 254"/>
              <a:gd name="T20" fmla="*/ 43 w 254"/>
              <a:gd name="T21" fmla="*/ 95 h 254"/>
              <a:gd name="T22" fmla="*/ 71 w 254"/>
              <a:gd name="T23" fmla="*/ 103 h 254"/>
              <a:gd name="T24" fmla="*/ 82 w 254"/>
              <a:gd name="T25" fmla="*/ 76 h 254"/>
              <a:gd name="T26" fmla="*/ 56 w 254"/>
              <a:gd name="T27" fmla="*/ 62 h 254"/>
              <a:gd name="T28" fmla="*/ 82 w 254"/>
              <a:gd name="T29" fmla="*/ 76 h 254"/>
              <a:gd name="T30" fmla="*/ 110 w 254"/>
              <a:gd name="T31" fmla="*/ 181 h 254"/>
              <a:gd name="T32" fmla="*/ 73 w 254"/>
              <a:gd name="T33" fmla="*/ 144 h 254"/>
              <a:gd name="T34" fmla="*/ 98 w 254"/>
              <a:gd name="T35" fmla="*/ 110 h 254"/>
              <a:gd name="T36" fmla="*/ 76 w 254"/>
              <a:gd name="T37" fmla="*/ 120 h 254"/>
              <a:gd name="T38" fmla="*/ 40 w 254"/>
              <a:gd name="T39" fmla="*/ 156 h 254"/>
              <a:gd name="T40" fmla="*/ 6 w 254"/>
              <a:gd name="T41" fmla="*/ 202 h 254"/>
              <a:gd name="T42" fmla="*/ 64 w 254"/>
              <a:gd name="T43" fmla="*/ 153 h 254"/>
              <a:gd name="T44" fmla="*/ 101 w 254"/>
              <a:gd name="T45" fmla="*/ 190 h 254"/>
              <a:gd name="T46" fmla="*/ 92 w 254"/>
              <a:gd name="T47" fmla="*/ 208 h 254"/>
              <a:gd name="T48" fmla="*/ 58 w 254"/>
              <a:gd name="T49" fmla="*/ 254 h 254"/>
              <a:gd name="T50" fmla="*/ 98 w 254"/>
              <a:gd name="T51" fmla="*/ 214 h 254"/>
              <a:gd name="T52" fmla="*/ 134 w 254"/>
              <a:gd name="T53" fmla="*/ 178 h 254"/>
              <a:gd name="T54" fmla="*/ 144 w 254"/>
              <a:gd name="T55" fmla="*/ 156 h 254"/>
              <a:gd name="T56" fmla="*/ 82 w 254"/>
              <a:gd name="T57" fmla="*/ 172 h 254"/>
              <a:gd name="T58" fmla="*/ 92 w 254"/>
              <a:gd name="T59" fmla="*/ 162 h 254"/>
              <a:gd name="T60" fmla="*/ 82 w 254"/>
              <a:gd name="T61" fmla="*/ 172 h 254"/>
              <a:gd name="T62" fmla="*/ 208 w 254"/>
              <a:gd name="T63" fmla="*/ 92 h 254"/>
              <a:gd name="T64" fmla="*/ 178 w 254"/>
              <a:gd name="T65" fmla="*/ 76 h 254"/>
              <a:gd name="T66" fmla="*/ 162 w 254"/>
              <a:gd name="T67" fmla="*/ 46 h 254"/>
              <a:gd name="T68" fmla="*/ 202 w 254"/>
              <a:gd name="T69" fmla="*/ 6 h 254"/>
              <a:gd name="T70" fmla="*/ 156 w 254"/>
              <a:gd name="T71" fmla="*/ 40 h 254"/>
              <a:gd name="T72" fmla="*/ 145 w 254"/>
              <a:gd name="T73" fmla="*/ 65 h 254"/>
              <a:gd name="T74" fmla="*/ 104 w 254"/>
              <a:gd name="T75" fmla="*/ 92 h 254"/>
              <a:gd name="T76" fmla="*/ 126 w 254"/>
              <a:gd name="T77" fmla="*/ 82 h 254"/>
              <a:gd name="T78" fmla="*/ 156 w 254"/>
              <a:gd name="T79" fmla="*/ 98 h 254"/>
              <a:gd name="T80" fmla="*/ 172 w 254"/>
              <a:gd name="T81" fmla="*/ 128 h 254"/>
              <a:gd name="T82" fmla="*/ 162 w 254"/>
              <a:gd name="T83" fmla="*/ 150 h 254"/>
              <a:gd name="T84" fmla="*/ 189 w 254"/>
              <a:gd name="T85" fmla="*/ 109 h 254"/>
              <a:gd name="T86" fmla="*/ 254 w 254"/>
              <a:gd name="T87" fmla="*/ 58 h 254"/>
              <a:gd name="T88" fmla="*/ 162 w 254"/>
              <a:gd name="T89" fmla="*/ 92 h 254"/>
              <a:gd name="T90" fmla="*/ 172 w 254"/>
              <a:gd name="T91" fmla="*/ 82 h 254"/>
              <a:gd name="T92" fmla="*/ 162 w 254"/>
              <a:gd name="T93" fmla="*/ 9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4" h="254">
                <a:moveTo>
                  <a:pt x="151" y="211"/>
                </a:moveTo>
                <a:cubicBezTo>
                  <a:pt x="159" y="211"/>
                  <a:pt x="159" y="211"/>
                  <a:pt x="159" y="211"/>
                </a:cubicBezTo>
                <a:cubicBezTo>
                  <a:pt x="159" y="183"/>
                  <a:pt x="159" y="183"/>
                  <a:pt x="159" y="183"/>
                </a:cubicBezTo>
                <a:cubicBezTo>
                  <a:pt x="151" y="183"/>
                  <a:pt x="151" y="183"/>
                  <a:pt x="151" y="183"/>
                </a:cubicBezTo>
                <a:lnTo>
                  <a:pt x="151" y="211"/>
                </a:lnTo>
                <a:close/>
                <a:moveTo>
                  <a:pt x="183" y="159"/>
                </a:moveTo>
                <a:cubicBezTo>
                  <a:pt x="211" y="159"/>
                  <a:pt x="211" y="159"/>
                  <a:pt x="211" y="159"/>
                </a:cubicBezTo>
                <a:cubicBezTo>
                  <a:pt x="211" y="151"/>
                  <a:pt x="211" y="151"/>
                  <a:pt x="211" y="151"/>
                </a:cubicBezTo>
                <a:cubicBezTo>
                  <a:pt x="183" y="151"/>
                  <a:pt x="183" y="151"/>
                  <a:pt x="183" y="151"/>
                </a:cubicBezTo>
                <a:lnTo>
                  <a:pt x="183" y="159"/>
                </a:lnTo>
                <a:close/>
                <a:moveTo>
                  <a:pt x="172" y="178"/>
                </a:moveTo>
                <a:cubicBezTo>
                  <a:pt x="192" y="198"/>
                  <a:pt x="192" y="198"/>
                  <a:pt x="192" y="198"/>
                </a:cubicBezTo>
                <a:cubicBezTo>
                  <a:pt x="198" y="192"/>
                  <a:pt x="198" y="192"/>
                  <a:pt x="198" y="192"/>
                </a:cubicBezTo>
                <a:cubicBezTo>
                  <a:pt x="178" y="172"/>
                  <a:pt x="178" y="172"/>
                  <a:pt x="178" y="172"/>
                </a:cubicBezTo>
                <a:lnTo>
                  <a:pt x="172" y="178"/>
                </a:lnTo>
                <a:close/>
                <a:moveTo>
                  <a:pt x="103" y="43"/>
                </a:moveTo>
                <a:cubicBezTo>
                  <a:pt x="95" y="43"/>
                  <a:pt x="95" y="43"/>
                  <a:pt x="95" y="43"/>
                </a:cubicBezTo>
                <a:cubicBezTo>
                  <a:pt x="95" y="71"/>
                  <a:pt x="95" y="71"/>
                  <a:pt x="95" y="71"/>
                </a:cubicBezTo>
                <a:cubicBezTo>
                  <a:pt x="103" y="71"/>
                  <a:pt x="103" y="71"/>
                  <a:pt x="103" y="71"/>
                </a:cubicBezTo>
                <a:lnTo>
                  <a:pt x="103" y="43"/>
                </a:lnTo>
                <a:close/>
                <a:moveTo>
                  <a:pt x="71" y="95"/>
                </a:moveTo>
                <a:cubicBezTo>
                  <a:pt x="43" y="95"/>
                  <a:pt x="43" y="95"/>
                  <a:pt x="43" y="95"/>
                </a:cubicBezTo>
                <a:cubicBezTo>
                  <a:pt x="43" y="103"/>
                  <a:pt x="43" y="103"/>
                  <a:pt x="43" y="103"/>
                </a:cubicBezTo>
                <a:cubicBezTo>
                  <a:pt x="71" y="103"/>
                  <a:pt x="71" y="103"/>
                  <a:pt x="71" y="103"/>
                </a:cubicBezTo>
                <a:lnTo>
                  <a:pt x="71" y="95"/>
                </a:lnTo>
                <a:close/>
                <a:moveTo>
                  <a:pt x="82" y="76"/>
                </a:moveTo>
                <a:cubicBezTo>
                  <a:pt x="62" y="56"/>
                  <a:pt x="62" y="56"/>
                  <a:pt x="62" y="56"/>
                </a:cubicBezTo>
                <a:cubicBezTo>
                  <a:pt x="56" y="62"/>
                  <a:pt x="56" y="62"/>
                  <a:pt x="56" y="62"/>
                </a:cubicBezTo>
                <a:cubicBezTo>
                  <a:pt x="76" y="82"/>
                  <a:pt x="76" y="82"/>
                  <a:pt x="76" y="82"/>
                </a:cubicBezTo>
                <a:lnTo>
                  <a:pt x="82" y="76"/>
                </a:lnTo>
                <a:close/>
                <a:moveTo>
                  <a:pt x="128" y="172"/>
                </a:moveTo>
                <a:cubicBezTo>
                  <a:pt x="123" y="177"/>
                  <a:pt x="116" y="180"/>
                  <a:pt x="110" y="181"/>
                </a:cubicBezTo>
                <a:cubicBezTo>
                  <a:pt x="109" y="172"/>
                  <a:pt x="105" y="163"/>
                  <a:pt x="98" y="156"/>
                </a:cubicBezTo>
                <a:cubicBezTo>
                  <a:pt x="91" y="149"/>
                  <a:pt x="82" y="145"/>
                  <a:pt x="73" y="144"/>
                </a:cubicBezTo>
                <a:cubicBezTo>
                  <a:pt x="74" y="138"/>
                  <a:pt x="77" y="131"/>
                  <a:pt x="82" y="126"/>
                </a:cubicBezTo>
                <a:cubicBezTo>
                  <a:pt x="98" y="110"/>
                  <a:pt x="98" y="110"/>
                  <a:pt x="98" y="110"/>
                </a:cubicBezTo>
                <a:cubicBezTo>
                  <a:pt x="92" y="104"/>
                  <a:pt x="92" y="104"/>
                  <a:pt x="92" y="104"/>
                </a:cubicBezTo>
                <a:cubicBezTo>
                  <a:pt x="76" y="120"/>
                  <a:pt x="76" y="120"/>
                  <a:pt x="76" y="120"/>
                </a:cubicBezTo>
                <a:cubicBezTo>
                  <a:pt x="69" y="127"/>
                  <a:pt x="65" y="136"/>
                  <a:pt x="65" y="145"/>
                </a:cubicBezTo>
                <a:cubicBezTo>
                  <a:pt x="56" y="146"/>
                  <a:pt x="47" y="149"/>
                  <a:pt x="40" y="156"/>
                </a:cubicBezTo>
                <a:cubicBezTo>
                  <a:pt x="0" y="196"/>
                  <a:pt x="0" y="196"/>
                  <a:pt x="0" y="196"/>
                </a:cubicBezTo>
                <a:cubicBezTo>
                  <a:pt x="6" y="202"/>
                  <a:pt x="6" y="202"/>
                  <a:pt x="6" y="202"/>
                </a:cubicBezTo>
                <a:cubicBezTo>
                  <a:pt x="46" y="162"/>
                  <a:pt x="46" y="162"/>
                  <a:pt x="46" y="162"/>
                </a:cubicBezTo>
                <a:cubicBezTo>
                  <a:pt x="51" y="157"/>
                  <a:pt x="58" y="154"/>
                  <a:pt x="64" y="153"/>
                </a:cubicBezTo>
                <a:cubicBezTo>
                  <a:pt x="65" y="162"/>
                  <a:pt x="69" y="171"/>
                  <a:pt x="76" y="178"/>
                </a:cubicBezTo>
                <a:cubicBezTo>
                  <a:pt x="83" y="185"/>
                  <a:pt x="92" y="189"/>
                  <a:pt x="101" y="190"/>
                </a:cubicBezTo>
                <a:cubicBezTo>
                  <a:pt x="100" y="196"/>
                  <a:pt x="97" y="203"/>
                  <a:pt x="92" y="208"/>
                </a:cubicBezTo>
                <a:cubicBezTo>
                  <a:pt x="92" y="208"/>
                  <a:pt x="92" y="208"/>
                  <a:pt x="92" y="208"/>
                </a:cubicBezTo>
                <a:cubicBezTo>
                  <a:pt x="52" y="248"/>
                  <a:pt x="52" y="248"/>
                  <a:pt x="52" y="248"/>
                </a:cubicBezTo>
                <a:cubicBezTo>
                  <a:pt x="58" y="254"/>
                  <a:pt x="58" y="254"/>
                  <a:pt x="58" y="254"/>
                </a:cubicBezTo>
                <a:cubicBezTo>
                  <a:pt x="98" y="214"/>
                  <a:pt x="98" y="214"/>
                  <a:pt x="98" y="214"/>
                </a:cubicBezTo>
                <a:cubicBezTo>
                  <a:pt x="98" y="214"/>
                  <a:pt x="98" y="214"/>
                  <a:pt x="98" y="214"/>
                </a:cubicBezTo>
                <a:cubicBezTo>
                  <a:pt x="105" y="207"/>
                  <a:pt x="108" y="198"/>
                  <a:pt x="109" y="189"/>
                </a:cubicBezTo>
                <a:cubicBezTo>
                  <a:pt x="118" y="188"/>
                  <a:pt x="127" y="185"/>
                  <a:pt x="134" y="178"/>
                </a:cubicBezTo>
                <a:cubicBezTo>
                  <a:pt x="150" y="162"/>
                  <a:pt x="150" y="162"/>
                  <a:pt x="150" y="162"/>
                </a:cubicBezTo>
                <a:cubicBezTo>
                  <a:pt x="144" y="156"/>
                  <a:pt x="144" y="156"/>
                  <a:pt x="144" y="156"/>
                </a:cubicBezTo>
                <a:lnTo>
                  <a:pt x="128" y="172"/>
                </a:lnTo>
                <a:close/>
                <a:moveTo>
                  <a:pt x="82" y="172"/>
                </a:moveTo>
                <a:cubicBezTo>
                  <a:pt x="76" y="167"/>
                  <a:pt x="73" y="160"/>
                  <a:pt x="72" y="152"/>
                </a:cubicBezTo>
                <a:cubicBezTo>
                  <a:pt x="80" y="153"/>
                  <a:pt x="87" y="156"/>
                  <a:pt x="92" y="162"/>
                </a:cubicBezTo>
                <a:cubicBezTo>
                  <a:pt x="98" y="167"/>
                  <a:pt x="101" y="174"/>
                  <a:pt x="102" y="182"/>
                </a:cubicBezTo>
                <a:cubicBezTo>
                  <a:pt x="94" y="181"/>
                  <a:pt x="87" y="178"/>
                  <a:pt x="82" y="172"/>
                </a:cubicBezTo>
                <a:close/>
                <a:moveTo>
                  <a:pt x="248" y="52"/>
                </a:moveTo>
                <a:cubicBezTo>
                  <a:pt x="208" y="92"/>
                  <a:pt x="208" y="92"/>
                  <a:pt x="208" y="92"/>
                </a:cubicBezTo>
                <a:cubicBezTo>
                  <a:pt x="203" y="97"/>
                  <a:pt x="196" y="100"/>
                  <a:pt x="190" y="101"/>
                </a:cubicBezTo>
                <a:cubicBezTo>
                  <a:pt x="189" y="92"/>
                  <a:pt x="185" y="83"/>
                  <a:pt x="178" y="76"/>
                </a:cubicBezTo>
                <a:cubicBezTo>
                  <a:pt x="171" y="69"/>
                  <a:pt x="162" y="65"/>
                  <a:pt x="153" y="64"/>
                </a:cubicBezTo>
                <a:cubicBezTo>
                  <a:pt x="154" y="58"/>
                  <a:pt x="157" y="51"/>
                  <a:pt x="162" y="46"/>
                </a:cubicBezTo>
                <a:cubicBezTo>
                  <a:pt x="162" y="46"/>
                  <a:pt x="162" y="46"/>
                  <a:pt x="162" y="46"/>
                </a:cubicBezTo>
                <a:cubicBezTo>
                  <a:pt x="202" y="6"/>
                  <a:pt x="202" y="6"/>
                  <a:pt x="202" y="6"/>
                </a:cubicBezTo>
                <a:cubicBezTo>
                  <a:pt x="196" y="0"/>
                  <a:pt x="196" y="0"/>
                  <a:pt x="196" y="0"/>
                </a:cubicBezTo>
                <a:cubicBezTo>
                  <a:pt x="156" y="40"/>
                  <a:pt x="156" y="40"/>
                  <a:pt x="156" y="40"/>
                </a:cubicBezTo>
                <a:cubicBezTo>
                  <a:pt x="156" y="40"/>
                  <a:pt x="156" y="40"/>
                  <a:pt x="156" y="40"/>
                </a:cubicBezTo>
                <a:cubicBezTo>
                  <a:pt x="149" y="47"/>
                  <a:pt x="146" y="56"/>
                  <a:pt x="145" y="65"/>
                </a:cubicBezTo>
                <a:cubicBezTo>
                  <a:pt x="136" y="66"/>
                  <a:pt x="127" y="69"/>
                  <a:pt x="120" y="76"/>
                </a:cubicBezTo>
                <a:cubicBezTo>
                  <a:pt x="104" y="92"/>
                  <a:pt x="104" y="92"/>
                  <a:pt x="104" y="92"/>
                </a:cubicBezTo>
                <a:cubicBezTo>
                  <a:pt x="110" y="98"/>
                  <a:pt x="110" y="98"/>
                  <a:pt x="110" y="98"/>
                </a:cubicBezTo>
                <a:cubicBezTo>
                  <a:pt x="126" y="82"/>
                  <a:pt x="126" y="82"/>
                  <a:pt x="126" y="82"/>
                </a:cubicBezTo>
                <a:cubicBezTo>
                  <a:pt x="131" y="77"/>
                  <a:pt x="138" y="74"/>
                  <a:pt x="144" y="73"/>
                </a:cubicBezTo>
                <a:cubicBezTo>
                  <a:pt x="145" y="82"/>
                  <a:pt x="149" y="91"/>
                  <a:pt x="156" y="98"/>
                </a:cubicBezTo>
                <a:cubicBezTo>
                  <a:pt x="163" y="105"/>
                  <a:pt x="172" y="109"/>
                  <a:pt x="181" y="110"/>
                </a:cubicBezTo>
                <a:cubicBezTo>
                  <a:pt x="180" y="116"/>
                  <a:pt x="177" y="123"/>
                  <a:pt x="172" y="128"/>
                </a:cubicBezTo>
                <a:cubicBezTo>
                  <a:pt x="156" y="144"/>
                  <a:pt x="156" y="144"/>
                  <a:pt x="156" y="144"/>
                </a:cubicBezTo>
                <a:cubicBezTo>
                  <a:pt x="162" y="150"/>
                  <a:pt x="162" y="150"/>
                  <a:pt x="162" y="150"/>
                </a:cubicBezTo>
                <a:cubicBezTo>
                  <a:pt x="178" y="134"/>
                  <a:pt x="178" y="134"/>
                  <a:pt x="178" y="134"/>
                </a:cubicBezTo>
                <a:cubicBezTo>
                  <a:pt x="185" y="127"/>
                  <a:pt x="189" y="118"/>
                  <a:pt x="189" y="109"/>
                </a:cubicBezTo>
                <a:cubicBezTo>
                  <a:pt x="198" y="109"/>
                  <a:pt x="207" y="105"/>
                  <a:pt x="214" y="98"/>
                </a:cubicBezTo>
                <a:cubicBezTo>
                  <a:pt x="254" y="58"/>
                  <a:pt x="254" y="58"/>
                  <a:pt x="254" y="58"/>
                </a:cubicBezTo>
                <a:lnTo>
                  <a:pt x="248" y="52"/>
                </a:lnTo>
                <a:close/>
                <a:moveTo>
                  <a:pt x="162" y="92"/>
                </a:moveTo>
                <a:cubicBezTo>
                  <a:pt x="156" y="87"/>
                  <a:pt x="153" y="80"/>
                  <a:pt x="152" y="72"/>
                </a:cubicBezTo>
                <a:cubicBezTo>
                  <a:pt x="160" y="73"/>
                  <a:pt x="167" y="76"/>
                  <a:pt x="172" y="82"/>
                </a:cubicBezTo>
                <a:cubicBezTo>
                  <a:pt x="178" y="87"/>
                  <a:pt x="181" y="94"/>
                  <a:pt x="182" y="102"/>
                </a:cubicBezTo>
                <a:cubicBezTo>
                  <a:pt x="174" y="101"/>
                  <a:pt x="167" y="98"/>
                  <a:pt x="162" y="92"/>
                </a:cubicBezTo>
                <a:close/>
              </a:path>
            </a:pathLst>
          </a:custGeom>
          <a:solidFill>
            <a:schemeClr val="bg1">
              <a:lumMod val="95000"/>
            </a:schemeClr>
          </a:solidFill>
          <a:ln>
            <a:noFill/>
          </a:ln>
          <a:effectLst>
            <a:outerShdw blurRad="50800" dist="38100" dir="8100000" algn="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8">
            <a:extLst>
              <a:ext uri="{FF2B5EF4-FFF2-40B4-BE49-F238E27FC236}">
                <a16:creationId xmlns:a16="http://schemas.microsoft.com/office/drawing/2014/main" id="{84915BCD-C38C-9ACB-665C-516648BA4107}"/>
              </a:ext>
            </a:extLst>
          </p:cNvPr>
          <p:cNvSpPr/>
          <p:nvPr/>
        </p:nvSpPr>
        <p:spPr>
          <a:xfrm>
            <a:off x="9526390" y="4477464"/>
            <a:ext cx="1881496" cy="5833801"/>
          </a:xfrm>
          <a:custGeom>
            <a:avLst/>
            <a:gdLst/>
            <a:ahLst/>
            <a:cxnLst/>
            <a:rect l="l" t="t" r="r" b="b"/>
            <a:pathLst>
              <a:path w="1896627" h="5537301">
                <a:moveTo>
                  <a:pt x="0" y="0"/>
                </a:moveTo>
                <a:lnTo>
                  <a:pt x="1896627" y="0"/>
                </a:lnTo>
                <a:lnTo>
                  <a:pt x="1896627" y="5537301"/>
                </a:lnTo>
                <a:lnTo>
                  <a:pt x="0" y="5537301"/>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5400000" algn="t"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U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7" name="Imagen 46" descr="Dibujo con letras blancas&#10;&#10;Descripción generada automáticamente con confianza media">
            <a:extLst>
              <a:ext uri="{FF2B5EF4-FFF2-40B4-BE49-F238E27FC236}">
                <a16:creationId xmlns:a16="http://schemas.microsoft.com/office/drawing/2014/main" id="{F04F2886-8064-A663-D114-12EBE0B70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4611" y="5253138"/>
            <a:ext cx="1436963" cy="711425"/>
          </a:xfrm>
          <a:prstGeom prst="rect">
            <a:avLst/>
          </a:prstGeom>
        </p:spPr>
      </p:pic>
      <p:sp>
        <p:nvSpPr>
          <p:cNvPr id="2" name="Freeform 17">
            <a:extLst>
              <a:ext uri="{FF2B5EF4-FFF2-40B4-BE49-F238E27FC236}">
                <a16:creationId xmlns:a16="http://schemas.microsoft.com/office/drawing/2014/main" id="{72FE20E5-A20D-4618-D623-383749D7BD85}"/>
              </a:ext>
            </a:extLst>
          </p:cNvPr>
          <p:cNvSpPr/>
          <p:nvPr/>
        </p:nvSpPr>
        <p:spPr>
          <a:xfrm>
            <a:off x="1253222" y="543757"/>
            <a:ext cx="3358698" cy="678457"/>
          </a:xfrm>
          <a:custGeom>
            <a:avLst/>
            <a:gdLst/>
            <a:ahLst/>
            <a:cxnLst/>
            <a:rect l="l" t="t" r="r" b="b"/>
            <a:pathLst>
              <a:path w="3358698" h="678457">
                <a:moveTo>
                  <a:pt x="0" y="0"/>
                </a:moveTo>
                <a:lnTo>
                  <a:pt x="3358698" y="0"/>
                </a:lnTo>
                <a:lnTo>
                  <a:pt x="3358698" y="678457"/>
                </a:lnTo>
                <a:lnTo>
                  <a:pt x="0" y="67845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8">
            <a:extLst>
              <a:ext uri="{FF2B5EF4-FFF2-40B4-BE49-F238E27FC236}">
                <a16:creationId xmlns:a16="http://schemas.microsoft.com/office/drawing/2014/main" id="{3C052347-8162-D84C-F730-2B414D1AE07E}"/>
              </a:ext>
            </a:extLst>
          </p:cNvPr>
          <p:cNvSpPr/>
          <p:nvPr/>
        </p:nvSpPr>
        <p:spPr>
          <a:xfrm>
            <a:off x="1351990" y="1853478"/>
            <a:ext cx="5321076" cy="1234588"/>
          </a:xfrm>
          <a:custGeom>
            <a:avLst/>
            <a:gdLst/>
            <a:ahLst/>
            <a:cxnLst/>
            <a:rect l="l" t="t" r="r" b="b"/>
            <a:pathLst>
              <a:path w="5321076" h="1234588">
                <a:moveTo>
                  <a:pt x="0" y="0"/>
                </a:moveTo>
                <a:lnTo>
                  <a:pt x="5321075" y="0"/>
                </a:lnTo>
                <a:lnTo>
                  <a:pt x="5321075" y="1234589"/>
                </a:lnTo>
                <a:lnTo>
                  <a:pt x="0" y="123458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9">
            <a:extLst>
              <a:ext uri="{FF2B5EF4-FFF2-40B4-BE49-F238E27FC236}">
                <a16:creationId xmlns:a16="http://schemas.microsoft.com/office/drawing/2014/main" id="{ADD9B614-6611-9AE3-0BDD-626889129684}"/>
              </a:ext>
            </a:extLst>
          </p:cNvPr>
          <p:cNvSpPr/>
          <p:nvPr/>
        </p:nvSpPr>
        <p:spPr>
          <a:xfrm>
            <a:off x="4614198" y="3840981"/>
            <a:ext cx="1609843" cy="1630307"/>
          </a:xfrm>
          <a:custGeom>
            <a:avLst/>
            <a:gdLst/>
            <a:ahLst/>
            <a:cxnLst/>
            <a:rect l="l" t="t" r="r" b="b"/>
            <a:pathLst>
              <a:path w="1609843" h="1630307">
                <a:moveTo>
                  <a:pt x="0" y="0"/>
                </a:moveTo>
                <a:lnTo>
                  <a:pt x="1609843" y="0"/>
                </a:lnTo>
                <a:lnTo>
                  <a:pt x="1609843" y="1630308"/>
                </a:lnTo>
                <a:lnTo>
                  <a:pt x="0" y="16303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20">
            <a:extLst>
              <a:ext uri="{FF2B5EF4-FFF2-40B4-BE49-F238E27FC236}">
                <a16:creationId xmlns:a16="http://schemas.microsoft.com/office/drawing/2014/main" id="{70AE445D-6315-9C12-8E45-9EA01C160346}"/>
              </a:ext>
            </a:extLst>
          </p:cNvPr>
          <p:cNvSpPr/>
          <p:nvPr/>
        </p:nvSpPr>
        <p:spPr>
          <a:xfrm>
            <a:off x="1361421" y="3495842"/>
            <a:ext cx="2099630" cy="1266045"/>
          </a:xfrm>
          <a:custGeom>
            <a:avLst/>
            <a:gdLst/>
            <a:ahLst/>
            <a:cxnLst/>
            <a:rect l="l" t="t" r="r" b="b"/>
            <a:pathLst>
              <a:path w="2099630" h="1266045">
                <a:moveTo>
                  <a:pt x="0" y="0"/>
                </a:moveTo>
                <a:lnTo>
                  <a:pt x="2099630" y="0"/>
                </a:lnTo>
                <a:lnTo>
                  <a:pt x="2099630" y="1266046"/>
                </a:lnTo>
                <a:lnTo>
                  <a:pt x="0" y="1266046"/>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918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0F293-8AC2-E2D6-0226-DC48B3E6E286}"/>
              </a:ext>
            </a:extLst>
          </p:cNvPr>
          <p:cNvSpPr>
            <a:spLocks noGrp="1"/>
          </p:cNvSpPr>
          <p:nvPr>
            <p:ph type="title"/>
          </p:nvPr>
        </p:nvSpPr>
        <p:spPr>
          <a:xfrm>
            <a:off x="2054715" y="378214"/>
            <a:ext cx="10515600" cy="1325563"/>
          </a:xfrm>
          <a:effectLst>
            <a:outerShdw blurRad="50800" dist="38100" dir="5400000" algn="t" rotWithShape="0">
              <a:prstClr val="black">
                <a:alpha val="40000"/>
              </a:prstClr>
            </a:outerShdw>
          </a:effectLst>
        </p:spPr>
        <p:txBody>
          <a:bodyPr/>
          <a:lstStyle/>
          <a:p>
            <a:r>
              <a:rPr lang="es-UY" b="1" dirty="0">
                <a:solidFill>
                  <a:schemeClr val="tx1">
                    <a:lumMod val="65000"/>
                    <a:lumOff val="35000"/>
                  </a:schemeClr>
                </a:solidFill>
                <a:latin typeface="Titillium" panose="00000500000000000000" pitchFamily="50" charset="0"/>
              </a:rPr>
              <a:t>Uruguay y las cooperativas de crédito</a:t>
            </a:r>
          </a:p>
        </p:txBody>
      </p:sp>
      <p:sp>
        <p:nvSpPr>
          <p:cNvPr id="3" name="Marcador de contenido 2">
            <a:extLst>
              <a:ext uri="{FF2B5EF4-FFF2-40B4-BE49-F238E27FC236}">
                <a16:creationId xmlns:a16="http://schemas.microsoft.com/office/drawing/2014/main" id="{0C072A08-34DF-3BB8-B693-A1BF6E4478B2}"/>
              </a:ext>
            </a:extLst>
          </p:cNvPr>
          <p:cNvSpPr>
            <a:spLocks noGrp="1"/>
          </p:cNvSpPr>
          <p:nvPr>
            <p:ph idx="1"/>
          </p:nvPr>
        </p:nvSpPr>
        <p:spPr/>
        <p:txBody>
          <a:bodyPr/>
          <a:lstStyle/>
          <a:p>
            <a:pPr lvl="1">
              <a:lnSpc>
                <a:spcPct val="150000"/>
              </a:lnSpc>
            </a:pPr>
            <a:r>
              <a:rPr lang="es-UY" dirty="0">
                <a:solidFill>
                  <a:schemeClr val="tx1">
                    <a:lumMod val="50000"/>
                    <a:lumOff val="50000"/>
                  </a:schemeClr>
                </a:solidFill>
                <a:latin typeface="Open Sans" pitchFamily="2" charset="0"/>
                <a:ea typeface="Open Sans" pitchFamily="2" charset="0"/>
                <a:cs typeface="Open Sans" pitchFamily="2" charset="0"/>
              </a:rPr>
              <a:t>Surgieron a fines de la década de los años 1960</a:t>
            </a:r>
          </a:p>
          <a:p>
            <a:pPr lvl="1">
              <a:lnSpc>
                <a:spcPct val="150000"/>
              </a:lnSpc>
            </a:pPr>
            <a:r>
              <a:rPr lang="es-UY" dirty="0">
                <a:solidFill>
                  <a:schemeClr val="tx1">
                    <a:lumMod val="50000"/>
                    <a:lumOff val="50000"/>
                  </a:schemeClr>
                </a:solidFill>
                <a:latin typeface="Open Sans" pitchFamily="2" charset="0"/>
                <a:ea typeface="Open Sans" pitchFamily="2" charset="0"/>
                <a:cs typeface="Open Sans" pitchFamily="2" charset="0"/>
              </a:rPr>
              <a:t>La crisis de 2002- 2003 quebró a las dos principales cooperativas de país</a:t>
            </a:r>
          </a:p>
          <a:p>
            <a:pPr lvl="1">
              <a:lnSpc>
                <a:spcPct val="150000"/>
              </a:lnSpc>
            </a:pPr>
            <a:r>
              <a:rPr lang="es-UY" dirty="0">
                <a:solidFill>
                  <a:schemeClr val="tx1">
                    <a:lumMod val="50000"/>
                    <a:lumOff val="50000"/>
                  </a:schemeClr>
                </a:solidFill>
                <a:latin typeface="Open Sans" pitchFamily="2" charset="0"/>
                <a:ea typeface="Open Sans" pitchFamily="2" charset="0"/>
                <a:cs typeface="Open Sans" pitchFamily="2" charset="0"/>
              </a:rPr>
              <a:t>La normativa de Uruguay sólo admite banca estatal y privada-extranjera.</a:t>
            </a:r>
          </a:p>
          <a:p>
            <a:pPr lvl="1">
              <a:lnSpc>
                <a:spcPct val="150000"/>
              </a:lnSpc>
            </a:pPr>
            <a:r>
              <a:rPr lang="es-UY" dirty="0">
                <a:solidFill>
                  <a:schemeClr val="tx1">
                    <a:lumMod val="50000"/>
                    <a:lumOff val="50000"/>
                  </a:schemeClr>
                </a:solidFill>
                <a:latin typeface="Open Sans" pitchFamily="2" charset="0"/>
                <a:ea typeface="Open Sans" pitchFamily="2" charset="0"/>
                <a:cs typeface="Open Sans" pitchFamily="2" charset="0"/>
              </a:rPr>
              <a:t>La banca extranjera ha comprado a todas las financieras relevantes</a:t>
            </a:r>
          </a:p>
          <a:p>
            <a:pPr marL="457200" lvl="1" indent="0">
              <a:buNone/>
            </a:pPr>
            <a:endParaRPr lang="es-UY" dirty="0">
              <a:solidFill>
                <a:schemeClr val="tx1">
                  <a:lumMod val="50000"/>
                  <a:lumOff val="50000"/>
                </a:schemeClr>
              </a:solidFill>
              <a:latin typeface="Open Sans" pitchFamily="2" charset="0"/>
              <a:ea typeface="Open Sans" pitchFamily="2" charset="0"/>
              <a:cs typeface="Open Sans" pitchFamily="2" charset="0"/>
            </a:endParaRPr>
          </a:p>
        </p:txBody>
      </p:sp>
      <p:grpSp>
        <p:nvGrpSpPr>
          <p:cNvPr id="11" name="Group 21">
            <a:extLst>
              <a:ext uri="{FF2B5EF4-FFF2-40B4-BE49-F238E27FC236}">
                <a16:creationId xmlns:a16="http://schemas.microsoft.com/office/drawing/2014/main" id="{58A5E6A7-0CC9-F6FA-CEA0-031C6703CCEE}"/>
              </a:ext>
            </a:extLst>
          </p:cNvPr>
          <p:cNvGrpSpPr/>
          <p:nvPr/>
        </p:nvGrpSpPr>
        <p:grpSpPr>
          <a:xfrm>
            <a:off x="1072215" y="681037"/>
            <a:ext cx="908234" cy="865793"/>
            <a:chOff x="4168776" y="4675188"/>
            <a:chExt cx="952500" cy="954088"/>
          </a:xfrm>
          <a:solidFill>
            <a:srgbClr val="92D400"/>
          </a:solidFill>
          <a:effectLst>
            <a:outerShdw blurRad="266700" dist="419100" dir="9960000" sx="68000" sy="68000" algn="t" rotWithShape="0">
              <a:prstClr val="black">
                <a:alpha val="48000"/>
              </a:prstClr>
            </a:outerShdw>
          </a:effectLst>
          <a:scene3d>
            <a:camera prst="perspectiveContrastingRightFacing" fov="0">
              <a:rot lat="600000" lon="18963666" rev="0"/>
            </a:camera>
            <a:lightRig rig="soft" dir="t">
              <a:rot lat="0" lon="0" rev="2400000"/>
            </a:lightRig>
          </a:scene3d>
        </p:grpSpPr>
        <p:sp>
          <p:nvSpPr>
            <p:cNvPr id="12" name="Freeform 15">
              <a:extLst>
                <a:ext uri="{FF2B5EF4-FFF2-40B4-BE49-F238E27FC236}">
                  <a16:creationId xmlns:a16="http://schemas.microsoft.com/office/drawing/2014/main" id="{D5560F91-6B35-ECE7-F916-98CD9FDF4DEE}"/>
                </a:ext>
              </a:extLst>
            </p:cNvPr>
            <p:cNvSpPr>
              <a:spLocks noEditPoints="1"/>
            </p:cNvSpPr>
            <p:nvPr/>
          </p:nvSpPr>
          <p:spPr bwMode="auto">
            <a:xfrm>
              <a:off x="4400551" y="4906963"/>
              <a:ext cx="720725" cy="722313"/>
            </a:xfrm>
            <a:custGeom>
              <a:avLst/>
              <a:gdLst>
                <a:gd name="T0" fmla="*/ 162 w 454"/>
                <a:gd name="T1" fmla="*/ 179 h 455"/>
                <a:gd name="T2" fmla="*/ 162 w 454"/>
                <a:gd name="T3" fmla="*/ 276 h 455"/>
                <a:gd name="T4" fmla="*/ 253 w 454"/>
                <a:gd name="T5" fmla="*/ 305 h 455"/>
                <a:gd name="T6" fmla="*/ 309 w 454"/>
                <a:gd name="T7" fmla="*/ 228 h 455"/>
                <a:gd name="T8" fmla="*/ 253 w 454"/>
                <a:gd name="T9" fmla="*/ 150 h 455"/>
                <a:gd name="T10" fmla="*/ 259 w 454"/>
                <a:gd name="T11" fmla="*/ 4 h 455"/>
                <a:gd name="T12" fmla="*/ 274 w 454"/>
                <a:gd name="T13" fmla="*/ 55 h 455"/>
                <a:gd name="T14" fmla="*/ 302 w 454"/>
                <a:gd name="T15" fmla="*/ 71 h 455"/>
                <a:gd name="T16" fmla="*/ 317 w 454"/>
                <a:gd name="T17" fmla="*/ 71 h 455"/>
                <a:gd name="T18" fmla="*/ 348 w 454"/>
                <a:gd name="T19" fmla="*/ 48 h 455"/>
                <a:gd name="T20" fmla="*/ 376 w 454"/>
                <a:gd name="T21" fmla="*/ 55 h 455"/>
                <a:gd name="T22" fmla="*/ 407 w 454"/>
                <a:gd name="T23" fmla="*/ 109 h 455"/>
                <a:gd name="T24" fmla="*/ 382 w 454"/>
                <a:gd name="T25" fmla="*/ 141 h 455"/>
                <a:gd name="T26" fmla="*/ 387 w 454"/>
                <a:gd name="T27" fmla="*/ 161 h 455"/>
                <a:gd name="T28" fmla="*/ 401 w 454"/>
                <a:gd name="T29" fmla="*/ 181 h 455"/>
                <a:gd name="T30" fmla="*/ 450 w 454"/>
                <a:gd name="T31" fmla="*/ 196 h 455"/>
                <a:gd name="T32" fmla="*/ 440 w 454"/>
                <a:gd name="T33" fmla="*/ 270 h 455"/>
                <a:gd name="T34" fmla="*/ 396 w 454"/>
                <a:gd name="T35" fmla="*/ 277 h 455"/>
                <a:gd name="T36" fmla="*/ 383 w 454"/>
                <a:gd name="T37" fmla="*/ 302 h 455"/>
                <a:gd name="T38" fmla="*/ 383 w 454"/>
                <a:gd name="T39" fmla="*/ 318 h 455"/>
                <a:gd name="T40" fmla="*/ 408 w 454"/>
                <a:gd name="T41" fmla="*/ 357 h 455"/>
                <a:gd name="T42" fmla="*/ 369 w 454"/>
                <a:gd name="T43" fmla="*/ 406 h 455"/>
                <a:gd name="T44" fmla="*/ 343 w 454"/>
                <a:gd name="T45" fmla="*/ 406 h 455"/>
                <a:gd name="T46" fmla="*/ 315 w 454"/>
                <a:gd name="T47" fmla="*/ 382 h 455"/>
                <a:gd name="T48" fmla="*/ 294 w 454"/>
                <a:gd name="T49" fmla="*/ 388 h 455"/>
                <a:gd name="T50" fmla="*/ 274 w 454"/>
                <a:gd name="T51" fmla="*/ 400 h 455"/>
                <a:gd name="T52" fmla="*/ 259 w 454"/>
                <a:gd name="T53" fmla="*/ 451 h 455"/>
                <a:gd name="T54" fmla="*/ 186 w 454"/>
                <a:gd name="T55" fmla="*/ 441 h 455"/>
                <a:gd name="T56" fmla="*/ 179 w 454"/>
                <a:gd name="T57" fmla="*/ 396 h 455"/>
                <a:gd name="T58" fmla="*/ 152 w 454"/>
                <a:gd name="T59" fmla="*/ 384 h 455"/>
                <a:gd name="T60" fmla="*/ 137 w 454"/>
                <a:gd name="T61" fmla="*/ 384 h 455"/>
                <a:gd name="T62" fmla="*/ 106 w 454"/>
                <a:gd name="T63" fmla="*/ 409 h 455"/>
                <a:gd name="T64" fmla="*/ 80 w 454"/>
                <a:gd name="T65" fmla="*/ 402 h 455"/>
                <a:gd name="T66" fmla="*/ 47 w 454"/>
                <a:gd name="T67" fmla="*/ 346 h 455"/>
                <a:gd name="T68" fmla="*/ 73 w 454"/>
                <a:gd name="T69" fmla="*/ 315 h 455"/>
                <a:gd name="T70" fmla="*/ 64 w 454"/>
                <a:gd name="T71" fmla="*/ 286 h 455"/>
                <a:gd name="T72" fmla="*/ 50 w 454"/>
                <a:gd name="T73" fmla="*/ 273 h 455"/>
                <a:gd name="T74" fmla="*/ 0 w 454"/>
                <a:gd name="T75" fmla="*/ 245 h 455"/>
                <a:gd name="T76" fmla="*/ 28 w 454"/>
                <a:gd name="T77" fmla="*/ 182 h 455"/>
                <a:gd name="T78" fmla="*/ 63 w 454"/>
                <a:gd name="T79" fmla="*/ 175 h 455"/>
                <a:gd name="T80" fmla="*/ 73 w 454"/>
                <a:gd name="T81" fmla="*/ 150 h 455"/>
                <a:gd name="T82" fmla="*/ 70 w 454"/>
                <a:gd name="T83" fmla="*/ 134 h 455"/>
                <a:gd name="T84" fmla="*/ 46 w 454"/>
                <a:gd name="T85" fmla="*/ 99 h 455"/>
                <a:gd name="T86" fmla="*/ 80 w 454"/>
                <a:gd name="T87" fmla="*/ 55 h 455"/>
                <a:gd name="T88" fmla="*/ 106 w 454"/>
                <a:gd name="T89" fmla="*/ 48 h 455"/>
                <a:gd name="T90" fmla="*/ 137 w 454"/>
                <a:gd name="T91" fmla="*/ 71 h 455"/>
                <a:gd name="T92" fmla="*/ 152 w 454"/>
                <a:gd name="T93" fmla="*/ 71 h 455"/>
                <a:gd name="T94" fmla="*/ 179 w 454"/>
                <a:gd name="T95" fmla="*/ 59 h 455"/>
                <a:gd name="T96" fmla="*/ 186 w 454"/>
                <a:gd name="T97" fmla="*/ 14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4" h="455">
                  <a:moveTo>
                    <a:pt x="228" y="146"/>
                  </a:moveTo>
                  <a:lnTo>
                    <a:pt x="201" y="150"/>
                  </a:lnTo>
                  <a:lnTo>
                    <a:pt x="179" y="162"/>
                  </a:lnTo>
                  <a:lnTo>
                    <a:pt x="162" y="179"/>
                  </a:lnTo>
                  <a:lnTo>
                    <a:pt x="150" y="202"/>
                  </a:lnTo>
                  <a:lnTo>
                    <a:pt x="145" y="228"/>
                  </a:lnTo>
                  <a:lnTo>
                    <a:pt x="150" y="253"/>
                  </a:lnTo>
                  <a:lnTo>
                    <a:pt x="162" y="276"/>
                  </a:lnTo>
                  <a:lnTo>
                    <a:pt x="179" y="294"/>
                  </a:lnTo>
                  <a:lnTo>
                    <a:pt x="201" y="305"/>
                  </a:lnTo>
                  <a:lnTo>
                    <a:pt x="228" y="309"/>
                  </a:lnTo>
                  <a:lnTo>
                    <a:pt x="253" y="305"/>
                  </a:lnTo>
                  <a:lnTo>
                    <a:pt x="275" y="294"/>
                  </a:lnTo>
                  <a:lnTo>
                    <a:pt x="294" y="276"/>
                  </a:lnTo>
                  <a:lnTo>
                    <a:pt x="305" y="253"/>
                  </a:lnTo>
                  <a:lnTo>
                    <a:pt x="309" y="228"/>
                  </a:lnTo>
                  <a:lnTo>
                    <a:pt x="305" y="202"/>
                  </a:lnTo>
                  <a:lnTo>
                    <a:pt x="294" y="179"/>
                  </a:lnTo>
                  <a:lnTo>
                    <a:pt x="275" y="162"/>
                  </a:lnTo>
                  <a:lnTo>
                    <a:pt x="253" y="150"/>
                  </a:lnTo>
                  <a:lnTo>
                    <a:pt x="228" y="146"/>
                  </a:lnTo>
                  <a:close/>
                  <a:moveTo>
                    <a:pt x="210" y="0"/>
                  </a:moveTo>
                  <a:lnTo>
                    <a:pt x="245" y="0"/>
                  </a:lnTo>
                  <a:lnTo>
                    <a:pt x="259" y="4"/>
                  </a:lnTo>
                  <a:lnTo>
                    <a:pt x="270" y="14"/>
                  </a:lnTo>
                  <a:lnTo>
                    <a:pt x="273" y="28"/>
                  </a:lnTo>
                  <a:lnTo>
                    <a:pt x="273" y="50"/>
                  </a:lnTo>
                  <a:lnTo>
                    <a:pt x="274" y="55"/>
                  </a:lnTo>
                  <a:lnTo>
                    <a:pt x="277" y="59"/>
                  </a:lnTo>
                  <a:lnTo>
                    <a:pt x="280" y="63"/>
                  </a:lnTo>
                  <a:lnTo>
                    <a:pt x="285" y="64"/>
                  </a:lnTo>
                  <a:lnTo>
                    <a:pt x="302" y="71"/>
                  </a:lnTo>
                  <a:lnTo>
                    <a:pt x="306" y="73"/>
                  </a:lnTo>
                  <a:lnTo>
                    <a:pt x="309" y="74"/>
                  </a:lnTo>
                  <a:lnTo>
                    <a:pt x="315" y="73"/>
                  </a:lnTo>
                  <a:lnTo>
                    <a:pt x="317" y="71"/>
                  </a:lnTo>
                  <a:lnTo>
                    <a:pt x="320" y="70"/>
                  </a:lnTo>
                  <a:lnTo>
                    <a:pt x="336" y="55"/>
                  </a:lnTo>
                  <a:lnTo>
                    <a:pt x="343" y="50"/>
                  </a:lnTo>
                  <a:lnTo>
                    <a:pt x="348" y="48"/>
                  </a:lnTo>
                  <a:lnTo>
                    <a:pt x="357" y="46"/>
                  </a:lnTo>
                  <a:lnTo>
                    <a:pt x="364" y="48"/>
                  </a:lnTo>
                  <a:lnTo>
                    <a:pt x="369" y="50"/>
                  </a:lnTo>
                  <a:lnTo>
                    <a:pt x="376" y="55"/>
                  </a:lnTo>
                  <a:lnTo>
                    <a:pt x="401" y="80"/>
                  </a:lnTo>
                  <a:lnTo>
                    <a:pt x="407" y="88"/>
                  </a:lnTo>
                  <a:lnTo>
                    <a:pt x="408" y="99"/>
                  </a:lnTo>
                  <a:lnTo>
                    <a:pt x="407" y="109"/>
                  </a:lnTo>
                  <a:lnTo>
                    <a:pt x="401" y="119"/>
                  </a:lnTo>
                  <a:lnTo>
                    <a:pt x="386" y="134"/>
                  </a:lnTo>
                  <a:lnTo>
                    <a:pt x="383" y="137"/>
                  </a:lnTo>
                  <a:lnTo>
                    <a:pt x="382" y="141"/>
                  </a:lnTo>
                  <a:lnTo>
                    <a:pt x="382" y="146"/>
                  </a:lnTo>
                  <a:lnTo>
                    <a:pt x="382" y="150"/>
                  </a:lnTo>
                  <a:lnTo>
                    <a:pt x="383" y="153"/>
                  </a:lnTo>
                  <a:lnTo>
                    <a:pt x="387" y="161"/>
                  </a:lnTo>
                  <a:lnTo>
                    <a:pt x="390" y="171"/>
                  </a:lnTo>
                  <a:lnTo>
                    <a:pt x="393" y="175"/>
                  </a:lnTo>
                  <a:lnTo>
                    <a:pt x="396" y="179"/>
                  </a:lnTo>
                  <a:lnTo>
                    <a:pt x="401" y="181"/>
                  </a:lnTo>
                  <a:lnTo>
                    <a:pt x="405" y="182"/>
                  </a:lnTo>
                  <a:lnTo>
                    <a:pt x="426" y="182"/>
                  </a:lnTo>
                  <a:lnTo>
                    <a:pt x="440" y="186"/>
                  </a:lnTo>
                  <a:lnTo>
                    <a:pt x="450" y="196"/>
                  </a:lnTo>
                  <a:lnTo>
                    <a:pt x="454" y="210"/>
                  </a:lnTo>
                  <a:lnTo>
                    <a:pt x="454" y="245"/>
                  </a:lnTo>
                  <a:lnTo>
                    <a:pt x="450" y="259"/>
                  </a:lnTo>
                  <a:lnTo>
                    <a:pt x="440" y="270"/>
                  </a:lnTo>
                  <a:lnTo>
                    <a:pt x="426" y="273"/>
                  </a:lnTo>
                  <a:lnTo>
                    <a:pt x="405" y="273"/>
                  </a:lnTo>
                  <a:lnTo>
                    <a:pt x="401" y="274"/>
                  </a:lnTo>
                  <a:lnTo>
                    <a:pt x="396" y="277"/>
                  </a:lnTo>
                  <a:lnTo>
                    <a:pt x="393" y="280"/>
                  </a:lnTo>
                  <a:lnTo>
                    <a:pt x="390" y="286"/>
                  </a:lnTo>
                  <a:lnTo>
                    <a:pt x="387" y="294"/>
                  </a:lnTo>
                  <a:lnTo>
                    <a:pt x="383" y="302"/>
                  </a:lnTo>
                  <a:lnTo>
                    <a:pt x="382" y="307"/>
                  </a:lnTo>
                  <a:lnTo>
                    <a:pt x="382" y="311"/>
                  </a:lnTo>
                  <a:lnTo>
                    <a:pt x="382" y="315"/>
                  </a:lnTo>
                  <a:lnTo>
                    <a:pt x="383" y="318"/>
                  </a:lnTo>
                  <a:lnTo>
                    <a:pt x="386" y="321"/>
                  </a:lnTo>
                  <a:lnTo>
                    <a:pt x="401" y="336"/>
                  </a:lnTo>
                  <a:lnTo>
                    <a:pt x="407" y="346"/>
                  </a:lnTo>
                  <a:lnTo>
                    <a:pt x="408" y="357"/>
                  </a:lnTo>
                  <a:lnTo>
                    <a:pt x="407" y="367"/>
                  </a:lnTo>
                  <a:lnTo>
                    <a:pt x="401" y="377"/>
                  </a:lnTo>
                  <a:lnTo>
                    <a:pt x="376" y="402"/>
                  </a:lnTo>
                  <a:lnTo>
                    <a:pt x="369" y="406"/>
                  </a:lnTo>
                  <a:lnTo>
                    <a:pt x="364" y="409"/>
                  </a:lnTo>
                  <a:lnTo>
                    <a:pt x="357" y="409"/>
                  </a:lnTo>
                  <a:lnTo>
                    <a:pt x="348" y="409"/>
                  </a:lnTo>
                  <a:lnTo>
                    <a:pt x="343" y="406"/>
                  </a:lnTo>
                  <a:lnTo>
                    <a:pt x="336" y="402"/>
                  </a:lnTo>
                  <a:lnTo>
                    <a:pt x="320" y="386"/>
                  </a:lnTo>
                  <a:lnTo>
                    <a:pt x="317" y="384"/>
                  </a:lnTo>
                  <a:lnTo>
                    <a:pt x="315" y="382"/>
                  </a:lnTo>
                  <a:lnTo>
                    <a:pt x="309" y="382"/>
                  </a:lnTo>
                  <a:lnTo>
                    <a:pt x="306" y="382"/>
                  </a:lnTo>
                  <a:lnTo>
                    <a:pt x="302" y="384"/>
                  </a:lnTo>
                  <a:lnTo>
                    <a:pt x="294" y="388"/>
                  </a:lnTo>
                  <a:lnTo>
                    <a:pt x="285" y="391"/>
                  </a:lnTo>
                  <a:lnTo>
                    <a:pt x="280" y="393"/>
                  </a:lnTo>
                  <a:lnTo>
                    <a:pt x="277" y="396"/>
                  </a:lnTo>
                  <a:lnTo>
                    <a:pt x="274" y="400"/>
                  </a:lnTo>
                  <a:lnTo>
                    <a:pt x="273" y="406"/>
                  </a:lnTo>
                  <a:lnTo>
                    <a:pt x="273" y="427"/>
                  </a:lnTo>
                  <a:lnTo>
                    <a:pt x="270" y="441"/>
                  </a:lnTo>
                  <a:lnTo>
                    <a:pt x="259" y="451"/>
                  </a:lnTo>
                  <a:lnTo>
                    <a:pt x="245" y="455"/>
                  </a:lnTo>
                  <a:lnTo>
                    <a:pt x="210" y="455"/>
                  </a:lnTo>
                  <a:lnTo>
                    <a:pt x="196" y="451"/>
                  </a:lnTo>
                  <a:lnTo>
                    <a:pt x="186" y="441"/>
                  </a:lnTo>
                  <a:lnTo>
                    <a:pt x="182" y="427"/>
                  </a:lnTo>
                  <a:lnTo>
                    <a:pt x="182" y="406"/>
                  </a:lnTo>
                  <a:lnTo>
                    <a:pt x="180" y="400"/>
                  </a:lnTo>
                  <a:lnTo>
                    <a:pt x="179" y="396"/>
                  </a:lnTo>
                  <a:lnTo>
                    <a:pt x="175" y="393"/>
                  </a:lnTo>
                  <a:lnTo>
                    <a:pt x="171" y="391"/>
                  </a:lnTo>
                  <a:lnTo>
                    <a:pt x="161" y="388"/>
                  </a:lnTo>
                  <a:lnTo>
                    <a:pt x="152" y="384"/>
                  </a:lnTo>
                  <a:lnTo>
                    <a:pt x="150" y="382"/>
                  </a:lnTo>
                  <a:lnTo>
                    <a:pt x="145" y="382"/>
                  </a:lnTo>
                  <a:lnTo>
                    <a:pt x="141" y="382"/>
                  </a:lnTo>
                  <a:lnTo>
                    <a:pt x="137" y="384"/>
                  </a:lnTo>
                  <a:lnTo>
                    <a:pt x="134" y="386"/>
                  </a:lnTo>
                  <a:lnTo>
                    <a:pt x="119" y="402"/>
                  </a:lnTo>
                  <a:lnTo>
                    <a:pt x="113" y="406"/>
                  </a:lnTo>
                  <a:lnTo>
                    <a:pt x="106" y="409"/>
                  </a:lnTo>
                  <a:lnTo>
                    <a:pt x="99" y="409"/>
                  </a:lnTo>
                  <a:lnTo>
                    <a:pt x="92" y="409"/>
                  </a:lnTo>
                  <a:lnTo>
                    <a:pt x="85" y="406"/>
                  </a:lnTo>
                  <a:lnTo>
                    <a:pt x="80" y="402"/>
                  </a:lnTo>
                  <a:lnTo>
                    <a:pt x="54" y="377"/>
                  </a:lnTo>
                  <a:lnTo>
                    <a:pt x="47" y="367"/>
                  </a:lnTo>
                  <a:lnTo>
                    <a:pt x="46" y="356"/>
                  </a:lnTo>
                  <a:lnTo>
                    <a:pt x="47" y="346"/>
                  </a:lnTo>
                  <a:lnTo>
                    <a:pt x="54" y="336"/>
                  </a:lnTo>
                  <a:lnTo>
                    <a:pt x="70" y="321"/>
                  </a:lnTo>
                  <a:lnTo>
                    <a:pt x="71" y="318"/>
                  </a:lnTo>
                  <a:lnTo>
                    <a:pt x="73" y="315"/>
                  </a:lnTo>
                  <a:lnTo>
                    <a:pt x="74" y="311"/>
                  </a:lnTo>
                  <a:lnTo>
                    <a:pt x="73" y="307"/>
                  </a:lnTo>
                  <a:lnTo>
                    <a:pt x="71" y="302"/>
                  </a:lnTo>
                  <a:lnTo>
                    <a:pt x="64" y="286"/>
                  </a:lnTo>
                  <a:lnTo>
                    <a:pt x="63" y="280"/>
                  </a:lnTo>
                  <a:lnTo>
                    <a:pt x="59" y="277"/>
                  </a:lnTo>
                  <a:lnTo>
                    <a:pt x="54" y="274"/>
                  </a:lnTo>
                  <a:lnTo>
                    <a:pt x="50" y="273"/>
                  </a:lnTo>
                  <a:lnTo>
                    <a:pt x="28" y="273"/>
                  </a:lnTo>
                  <a:lnTo>
                    <a:pt x="14" y="270"/>
                  </a:lnTo>
                  <a:lnTo>
                    <a:pt x="4" y="259"/>
                  </a:lnTo>
                  <a:lnTo>
                    <a:pt x="0" y="245"/>
                  </a:lnTo>
                  <a:lnTo>
                    <a:pt x="0" y="210"/>
                  </a:lnTo>
                  <a:lnTo>
                    <a:pt x="4" y="196"/>
                  </a:lnTo>
                  <a:lnTo>
                    <a:pt x="14" y="186"/>
                  </a:lnTo>
                  <a:lnTo>
                    <a:pt x="28" y="182"/>
                  </a:lnTo>
                  <a:lnTo>
                    <a:pt x="50" y="182"/>
                  </a:lnTo>
                  <a:lnTo>
                    <a:pt x="54" y="181"/>
                  </a:lnTo>
                  <a:lnTo>
                    <a:pt x="59" y="179"/>
                  </a:lnTo>
                  <a:lnTo>
                    <a:pt x="63" y="175"/>
                  </a:lnTo>
                  <a:lnTo>
                    <a:pt x="64" y="171"/>
                  </a:lnTo>
                  <a:lnTo>
                    <a:pt x="68" y="161"/>
                  </a:lnTo>
                  <a:lnTo>
                    <a:pt x="71" y="153"/>
                  </a:lnTo>
                  <a:lnTo>
                    <a:pt x="73" y="150"/>
                  </a:lnTo>
                  <a:lnTo>
                    <a:pt x="74" y="146"/>
                  </a:lnTo>
                  <a:lnTo>
                    <a:pt x="73" y="141"/>
                  </a:lnTo>
                  <a:lnTo>
                    <a:pt x="71" y="137"/>
                  </a:lnTo>
                  <a:lnTo>
                    <a:pt x="70" y="134"/>
                  </a:lnTo>
                  <a:lnTo>
                    <a:pt x="54" y="119"/>
                  </a:lnTo>
                  <a:lnTo>
                    <a:pt x="50" y="113"/>
                  </a:lnTo>
                  <a:lnTo>
                    <a:pt x="47" y="106"/>
                  </a:lnTo>
                  <a:lnTo>
                    <a:pt x="46" y="99"/>
                  </a:lnTo>
                  <a:lnTo>
                    <a:pt x="47" y="92"/>
                  </a:lnTo>
                  <a:lnTo>
                    <a:pt x="50" y="85"/>
                  </a:lnTo>
                  <a:lnTo>
                    <a:pt x="54" y="80"/>
                  </a:lnTo>
                  <a:lnTo>
                    <a:pt x="80" y="55"/>
                  </a:lnTo>
                  <a:lnTo>
                    <a:pt x="85" y="50"/>
                  </a:lnTo>
                  <a:lnTo>
                    <a:pt x="92" y="48"/>
                  </a:lnTo>
                  <a:lnTo>
                    <a:pt x="99" y="46"/>
                  </a:lnTo>
                  <a:lnTo>
                    <a:pt x="106" y="48"/>
                  </a:lnTo>
                  <a:lnTo>
                    <a:pt x="113" y="50"/>
                  </a:lnTo>
                  <a:lnTo>
                    <a:pt x="119" y="55"/>
                  </a:lnTo>
                  <a:lnTo>
                    <a:pt x="134" y="70"/>
                  </a:lnTo>
                  <a:lnTo>
                    <a:pt x="137" y="71"/>
                  </a:lnTo>
                  <a:lnTo>
                    <a:pt x="141" y="73"/>
                  </a:lnTo>
                  <a:lnTo>
                    <a:pt x="145" y="74"/>
                  </a:lnTo>
                  <a:lnTo>
                    <a:pt x="150" y="73"/>
                  </a:lnTo>
                  <a:lnTo>
                    <a:pt x="152" y="71"/>
                  </a:lnTo>
                  <a:lnTo>
                    <a:pt x="161" y="69"/>
                  </a:lnTo>
                  <a:lnTo>
                    <a:pt x="171" y="64"/>
                  </a:lnTo>
                  <a:lnTo>
                    <a:pt x="175" y="63"/>
                  </a:lnTo>
                  <a:lnTo>
                    <a:pt x="179" y="59"/>
                  </a:lnTo>
                  <a:lnTo>
                    <a:pt x="180" y="55"/>
                  </a:lnTo>
                  <a:lnTo>
                    <a:pt x="182" y="50"/>
                  </a:lnTo>
                  <a:lnTo>
                    <a:pt x="182" y="28"/>
                  </a:lnTo>
                  <a:lnTo>
                    <a:pt x="186" y="14"/>
                  </a:lnTo>
                  <a:lnTo>
                    <a:pt x="196" y="4"/>
                  </a:lnTo>
                  <a:lnTo>
                    <a:pt x="210"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6">
              <a:extLst>
                <a:ext uri="{FF2B5EF4-FFF2-40B4-BE49-F238E27FC236}">
                  <a16:creationId xmlns:a16="http://schemas.microsoft.com/office/drawing/2014/main" id="{14BAF0E6-36BC-7AB3-B820-C0C6BD7B1959}"/>
                </a:ext>
              </a:extLst>
            </p:cNvPr>
            <p:cNvSpPr>
              <a:spLocks noEditPoints="1"/>
            </p:cNvSpPr>
            <p:nvPr/>
          </p:nvSpPr>
          <p:spPr bwMode="auto">
            <a:xfrm>
              <a:off x="4168776" y="4675188"/>
              <a:ext cx="376238" cy="376238"/>
            </a:xfrm>
            <a:custGeom>
              <a:avLst/>
              <a:gdLst>
                <a:gd name="T0" fmla="*/ 94 w 237"/>
                <a:gd name="T1" fmla="*/ 93 h 237"/>
                <a:gd name="T2" fmla="*/ 86 w 237"/>
                <a:gd name="T3" fmla="*/ 133 h 237"/>
                <a:gd name="T4" fmla="*/ 119 w 237"/>
                <a:gd name="T5" fmla="*/ 156 h 237"/>
                <a:gd name="T6" fmla="*/ 153 w 237"/>
                <a:gd name="T7" fmla="*/ 133 h 237"/>
                <a:gd name="T8" fmla="*/ 144 w 237"/>
                <a:gd name="T9" fmla="*/ 93 h 237"/>
                <a:gd name="T10" fmla="*/ 110 w 237"/>
                <a:gd name="T11" fmla="*/ 0 h 237"/>
                <a:gd name="T12" fmla="*/ 139 w 237"/>
                <a:gd name="T13" fmla="*/ 5 h 237"/>
                <a:gd name="T14" fmla="*/ 146 w 237"/>
                <a:gd name="T15" fmla="*/ 19 h 237"/>
                <a:gd name="T16" fmla="*/ 147 w 237"/>
                <a:gd name="T17" fmla="*/ 33 h 237"/>
                <a:gd name="T18" fmla="*/ 160 w 237"/>
                <a:gd name="T19" fmla="*/ 37 h 237"/>
                <a:gd name="T20" fmla="*/ 170 w 237"/>
                <a:gd name="T21" fmla="*/ 28 h 237"/>
                <a:gd name="T22" fmla="*/ 184 w 237"/>
                <a:gd name="T23" fmla="*/ 24 h 237"/>
                <a:gd name="T24" fmla="*/ 196 w 237"/>
                <a:gd name="T25" fmla="*/ 28 h 237"/>
                <a:gd name="T26" fmla="*/ 214 w 237"/>
                <a:gd name="T27" fmla="*/ 59 h 237"/>
                <a:gd name="T28" fmla="*/ 200 w 237"/>
                <a:gd name="T29" fmla="*/ 77 h 237"/>
                <a:gd name="T30" fmla="*/ 206 w 237"/>
                <a:gd name="T31" fmla="*/ 90 h 237"/>
                <a:gd name="T32" fmla="*/ 219 w 237"/>
                <a:gd name="T33" fmla="*/ 91 h 237"/>
                <a:gd name="T34" fmla="*/ 234 w 237"/>
                <a:gd name="T35" fmla="*/ 100 h 237"/>
                <a:gd name="T36" fmla="*/ 237 w 237"/>
                <a:gd name="T37" fmla="*/ 128 h 237"/>
                <a:gd name="T38" fmla="*/ 230 w 237"/>
                <a:gd name="T39" fmla="*/ 143 h 237"/>
                <a:gd name="T40" fmla="*/ 207 w 237"/>
                <a:gd name="T41" fmla="*/ 146 h 237"/>
                <a:gd name="T42" fmla="*/ 205 w 237"/>
                <a:gd name="T43" fmla="*/ 149 h 237"/>
                <a:gd name="T44" fmla="*/ 202 w 237"/>
                <a:gd name="T45" fmla="*/ 163 h 237"/>
                <a:gd name="T46" fmla="*/ 214 w 237"/>
                <a:gd name="T47" fmla="*/ 188 h 237"/>
                <a:gd name="T48" fmla="*/ 192 w 237"/>
                <a:gd name="T49" fmla="*/ 212 h 237"/>
                <a:gd name="T50" fmla="*/ 178 w 237"/>
                <a:gd name="T51" fmla="*/ 213 h 237"/>
                <a:gd name="T52" fmla="*/ 163 w 237"/>
                <a:gd name="T53" fmla="*/ 202 h 237"/>
                <a:gd name="T54" fmla="*/ 158 w 237"/>
                <a:gd name="T55" fmla="*/ 201 h 237"/>
                <a:gd name="T56" fmla="*/ 147 w 237"/>
                <a:gd name="T57" fmla="*/ 208 h 237"/>
                <a:gd name="T58" fmla="*/ 146 w 237"/>
                <a:gd name="T59" fmla="*/ 224 h 237"/>
                <a:gd name="T60" fmla="*/ 133 w 237"/>
                <a:gd name="T61" fmla="*/ 237 h 237"/>
                <a:gd name="T62" fmla="*/ 104 w 237"/>
                <a:gd name="T63" fmla="*/ 237 h 237"/>
                <a:gd name="T64" fmla="*/ 93 w 237"/>
                <a:gd name="T65" fmla="*/ 224 h 237"/>
                <a:gd name="T66" fmla="*/ 91 w 237"/>
                <a:gd name="T67" fmla="*/ 208 h 237"/>
                <a:gd name="T68" fmla="*/ 80 w 237"/>
                <a:gd name="T69" fmla="*/ 201 h 237"/>
                <a:gd name="T70" fmla="*/ 76 w 237"/>
                <a:gd name="T71" fmla="*/ 202 h 237"/>
                <a:gd name="T72" fmla="*/ 59 w 237"/>
                <a:gd name="T73" fmla="*/ 213 h 237"/>
                <a:gd name="T74" fmla="*/ 45 w 237"/>
                <a:gd name="T75" fmla="*/ 212 h 237"/>
                <a:gd name="T76" fmla="*/ 26 w 237"/>
                <a:gd name="T77" fmla="*/ 192 h 237"/>
                <a:gd name="T78" fmla="*/ 24 w 237"/>
                <a:gd name="T79" fmla="*/ 178 h 237"/>
                <a:gd name="T80" fmla="*/ 37 w 237"/>
                <a:gd name="T81" fmla="*/ 163 h 237"/>
                <a:gd name="T82" fmla="*/ 33 w 237"/>
                <a:gd name="T83" fmla="*/ 149 h 237"/>
                <a:gd name="T84" fmla="*/ 30 w 237"/>
                <a:gd name="T85" fmla="*/ 146 h 237"/>
                <a:gd name="T86" fmla="*/ 9 w 237"/>
                <a:gd name="T87" fmla="*/ 143 h 237"/>
                <a:gd name="T88" fmla="*/ 0 w 237"/>
                <a:gd name="T89" fmla="*/ 128 h 237"/>
                <a:gd name="T90" fmla="*/ 5 w 237"/>
                <a:gd name="T91" fmla="*/ 100 h 237"/>
                <a:gd name="T92" fmla="*/ 19 w 237"/>
                <a:gd name="T93" fmla="*/ 91 h 237"/>
                <a:gd name="T94" fmla="*/ 33 w 237"/>
                <a:gd name="T95" fmla="*/ 90 h 237"/>
                <a:gd name="T96" fmla="*/ 37 w 237"/>
                <a:gd name="T97" fmla="*/ 77 h 237"/>
                <a:gd name="T98" fmla="*/ 24 w 237"/>
                <a:gd name="T99" fmla="*/ 59 h 237"/>
                <a:gd name="T100" fmla="*/ 41 w 237"/>
                <a:gd name="T101" fmla="*/ 28 h 237"/>
                <a:gd name="T102" fmla="*/ 55 w 237"/>
                <a:gd name="T103" fmla="*/ 24 h 237"/>
                <a:gd name="T104" fmla="*/ 68 w 237"/>
                <a:gd name="T105" fmla="*/ 28 h 237"/>
                <a:gd name="T106" fmla="*/ 77 w 237"/>
                <a:gd name="T107" fmla="*/ 37 h 237"/>
                <a:gd name="T108" fmla="*/ 90 w 237"/>
                <a:gd name="T109" fmla="*/ 33 h 237"/>
                <a:gd name="T110" fmla="*/ 91 w 237"/>
                <a:gd name="T111" fmla="*/ 19 h 237"/>
                <a:gd name="T112" fmla="*/ 100 w 237"/>
                <a:gd name="T113" fmla="*/ 5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7" h="237">
                  <a:moveTo>
                    <a:pt x="119" y="83"/>
                  </a:moveTo>
                  <a:lnTo>
                    <a:pt x="105" y="86"/>
                  </a:lnTo>
                  <a:lnTo>
                    <a:pt x="94" y="93"/>
                  </a:lnTo>
                  <a:lnTo>
                    <a:pt x="86" y="105"/>
                  </a:lnTo>
                  <a:lnTo>
                    <a:pt x="83" y="119"/>
                  </a:lnTo>
                  <a:lnTo>
                    <a:pt x="86" y="133"/>
                  </a:lnTo>
                  <a:lnTo>
                    <a:pt x="94" y="145"/>
                  </a:lnTo>
                  <a:lnTo>
                    <a:pt x="105" y="153"/>
                  </a:lnTo>
                  <a:lnTo>
                    <a:pt x="119" y="156"/>
                  </a:lnTo>
                  <a:lnTo>
                    <a:pt x="133" y="153"/>
                  </a:lnTo>
                  <a:lnTo>
                    <a:pt x="144" y="145"/>
                  </a:lnTo>
                  <a:lnTo>
                    <a:pt x="153" y="133"/>
                  </a:lnTo>
                  <a:lnTo>
                    <a:pt x="156" y="119"/>
                  </a:lnTo>
                  <a:lnTo>
                    <a:pt x="153" y="105"/>
                  </a:lnTo>
                  <a:lnTo>
                    <a:pt x="144" y="93"/>
                  </a:lnTo>
                  <a:lnTo>
                    <a:pt x="133" y="86"/>
                  </a:lnTo>
                  <a:lnTo>
                    <a:pt x="119" y="83"/>
                  </a:lnTo>
                  <a:close/>
                  <a:moveTo>
                    <a:pt x="110" y="0"/>
                  </a:moveTo>
                  <a:lnTo>
                    <a:pt x="128" y="0"/>
                  </a:lnTo>
                  <a:lnTo>
                    <a:pt x="133" y="2"/>
                  </a:lnTo>
                  <a:lnTo>
                    <a:pt x="139" y="5"/>
                  </a:lnTo>
                  <a:lnTo>
                    <a:pt x="143" y="9"/>
                  </a:lnTo>
                  <a:lnTo>
                    <a:pt x="146" y="13"/>
                  </a:lnTo>
                  <a:lnTo>
                    <a:pt x="146" y="19"/>
                  </a:lnTo>
                  <a:lnTo>
                    <a:pt x="146" y="30"/>
                  </a:lnTo>
                  <a:lnTo>
                    <a:pt x="147" y="31"/>
                  </a:lnTo>
                  <a:lnTo>
                    <a:pt x="147" y="33"/>
                  </a:lnTo>
                  <a:lnTo>
                    <a:pt x="149" y="33"/>
                  </a:lnTo>
                  <a:lnTo>
                    <a:pt x="158" y="37"/>
                  </a:lnTo>
                  <a:lnTo>
                    <a:pt x="160" y="37"/>
                  </a:lnTo>
                  <a:lnTo>
                    <a:pt x="161" y="37"/>
                  </a:lnTo>
                  <a:lnTo>
                    <a:pt x="163" y="37"/>
                  </a:lnTo>
                  <a:lnTo>
                    <a:pt x="170" y="28"/>
                  </a:lnTo>
                  <a:lnTo>
                    <a:pt x="174" y="26"/>
                  </a:lnTo>
                  <a:lnTo>
                    <a:pt x="178" y="24"/>
                  </a:lnTo>
                  <a:lnTo>
                    <a:pt x="184" y="24"/>
                  </a:lnTo>
                  <a:lnTo>
                    <a:pt x="188" y="24"/>
                  </a:lnTo>
                  <a:lnTo>
                    <a:pt x="192" y="26"/>
                  </a:lnTo>
                  <a:lnTo>
                    <a:pt x="196" y="28"/>
                  </a:lnTo>
                  <a:lnTo>
                    <a:pt x="209" y="41"/>
                  </a:lnTo>
                  <a:lnTo>
                    <a:pt x="214" y="49"/>
                  </a:lnTo>
                  <a:lnTo>
                    <a:pt x="214" y="59"/>
                  </a:lnTo>
                  <a:lnTo>
                    <a:pt x="209" y="68"/>
                  </a:lnTo>
                  <a:lnTo>
                    <a:pt x="202" y="76"/>
                  </a:lnTo>
                  <a:lnTo>
                    <a:pt x="200" y="77"/>
                  </a:lnTo>
                  <a:lnTo>
                    <a:pt x="200" y="80"/>
                  </a:lnTo>
                  <a:lnTo>
                    <a:pt x="205" y="89"/>
                  </a:lnTo>
                  <a:lnTo>
                    <a:pt x="206" y="90"/>
                  </a:lnTo>
                  <a:lnTo>
                    <a:pt x="207" y="91"/>
                  </a:lnTo>
                  <a:lnTo>
                    <a:pt x="207" y="91"/>
                  </a:lnTo>
                  <a:lnTo>
                    <a:pt x="219" y="91"/>
                  </a:lnTo>
                  <a:lnTo>
                    <a:pt x="224" y="93"/>
                  </a:lnTo>
                  <a:lnTo>
                    <a:pt x="230" y="96"/>
                  </a:lnTo>
                  <a:lnTo>
                    <a:pt x="234" y="100"/>
                  </a:lnTo>
                  <a:lnTo>
                    <a:pt x="237" y="104"/>
                  </a:lnTo>
                  <a:lnTo>
                    <a:pt x="237" y="110"/>
                  </a:lnTo>
                  <a:lnTo>
                    <a:pt x="237" y="128"/>
                  </a:lnTo>
                  <a:lnTo>
                    <a:pt x="237" y="133"/>
                  </a:lnTo>
                  <a:lnTo>
                    <a:pt x="234" y="139"/>
                  </a:lnTo>
                  <a:lnTo>
                    <a:pt x="230" y="143"/>
                  </a:lnTo>
                  <a:lnTo>
                    <a:pt x="224" y="146"/>
                  </a:lnTo>
                  <a:lnTo>
                    <a:pt x="219" y="146"/>
                  </a:lnTo>
                  <a:lnTo>
                    <a:pt x="207" y="146"/>
                  </a:lnTo>
                  <a:lnTo>
                    <a:pt x="207" y="147"/>
                  </a:lnTo>
                  <a:lnTo>
                    <a:pt x="206" y="147"/>
                  </a:lnTo>
                  <a:lnTo>
                    <a:pt x="205" y="149"/>
                  </a:lnTo>
                  <a:lnTo>
                    <a:pt x="200" y="159"/>
                  </a:lnTo>
                  <a:lnTo>
                    <a:pt x="200" y="161"/>
                  </a:lnTo>
                  <a:lnTo>
                    <a:pt x="202" y="163"/>
                  </a:lnTo>
                  <a:lnTo>
                    <a:pt x="209" y="170"/>
                  </a:lnTo>
                  <a:lnTo>
                    <a:pt x="214" y="178"/>
                  </a:lnTo>
                  <a:lnTo>
                    <a:pt x="214" y="188"/>
                  </a:lnTo>
                  <a:lnTo>
                    <a:pt x="209" y="196"/>
                  </a:lnTo>
                  <a:lnTo>
                    <a:pt x="196" y="209"/>
                  </a:lnTo>
                  <a:lnTo>
                    <a:pt x="192" y="212"/>
                  </a:lnTo>
                  <a:lnTo>
                    <a:pt x="188" y="213"/>
                  </a:lnTo>
                  <a:lnTo>
                    <a:pt x="184" y="215"/>
                  </a:lnTo>
                  <a:lnTo>
                    <a:pt x="178" y="213"/>
                  </a:lnTo>
                  <a:lnTo>
                    <a:pt x="174" y="212"/>
                  </a:lnTo>
                  <a:lnTo>
                    <a:pt x="170" y="209"/>
                  </a:lnTo>
                  <a:lnTo>
                    <a:pt x="163" y="202"/>
                  </a:lnTo>
                  <a:lnTo>
                    <a:pt x="161" y="201"/>
                  </a:lnTo>
                  <a:lnTo>
                    <a:pt x="160" y="201"/>
                  </a:lnTo>
                  <a:lnTo>
                    <a:pt x="158" y="201"/>
                  </a:lnTo>
                  <a:lnTo>
                    <a:pt x="149" y="205"/>
                  </a:lnTo>
                  <a:lnTo>
                    <a:pt x="147" y="206"/>
                  </a:lnTo>
                  <a:lnTo>
                    <a:pt x="147" y="208"/>
                  </a:lnTo>
                  <a:lnTo>
                    <a:pt x="146" y="208"/>
                  </a:lnTo>
                  <a:lnTo>
                    <a:pt x="146" y="219"/>
                  </a:lnTo>
                  <a:lnTo>
                    <a:pt x="146" y="224"/>
                  </a:lnTo>
                  <a:lnTo>
                    <a:pt x="143" y="230"/>
                  </a:lnTo>
                  <a:lnTo>
                    <a:pt x="139" y="234"/>
                  </a:lnTo>
                  <a:lnTo>
                    <a:pt x="133" y="237"/>
                  </a:lnTo>
                  <a:lnTo>
                    <a:pt x="128" y="237"/>
                  </a:lnTo>
                  <a:lnTo>
                    <a:pt x="110" y="237"/>
                  </a:lnTo>
                  <a:lnTo>
                    <a:pt x="104" y="237"/>
                  </a:lnTo>
                  <a:lnTo>
                    <a:pt x="100" y="234"/>
                  </a:lnTo>
                  <a:lnTo>
                    <a:pt x="96" y="230"/>
                  </a:lnTo>
                  <a:lnTo>
                    <a:pt x="93" y="224"/>
                  </a:lnTo>
                  <a:lnTo>
                    <a:pt x="91" y="219"/>
                  </a:lnTo>
                  <a:lnTo>
                    <a:pt x="91" y="208"/>
                  </a:lnTo>
                  <a:lnTo>
                    <a:pt x="91" y="208"/>
                  </a:lnTo>
                  <a:lnTo>
                    <a:pt x="90" y="206"/>
                  </a:lnTo>
                  <a:lnTo>
                    <a:pt x="89" y="205"/>
                  </a:lnTo>
                  <a:lnTo>
                    <a:pt x="80" y="201"/>
                  </a:lnTo>
                  <a:lnTo>
                    <a:pt x="77" y="201"/>
                  </a:lnTo>
                  <a:lnTo>
                    <a:pt x="76" y="201"/>
                  </a:lnTo>
                  <a:lnTo>
                    <a:pt x="76" y="202"/>
                  </a:lnTo>
                  <a:lnTo>
                    <a:pt x="68" y="209"/>
                  </a:lnTo>
                  <a:lnTo>
                    <a:pt x="63" y="212"/>
                  </a:lnTo>
                  <a:lnTo>
                    <a:pt x="59" y="213"/>
                  </a:lnTo>
                  <a:lnTo>
                    <a:pt x="55" y="215"/>
                  </a:lnTo>
                  <a:lnTo>
                    <a:pt x="49" y="213"/>
                  </a:lnTo>
                  <a:lnTo>
                    <a:pt x="45" y="212"/>
                  </a:lnTo>
                  <a:lnTo>
                    <a:pt x="41" y="209"/>
                  </a:lnTo>
                  <a:lnTo>
                    <a:pt x="28" y="196"/>
                  </a:lnTo>
                  <a:lnTo>
                    <a:pt x="26" y="192"/>
                  </a:lnTo>
                  <a:lnTo>
                    <a:pt x="24" y="188"/>
                  </a:lnTo>
                  <a:lnTo>
                    <a:pt x="24" y="184"/>
                  </a:lnTo>
                  <a:lnTo>
                    <a:pt x="24" y="178"/>
                  </a:lnTo>
                  <a:lnTo>
                    <a:pt x="26" y="174"/>
                  </a:lnTo>
                  <a:lnTo>
                    <a:pt x="28" y="170"/>
                  </a:lnTo>
                  <a:lnTo>
                    <a:pt x="37" y="163"/>
                  </a:lnTo>
                  <a:lnTo>
                    <a:pt x="37" y="161"/>
                  </a:lnTo>
                  <a:lnTo>
                    <a:pt x="37" y="159"/>
                  </a:lnTo>
                  <a:lnTo>
                    <a:pt x="33" y="149"/>
                  </a:lnTo>
                  <a:lnTo>
                    <a:pt x="33" y="147"/>
                  </a:lnTo>
                  <a:lnTo>
                    <a:pt x="31" y="147"/>
                  </a:lnTo>
                  <a:lnTo>
                    <a:pt x="30" y="146"/>
                  </a:lnTo>
                  <a:lnTo>
                    <a:pt x="19" y="146"/>
                  </a:lnTo>
                  <a:lnTo>
                    <a:pt x="13" y="146"/>
                  </a:lnTo>
                  <a:lnTo>
                    <a:pt x="9" y="143"/>
                  </a:lnTo>
                  <a:lnTo>
                    <a:pt x="5" y="139"/>
                  </a:lnTo>
                  <a:lnTo>
                    <a:pt x="2" y="133"/>
                  </a:lnTo>
                  <a:lnTo>
                    <a:pt x="0" y="128"/>
                  </a:lnTo>
                  <a:lnTo>
                    <a:pt x="0" y="110"/>
                  </a:lnTo>
                  <a:lnTo>
                    <a:pt x="2" y="104"/>
                  </a:lnTo>
                  <a:lnTo>
                    <a:pt x="5" y="100"/>
                  </a:lnTo>
                  <a:lnTo>
                    <a:pt x="9" y="96"/>
                  </a:lnTo>
                  <a:lnTo>
                    <a:pt x="13" y="93"/>
                  </a:lnTo>
                  <a:lnTo>
                    <a:pt x="19" y="91"/>
                  </a:lnTo>
                  <a:lnTo>
                    <a:pt x="30" y="91"/>
                  </a:lnTo>
                  <a:lnTo>
                    <a:pt x="31" y="91"/>
                  </a:lnTo>
                  <a:lnTo>
                    <a:pt x="33" y="90"/>
                  </a:lnTo>
                  <a:lnTo>
                    <a:pt x="33" y="89"/>
                  </a:lnTo>
                  <a:lnTo>
                    <a:pt x="37" y="80"/>
                  </a:lnTo>
                  <a:lnTo>
                    <a:pt x="37" y="77"/>
                  </a:lnTo>
                  <a:lnTo>
                    <a:pt x="37" y="76"/>
                  </a:lnTo>
                  <a:lnTo>
                    <a:pt x="28" y="68"/>
                  </a:lnTo>
                  <a:lnTo>
                    <a:pt x="24" y="59"/>
                  </a:lnTo>
                  <a:lnTo>
                    <a:pt x="24" y="49"/>
                  </a:lnTo>
                  <a:lnTo>
                    <a:pt x="28" y="41"/>
                  </a:lnTo>
                  <a:lnTo>
                    <a:pt x="41" y="28"/>
                  </a:lnTo>
                  <a:lnTo>
                    <a:pt x="45" y="26"/>
                  </a:lnTo>
                  <a:lnTo>
                    <a:pt x="49" y="24"/>
                  </a:lnTo>
                  <a:lnTo>
                    <a:pt x="55" y="24"/>
                  </a:lnTo>
                  <a:lnTo>
                    <a:pt x="59" y="24"/>
                  </a:lnTo>
                  <a:lnTo>
                    <a:pt x="63" y="26"/>
                  </a:lnTo>
                  <a:lnTo>
                    <a:pt x="68" y="28"/>
                  </a:lnTo>
                  <a:lnTo>
                    <a:pt x="76" y="37"/>
                  </a:lnTo>
                  <a:lnTo>
                    <a:pt x="76" y="37"/>
                  </a:lnTo>
                  <a:lnTo>
                    <a:pt x="77" y="37"/>
                  </a:lnTo>
                  <a:lnTo>
                    <a:pt x="80" y="37"/>
                  </a:lnTo>
                  <a:lnTo>
                    <a:pt x="89" y="33"/>
                  </a:lnTo>
                  <a:lnTo>
                    <a:pt x="90" y="33"/>
                  </a:lnTo>
                  <a:lnTo>
                    <a:pt x="91" y="31"/>
                  </a:lnTo>
                  <a:lnTo>
                    <a:pt x="91" y="30"/>
                  </a:lnTo>
                  <a:lnTo>
                    <a:pt x="91" y="19"/>
                  </a:lnTo>
                  <a:lnTo>
                    <a:pt x="93" y="13"/>
                  </a:lnTo>
                  <a:lnTo>
                    <a:pt x="96" y="9"/>
                  </a:lnTo>
                  <a:lnTo>
                    <a:pt x="100" y="5"/>
                  </a:lnTo>
                  <a:lnTo>
                    <a:pt x="104" y="2"/>
                  </a:lnTo>
                  <a:lnTo>
                    <a:pt x="110"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7524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0F293-8AC2-E2D6-0226-DC48B3E6E286}"/>
              </a:ext>
            </a:extLst>
          </p:cNvPr>
          <p:cNvSpPr>
            <a:spLocks noGrp="1"/>
          </p:cNvSpPr>
          <p:nvPr>
            <p:ph type="title"/>
          </p:nvPr>
        </p:nvSpPr>
        <p:spPr>
          <a:xfrm>
            <a:off x="2054715" y="378214"/>
            <a:ext cx="10515600" cy="1325563"/>
          </a:xfrm>
          <a:effectLst>
            <a:outerShdw blurRad="50800" dist="38100" dir="5400000" algn="t" rotWithShape="0">
              <a:prstClr val="black">
                <a:alpha val="40000"/>
              </a:prstClr>
            </a:outerShdw>
          </a:effectLst>
        </p:spPr>
        <p:txBody>
          <a:bodyPr/>
          <a:lstStyle/>
          <a:p>
            <a:r>
              <a:rPr lang="es-UY" b="1" dirty="0">
                <a:solidFill>
                  <a:schemeClr val="tx1">
                    <a:lumMod val="65000"/>
                    <a:lumOff val="35000"/>
                  </a:schemeClr>
                </a:solidFill>
                <a:latin typeface="Titillium" panose="00000500000000000000" pitchFamily="50" charset="0"/>
              </a:rPr>
              <a:t>Uruguay y las cooperativas de crédito</a:t>
            </a:r>
          </a:p>
        </p:txBody>
      </p:sp>
      <p:sp>
        <p:nvSpPr>
          <p:cNvPr id="3" name="Marcador de contenido 2">
            <a:extLst>
              <a:ext uri="{FF2B5EF4-FFF2-40B4-BE49-F238E27FC236}">
                <a16:creationId xmlns:a16="http://schemas.microsoft.com/office/drawing/2014/main" id="{0C072A08-34DF-3BB8-B693-A1BF6E4478B2}"/>
              </a:ext>
            </a:extLst>
          </p:cNvPr>
          <p:cNvSpPr>
            <a:spLocks noGrp="1"/>
          </p:cNvSpPr>
          <p:nvPr>
            <p:ph idx="1"/>
          </p:nvPr>
        </p:nvSpPr>
        <p:spPr/>
        <p:txBody>
          <a:bodyPr/>
          <a:lstStyle/>
          <a:p>
            <a:pPr lvl="1">
              <a:lnSpc>
                <a:spcPct val="150000"/>
              </a:lnSpc>
            </a:pPr>
            <a:r>
              <a:rPr lang="es-UY" dirty="0">
                <a:solidFill>
                  <a:schemeClr val="tx1">
                    <a:lumMod val="50000"/>
                    <a:lumOff val="50000"/>
                  </a:schemeClr>
                </a:solidFill>
                <a:latin typeface="Open Sans" pitchFamily="2" charset="0"/>
                <a:ea typeface="Open Sans" pitchFamily="2" charset="0"/>
                <a:cs typeface="Open Sans" pitchFamily="2" charset="0"/>
              </a:rPr>
              <a:t>Hoy las cooperativas de ahorro y crédito en Uruguay no pueden captar depósitos</a:t>
            </a:r>
          </a:p>
          <a:p>
            <a:pPr lvl="1">
              <a:lnSpc>
                <a:spcPct val="150000"/>
              </a:lnSpc>
            </a:pPr>
            <a:r>
              <a:rPr lang="es-UY" dirty="0">
                <a:solidFill>
                  <a:schemeClr val="tx1">
                    <a:lumMod val="50000"/>
                    <a:lumOff val="50000"/>
                  </a:schemeClr>
                </a:solidFill>
                <a:latin typeface="Open Sans" pitchFamily="2" charset="0"/>
                <a:ea typeface="Open Sans" pitchFamily="2" charset="0"/>
                <a:cs typeface="Open Sans" pitchFamily="2" charset="0"/>
              </a:rPr>
              <a:t>Operan con fondos propios: el total de activos es de USD 400:</a:t>
            </a:r>
          </a:p>
          <a:p>
            <a:pPr lvl="1">
              <a:lnSpc>
                <a:spcPct val="150000"/>
              </a:lnSpc>
            </a:pPr>
            <a:r>
              <a:rPr lang="es-UY" dirty="0">
                <a:solidFill>
                  <a:schemeClr val="tx1">
                    <a:lumMod val="50000"/>
                    <a:lumOff val="50000"/>
                  </a:schemeClr>
                </a:solidFill>
                <a:latin typeface="Open Sans" pitchFamily="2" charset="0"/>
                <a:ea typeface="Open Sans" pitchFamily="2" charset="0"/>
                <a:cs typeface="Open Sans" pitchFamily="2" charset="0"/>
              </a:rPr>
              <a:t>Sólo 2 cooperativas son supervisadas por el banco central</a:t>
            </a:r>
          </a:p>
          <a:p>
            <a:pPr marL="457200" lvl="1" indent="0">
              <a:buNone/>
            </a:pPr>
            <a:endParaRPr lang="es-UY" dirty="0">
              <a:solidFill>
                <a:schemeClr val="tx1">
                  <a:lumMod val="50000"/>
                  <a:lumOff val="50000"/>
                </a:schemeClr>
              </a:solidFill>
              <a:latin typeface="Open Sans" pitchFamily="2" charset="0"/>
              <a:ea typeface="Open Sans" pitchFamily="2" charset="0"/>
              <a:cs typeface="Open Sans" pitchFamily="2" charset="0"/>
            </a:endParaRPr>
          </a:p>
        </p:txBody>
      </p:sp>
      <p:grpSp>
        <p:nvGrpSpPr>
          <p:cNvPr id="11" name="Group 56">
            <a:extLst>
              <a:ext uri="{FF2B5EF4-FFF2-40B4-BE49-F238E27FC236}">
                <a16:creationId xmlns:a16="http://schemas.microsoft.com/office/drawing/2014/main" id="{E33FEC9B-1D2F-5709-02CF-EFCD84F087C9}"/>
              </a:ext>
            </a:extLst>
          </p:cNvPr>
          <p:cNvGrpSpPr/>
          <p:nvPr/>
        </p:nvGrpSpPr>
        <p:grpSpPr>
          <a:xfrm>
            <a:off x="1121995" y="767116"/>
            <a:ext cx="799638" cy="824961"/>
            <a:chOff x="4232276" y="3224213"/>
            <a:chExt cx="827088" cy="873125"/>
          </a:xfrm>
          <a:solidFill>
            <a:srgbClr val="92D400"/>
          </a:solidFill>
          <a:effectLst>
            <a:outerShdw blurRad="266700" dist="241300" dir="9900000" sx="68000" sy="68000" algn="t" rotWithShape="0">
              <a:prstClr val="black">
                <a:alpha val="48000"/>
              </a:prstClr>
            </a:outerShdw>
          </a:effectLst>
          <a:scene3d>
            <a:camera prst="isometricOffAxis1Right"/>
            <a:lightRig rig="threePt" dir="t"/>
          </a:scene3d>
        </p:grpSpPr>
        <p:sp>
          <p:nvSpPr>
            <p:cNvPr id="12" name="Freeform 20">
              <a:extLst>
                <a:ext uri="{FF2B5EF4-FFF2-40B4-BE49-F238E27FC236}">
                  <a16:creationId xmlns:a16="http://schemas.microsoft.com/office/drawing/2014/main" id="{A26F9866-CE5B-FB67-40E0-9B0A458FC2AE}"/>
                </a:ext>
              </a:extLst>
            </p:cNvPr>
            <p:cNvSpPr>
              <a:spLocks noEditPoints="1"/>
            </p:cNvSpPr>
            <p:nvPr/>
          </p:nvSpPr>
          <p:spPr bwMode="auto">
            <a:xfrm>
              <a:off x="4232276" y="3362325"/>
              <a:ext cx="827088" cy="735013"/>
            </a:xfrm>
            <a:custGeom>
              <a:avLst/>
              <a:gdLst>
                <a:gd name="T0" fmla="*/ 128 w 521"/>
                <a:gd name="T1" fmla="*/ 140 h 463"/>
                <a:gd name="T2" fmla="*/ 116 w 521"/>
                <a:gd name="T3" fmla="*/ 162 h 463"/>
                <a:gd name="T4" fmla="*/ 128 w 521"/>
                <a:gd name="T5" fmla="*/ 186 h 463"/>
                <a:gd name="T6" fmla="*/ 156 w 521"/>
                <a:gd name="T7" fmla="*/ 186 h 463"/>
                <a:gd name="T8" fmla="*/ 169 w 521"/>
                <a:gd name="T9" fmla="*/ 162 h 463"/>
                <a:gd name="T10" fmla="*/ 156 w 521"/>
                <a:gd name="T11" fmla="*/ 140 h 463"/>
                <a:gd name="T12" fmla="*/ 114 w 521"/>
                <a:gd name="T13" fmla="*/ 0 h 463"/>
                <a:gd name="T14" fmla="*/ 160 w 521"/>
                <a:gd name="T15" fmla="*/ 3 h 463"/>
                <a:gd name="T16" fmla="*/ 211 w 521"/>
                <a:gd name="T17" fmla="*/ 21 h 463"/>
                <a:gd name="T18" fmla="*/ 233 w 521"/>
                <a:gd name="T19" fmla="*/ 19 h 463"/>
                <a:gd name="T20" fmla="*/ 251 w 521"/>
                <a:gd name="T21" fmla="*/ 49 h 463"/>
                <a:gd name="T22" fmla="*/ 249 w 521"/>
                <a:gd name="T23" fmla="*/ 54 h 463"/>
                <a:gd name="T24" fmla="*/ 237 w 521"/>
                <a:gd name="T25" fmla="*/ 56 h 463"/>
                <a:gd name="T26" fmla="*/ 232 w 521"/>
                <a:gd name="T27" fmla="*/ 63 h 463"/>
                <a:gd name="T28" fmla="*/ 230 w 521"/>
                <a:gd name="T29" fmla="*/ 71 h 463"/>
                <a:gd name="T30" fmla="*/ 233 w 521"/>
                <a:gd name="T31" fmla="*/ 75 h 463"/>
                <a:gd name="T32" fmla="*/ 240 w 521"/>
                <a:gd name="T33" fmla="*/ 81 h 463"/>
                <a:gd name="T34" fmla="*/ 263 w 521"/>
                <a:gd name="T35" fmla="*/ 80 h 463"/>
                <a:gd name="T36" fmla="*/ 311 w 521"/>
                <a:gd name="T37" fmla="*/ 80 h 463"/>
                <a:gd name="T38" fmla="*/ 369 w 521"/>
                <a:gd name="T39" fmla="*/ 96 h 463"/>
                <a:gd name="T40" fmla="*/ 377 w 521"/>
                <a:gd name="T41" fmla="*/ 96 h 463"/>
                <a:gd name="T42" fmla="*/ 383 w 521"/>
                <a:gd name="T43" fmla="*/ 94 h 463"/>
                <a:gd name="T44" fmla="*/ 387 w 521"/>
                <a:gd name="T45" fmla="*/ 87 h 463"/>
                <a:gd name="T46" fmla="*/ 387 w 521"/>
                <a:gd name="T47" fmla="*/ 78 h 463"/>
                <a:gd name="T48" fmla="*/ 380 w 521"/>
                <a:gd name="T49" fmla="*/ 71 h 463"/>
                <a:gd name="T50" fmla="*/ 359 w 521"/>
                <a:gd name="T51" fmla="*/ 63 h 463"/>
                <a:gd name="T52" fmla="*/ 377 w 521"/>
                <a:gd name="T53" fmla="*/ 49 h 463"/>
                <a:gd name="T54" fmla="*/ 390 w 521"/>
                <a:gd name="T55" fmla="*/ 33 h 463"/>
                <a:gd name="T56" fmla="*/ 439 w 521"/>
                <a:gd name="T57" fmla="*/ 61 h 463"/>
                <a:gd name="T58" fmla="*/ 485 w 521"/>
                <a:gd name="T59" fmla="*/ 106 h 463"/>
                <a:gd name="T60" fmla="*/ 516 w 521"/>
                <a:gd name="T61" fmla="*/ 169 h 463"/>
                <a:gd name="T62" fmla="*/ 521 w 521"/>
                <a:gd name="T63" fmla="*/ 234 h 463"/>
                <a:gd name="T64" fmla="*/ 509 w 521"/>
                <a:gd name="T65" fmla="*/ 291 h 463"/>
                <a:gd name="T66" fmla="*/ 456 w 521"/>
                <a:gd name="T67" fmla="*/ 400 h 463"/>
                <a:gd name="T68" fmla="*/ 423 w 521"/>
                <a:gd name="T69" fmla="*/ 458 h 463"/>
                <a:gd name="T70" fmla="*/ 414 w 521"/>
                <a:gd name="T71" fmla="*/ 463 h 463"/>
                <a:gd name="T72" fmla="*/ 356 w 521"/>
                <a:gd name="T73" fmla="*/ 463 h 463"/>
                <a:gd name="T74" fmla="*/ 344 w 521"/>
                <a:gd name="T75" fmla="*/ 460 h 463"/>
                <a:gd name="T76" fmla="*/ 337 w 521"/>
                <a:gd name="T77" fmla="*/ 449 h 463"/>
                <a:gd name="T78" fmla="*/ 335 w 521"/>
                <a:gd name="T79" fmla="*/ 418 h 463"/>
                <a:gd name="T80" fmla="*/ 281 w 521"/>
                <a:gd name="T81" fmla="*/ 423 h 463"/>
                <a:gd name="T82" fmla="*/ 232 w 521"/>
                <a:gd name="T83" fmla="*/ 452 h 463"/>
                <a:gd name="T84" fmla="*/ 225 w 521"/>
                <a:gd name="T85" fmla="*/ 460 h 463"/>
                <a:gd name="T86" fmla="*/ 212 w 521"/>
                <a:gd name="T87" fmla="*/ 463 h 463"/>
                <a:gd name="T88" fmla="*/ 153 w 521"/>
                <a:gd name="T89" fmla="*/ 463 h 463"/>
                <a:gd name="T90" fmla="*/ 142 w 521"/>
                <a:gd name="T91" fmla="*/ 455 h 463"/>
                <a:gd name="T92" fmla="*/ 139 w 521"/>
                <a:gd name="T93" fmla="*/ 444 h 463"/>
                <a:gd name="T94" fmla="*/ 109 w 521"/>
                <a:gd name="T95" fmla="*/ 364 h 463"/>
                <a:gd name="T96" fmla="*/ 61 w 521"/>
                <a:gd name="T97" fmla="*/ 309 h 463"/>
                <a:gd name="T98" fmla="*/ 9 w 521"/>
                <a:gd name="T99" fmla="*/ 257 h 463"/>
                <a:gd name="T100" fmla="*/ 2 w 521"/>
                <a:gd name="T101" fmla="*/ 252 h 463"/>
                <a:gd name="T102" fmla="*/ 0 w 521"/>
                <a:gd name="T103" fmla="*/ 242 h 463"/>
                <a:gd name="T104" fmla="*/ 0 w 521"/>
                <a:gd name="T105" fmla="*/ 171 h 463"/>
                <a:gd name="T106" fmla="*/ 7 w 521"/>
                <a:gd name="T107" fmla="*/ 162 h 463"/>
                <a:gd name="T108" fmla="*/ 16 w 521"/>
                <a:gd name="T109" fmla="*/ 158 h 463"/>
                <a:gd name="T110" fmla="*/ 60 w 521"/>
                <a:gd name="T111" fmla="*/ 129 h 463"/>
                <a:gd name="T112" fmla="*/ 104 w 521"/>
                <a:gd name="T113" fmla="*/ 75 h 463"/>
                <a:gd name="T114" fmla="*/ 78 w 521"/>
                <a:gd name="T115" fmla="*/ 18 h 463"/>
                <a:gd name="T116" fmla="*/ 86 w 521"/>
                <a:gd name="T117" fmla="*/ 4 h 463"/>
                <a:gd name="T118" fmla="*/ 114 w 521"/>
                <a:gd name="T119" fmla="*/ 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1" h="463">
                  <a:moveTo>
                    <a:pt x="142" y="136"/>
                  </a:moveTo>
                  <a:lnTo>
                    <a:pt x="128" y="140"/>
                  </a:lnTo>
                  <a:lnTo>
                    <a:pt x="118" y="150"/>
                  </a:lnTo>
                  <a:lnTo>
                    <a:pt x="116" y="162"/>
                  </a:lnTo>
                  <a:lnTo>
                    <a:pt x="118" y="176"/>
                  </a:lnTo>
                  <a:lnTo>
                    <a:pt x="128" y="186"/>
                  </a:lnTo>
                  <a:lnTo>
                    <a:pt x="142" y="189"/>
                  </a:lnTo>
                  <a:lnTo>
                    <a:pt x="156" y="186"/>
                  </a:lnTo>
                  <a:lnTo>
                    <a:pt x="165" y="176"/>
                  </a:lnTo>
                  <a:lnTo>
                    <a:pt x="169" y="162"/>
                  </a:lnTo>
                  <a:lnTo>
                    <a:pt x="165" y="150"/>
                  </a:lnTo>
                  <a:lnTo>
                    <a:pt x="156" y="140"/>
                  </a:lnTo>
                  <a:lnTo>
                    <a:pt x="142" y="136"/>
                  </a:lnTo>
                  <a:close/>
                  <a:moveTo>
                    <a:pt x="114" y="0"/>
                  </a:moveTo>
                  <a:lnTo>
                    <a:pt x="137" y="0"/>
                  </a:lnTo>
                  <a:lnTo>
                    <a:pt x="160" y="3"/>
                  </a:lnTo>
                  <a:lnTo>
                    <a:pt x="186" y="10"/>
                  </a:lnTo>
                  <a:lnTo>
                    <a:pt x="211" y="21"/>
                  </a:lnTo>
                  <a:lnTo>
                    <a:pt x="232" y="17"/>
                  </a:lnTo>
                  <a:lnTo>
                    <a:pt x="233" y="19"/>
                  </a:lnTo>
                  <a:lnTo>
                    <a:pt x="240" y="35"/>
                  </a:lnTo>
                  <a:lnTo>
                    <a:pt x="251" y="49"/>
                  </a:lnTo>
                  <a:lnTo>
                    <a:pt x="257" y="53"/>
                  </a:lnTo>
                  <a:lnTo>
                    <a:pt x="249" y="54"/>
                  </a:lnTo>
                  <a:lnTo>
                    <a:pt x="242" y="54"/>
                  </a:lnTo>
                  <a:lnTo>
                    <a:pt x="237" y="56"/>
                  </a:lnTo>
                  <a:lnTo>
                    <a:pt x="235" y="59"/>
                  </a:lnTo>
                  <a:lnTo>
                    <a:pt x="232" y="63"/>
                  </a:lnTo>
                  <a:lnTo>
                    <a:pt x="230" y="67"/>
                  </a:lnTo>
                  <a:lnTo>
                    <a:pt x="230" y="71"/>
                  </a:lnTo>
                  <a:lnTo>
                    <a:pt x="230" y="71"/>
                  </a:lnTo>
                  <a:lnTo>
                    <a:pt x="233" y="75"/>
                  </a:lnTo>
                  <a:lnTo>
                    <a:pt x="236" y="80"/>
                  </a:lnTo>
                  <a:lnTo>
                    <a:pt x="240" y="81"/>
                  </a:lnTo>
                  <a:lnTo>
                    <a:pt x="246" y="81"/>
                  </a:lnTo>
                  <a:lnTo>
                    <a:pt x="263" y="80"/>
                  </a:lnTo>
                  <a:lnTo>
                    <a:pt x="285" y="78"/>
                  </a:lnTo>
                  <a:lnTo>
                    <a:pt x="311" y="80"/>
                  </a:lnTo>
                  <a:lnTo>
                    <a:pt x="339" y="85"/>
                  </a:lnTo>
                  <a:lnTo>
                    <a:pt x="369" y="96"/>
                  </a:lnTo>
                  <a:lnTo>
                    <a:pt x="373" y="96"/>
                  </a:lnTo>
                  <a:lnTo>
                    <a:pt x="377" y="96"/>
                  </a:lnTo>
                  <a:lnTo>
                    <a:pt x="380" y="96"/>
                  </a:lnTo>
                  <a:lnTo>
                    <a:pt x="383" y="94"/>
                  </a:lnTo>
                  <a:lnTo>
                    <a:pt x="386" y="91"/>
                  </a:lnTo>
                  <a:lnTo>
                    <a:pt x="387" y="87"/>
                  </a:lnTo>
                  <a:lnTo>
                    <a:pt x="387" y="82"/>
                  </a:lnTo>
                  <a:lnTo>
                    <a:pt x="387" y="78"/>
                  </a:lnTo>
                  <a:lnTo>
                    <a:pt x="384" y="74"/>
                  </a:lnTo>
                  <a:lnTo>
                    <a:pt x="380" y="71"/>
                  </a:lnTo>
                  <a:lnTo>
                    <a:pt x="369" y="67"/>
                  </a:lnTo>
                  <a:lnTo>
                    <a:pt x="359" y="63"/>
                  </a:lnTo>
                  <a:lnTo>
                    <a:pt x="369" y="56"/>
                  </a:lnTo>
                  <a:lnTo>
                    <a:pt x="377" y="49"/>
                  </a:lnTo>
                  <a:lnTo>
                    <a:pt x="384" y="42"/>
                  </a:lnTo>
                  <a:lnTo>
                    <a:pt x="390" y="33"/>
                  </a:lnTo>
                  <a:lnTo>
                    <a:pt x="415" y="46"/>
                  </a:lnTo>
                  <a:lnTo>
                    <a:pt x="439" y="61"/>
                  </a:lnTo>
                  <a:lnTo>
                    <a:pt x="461" y="80"/>
                  </a:lnTo>
                  <a:lnTo>
                    <a:pt x="485" y="106"/>
                  </a:lnTo>
                  <a:lnTo>
                    <a:pt x="503" y="136"/>
                  </a:lnTo>
                  <a:lnTo>
                    <a:pt x="516" y="169"/>
                  </a:lnTo>
                  <a:lnTo>
                    <a:pt x="521" y="204"/>
                  </a:lnTo>
                  <a:lnTo>
                    <a:pt x="521" y="234"/>
                  </a:lnTo>
                  <a:lnTo>
                    <a:pt x="517" y="263"/>
                  </a:lnTo>
                  <a:lnTo>
                    <a:pt x="509" y="291"/>
                  </a:lnTo>
                  <a:lnTo>
                    <a:pt x="483" y="346"/>
                  </a:lnTo>
                  <a:lnTo>
                    <a:pt x="456" y="400"/>
                  </a:lnTo>
                  <a:lnTo>
                    <a:pt x="428" y="453"/>
                  </a:lnTo>
                  <a:lnTo>
                    <a:pt x="423" y="458"/>
                  </a:lnTo>
                  <a:lnTo>
                    <a:pt x="419" y="460"/>
                  </a:lnTo>
                  <a:lnTo>
                    <a:pt x="414" y="463"/>
                  </a:lnTo>
                  <a:lnTo>
                    <a:pt x="409" y="463"/>
                  </a:lnTo>
                  <a:lnTo>
                    <a:pt x="356" y="463"/>
                  </a:lnTo>
                  <a:lnTo>
                    <a:pt x="349" y="463"/>
                  </a:lnTo>
                  <a:lnTo>
                    <a:pt x="344" y="460"/>
                  </a:lnTo>
                  <a:lnTo>
                    <a:pt x="339" y="455"/>
                  </a:lnTo>
                  <a:lnTo>
                    <a:pt x="337" y="449"/>
                  </a:lnTo>
                  <a:lnTo>
                    <a:pt x="335" y="444"/>
                  </a:lnTo>
                  <a:lnTo>
                    <a:pt x="335" y="418"/>
                  </a:lnTo>
                  <a:lnTo>
                    <a:pt x="309" y="421"/>
                  </a:lnTo>
                  <a:lnTo>
                    <a:pt x="281" y="423"/>
                  </a:lnTo>
                  <a:lnTo>
                    <a:pt x="246" y="421"/>
                  </a:lnTo>
                  <a:lnTo>
                    <a:pt x="232" y="452"/>
                  </a:lnTo>
                  <a:lnTo>
                    <a:pt x="229" y="456"/>
                  </a:lnTo>
                  <a:lnTo>
                    <a:pt x="225" y="460"/>
                  </a:lnTo>
                  <a:lnTo>
                    <a:pt x="219" y="463"/>
                  </a:lnTo>
                  <a:lnTo>
                    <a:pt x="212" y="463"/>
                  </a:lnTo>
                  <a:lnTo>
                    <a:pt x="159" y="463"/>
                  </a:lnTo>
                  <a:lnTo>
                    <a:pt x="153" y="463"/>
                  </a:lnTo>
                  <a:lnTo>
                    <a:pt x="148" y="460"/>
                  </a:lnTo>
                  <a:lnTo>
                    <a:pt x="142" y="455"/>
                  </a:lnTo>
                  <a:lnTo>
                    <a:pt x="139" y="449"/>
                  </a:lnTo>
                  <a:lnTo>
                    <a:pt x="139" y="444"/>
                  </a:lnTo>
                  <a:lnTo>
                    <a:pt x="139" y="385"/>
                  </a:lnTo>
                  <a:lnTo>
                    <a:pt x="109" y="364"/>
                  </a:lnTo>
                  <a:lnTo>
                    <a:pt x="82" y="339"/>
                  </a:lnTo>
                  <a:lnTo>
                    <a:pt x="61" y="309"/>
                  </a:lnTo>
                  <a:lnTo>
                    <a:pt x="47" y="277"/>
                  </a:lnTo>
                  <a:lnTo>
                    <a:pt x="9" y="257"/>
                  </a:lnTo>
                  <a:lnTo>
                    <a:pt x="5" y="255"/>
                  </a:lnTo>
                  <a:lnTo>
                    <a:pt x="2" y="252"/>
                  </a:lnTo>
                  <a:lnTo>
                    <a:pt x="0" y="246"/>
                  </a:lnTo>
                  <a:lnTo>
                    <a:pt x="0" y="242"/>
                  </a:lnTo>
                  <a:lnTo>
                    <a:pt x="0" y="176"/>
                  </a:lnTo>
                  <a:lnTo>
                    <a:pt x="0" y="171"/>
                  </a:lnTo>
                  <a:lnTo>
                    <a:pt x="2" y="166"/>
                  </a:lnTo>
                  <a:lnTo>
                    <a:pt x="7" y="162"/>
                  </a:lnTo>
                  <a:lnTo>
                    <a:pt x="11" y="159"/>
                  </a:lnTo>
                  <a:lnTo>
                    <a:pt x="16" y="158"/>
                  </a:lnTo>
                  <a:lnTo>
                    <a:pt x="46" y="158"/>
                  </a:lnTo>
                  <a:lnTo>
                    <a:pt x="60" y="129"/>
                  </a:lnTo>
                  <a:lnTo>
                    <a:pt x="79" y="101"/>
                  </a:lnTo>
                  <a:lnTo>
                    <a:pt x="104" y="75"/>
                  </a:lnTo>
                  <a:lnTo>
                    <a:pt x="81" y="26"/>
                  </a:lnTo>
                  <a:lnTo>
                    <a:pt x="78" y="18"/>
                  </a:lnTo>
                  <a:lnTo>
                    <a:pt x="81" y="10"/>
                  </a:lnTo>
                  <a:lnTo>
                    <a:pt x="86" y="4"/>
                  </a:lnTo>
                  <a:lnTo>
                    <a:pt x="95" y="0"/>
                  </a:lnTo>
                  <a:lnTo>
                    <a:pt x="114"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21">
              <a:extLst>
                <a:ext uri="{FF2B5EF4-FFF2-40B4-BE49-F238E27FC236}">
                  <a16:creationId xmlns:a16="http://schemas.microsoft.com/office/drawing/2014/main" id="{6FCD3A4A-B273-4C9C-B553-AEA0F5FCED3F}"/>
                </a:ext>
              </a:extLst>
            </p:cNvPr>
            <p:cNvSpPr>
              <a:spLocks/>
            </p:cNvSpPr>
            <p:nvPr/>
          </p:nvSpPr>
          <p:spPr bwMode="auto">
            <a:xfrm>
              <a:off x="4618038" y="3224213"/>
              <a:ext cx="227013" cy="228600"/>
            </a:xfrm>
            <a:custGeom>
              <a:avLst/>
              <a:gdLst>
                <a:gd name="T0" fmla="*/ 71 w 143"/>
                <a:gd name="T1" fmla="*/ 0 h 144"/>
                <a:gd name="T2" fmla="*/ 95 w 143"/>
                <a:gd name="T3" fmla="*/ 4 h 144"/>
                <a:gd name="T4" fmla="*/ 115 w 143"/>
                <a:gd name="T5" fmla="*/ 14 h 144"/>
                <a:gd name="T6" fmla="*/ 130 w 143"/>
                <a:gd name="T7" fmla="*/ 29 h 144"/>
                <a:gd name="T8" fmla="*/ 140 w 143"/>
                <a:gd name="T9" fmla="*/ 49 h 144"/>
                <a:gd name="T10" fmla="*/ 143 w 143"/>
                <a:gd name="T11" fmla="*/ 71 h 144"/>
                <a:gd name="T12" fmla="*/ 140 w 143"/>
                <a:gd name="T13" fmla="*/ 95 h 144"/>
                <a:gd name="T14" fmla="*/ 130 w 143"/>
                <a:gd name="T15" fmla="*/ 115 h 144"/>
                <a:gd name="T16" fmla="*/ 117 w 143"/>
                <a:gd name="T17" fmla="*/ 127 h 144"/>
                <a:gd name="T18" fmla="*/ 102 w 143"/>
                <a:gd name="T19" fmla="*/ 137 h 144"/>
                <a:gd name="T20" fmla="*/ 85 w 143"/>
                <a:gd name="T21" fmla="*/ 143 h 144"/>
                <a:gd name="T22" fmla="*/ 78 w 143"/>
                <a:gd name="T23" fmla="*/ 143 h 144"/>
                <a:gd name="T24" fmla="*/ 71 w 143"/>
                <a:gd name="T25" fmla="*/ 144 h 144"/>
                <a:gd name="T26" fmla="*/ 59 w 143"/>
                <a:gd name="T27" fmla="*/ 143 h 144"/>
                <a:gd name="T28" fmla="*/ 46 w 143"/>
                <a:gd name="T29" fmla="*/ 139 h 144"/>
                <a:gd name="T30" fmla="*/ 29 w 143"/>
                <a:gd name="T31" fmla="*/ 130 h 144"/>
                <a:gd name="T32" fmla="*/ 15 w 143"/>
                <a:gd name="T33" fmla="*/ 116 h 144"/>
                <a:gd name="T34" fmla="*/ 7 w 143"/>
                <a:gd name="T35" fmla="*/ 101 h 144"/>
                <a:gd name="T36" fmla="*/ 1 w 143"/>
                <a:gd name="T37" fmla="*/ 87 h 144"/>
                <a:gd name="T38" fmla="*/ 0 w 143"/>
                <a:gd name="T39" fmla="*/ 71 h 144"/>
                <a:gd name="T40" fmla="*/ 4 w 143"/>
                <a:gd name="T41" fmla="*/ 49 h 144"/>
                <a:gd name="T42" fmla="*/ 14 w 143"/>
                <a:gd name="T43" fmla="*/ 29 h 144"/>
                <a:gd name="T44" fmla="*/ 29 w 143"/>
                <a:gd name="T45" fmla="*/ 14 h 144"/>
                <a:gd name="T46" fmla="*/ 49 w 143"/>
                <a:gd name="T47" fmla="*/ 4 h 144"/>
                <a:gd name="T48" fmla="*/ 71 w 143"/>
                <a:gd name="T49"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3" h="144">
                  <a:moveTo>
                    <a:pt x="71" y="0"/>
                  </a:moveTo>
                  <a:lnTo>
                    <a:pt x="95" y="4"/>
                  </a:lnTo>
                  <a:lnTo>
                    <a:pt x="115" y="14"/>
                  </a:lnTo>
                  <a:lnTo>
                    <a:pt x="130" y="29"/>
                  </a:lnTo>
                  <a:lnTo>
                    <a:pt x="140" y="49"/>
                  </a:lnTo>
                  <a:lnTo>
                    <a:pt x="143" y="71"/>
                  </a:lnTo>
                  <a:lnTo>
                    <a:pt x="140" y="95"/>
                  </a:lnTo>
                  <a:lnTo>
                    <a:pt x="130" y="115"/>
                  </a:lnTo>
                  <a:lnTo>
                    <a:pt x="117" y="127"/>
                  </a:lnTo>
                  <a:lnTo>
                    <a:pt x="102" y="137"/>
                  </a:lnTo>
                  <a:lnTo>
                    <a:pt x="85" y="143"/>
                  </a:lnTo>
                  <a:lnTo>
                    <a:pt x="78" y="143"/>
                  </a:lnTo>
                  <a:lnTo>
                    <a:pt x="71" y="144"/>
                  </a:lnTo>
                  <a:lnTo>
                    <a:pt x="59" y="143"/>
                  </a:lnTo>
                  <a:lnTo>
                    <a:pt x="46" y="139"/>
                  </a:lnTo>
                  <a:lnTo>
                    <a:pt x="29" y="130"/>
                  </a:lnTo>
                  <a:lnTo>
                    <a:pt x="15" y="116"/>
                  </a:lnTo>
                  <a:lnTo>
                    <a:pt x="7" y="101"/>
                  </a:lnTo>
                  <a:lnTo>
                    <a:pt x="1" y="87"/>
                  </a:lnTo>
                  <a:lnTo>
                    <a:pt x="0" y="71"/>
                  </a:lnTo>
                  <a:lnTo>
                    <a:pt x="4" y="49"/>
                  </a:lnTo>
                  <a:lnTo>
                    <a:pt x="14" y="29"/>
                  </a:lnTo>
                  <a:lnTo>
                    <a:pt x="29" y="14"/>
                  </a:lnTo>
                  <a:lnTo>
                    <a:pt x="49" y="4"/>
                  </a:lnTo>
                  <a:lnTo>
                    <a:pt x="71"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45748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0F293-8AC2-E2D6-0226-DC48B3E6E286}"/>
              </a:ext>
            </a:extLst>
          </p:cNvPr>
          <p:cNvSpPr>
            <a:spLocks noGrp="1"/>
          </p:cNvSpPr>
          <p:nvPr>
            <p:ph type="title"/>
          </p:nvPr>
        </p:nvSpPr>
        <p:spPr>
          <a:xfrm>
            <a:off x="2054715" y="378214"/>
            <a:ext cx="10515600" cy="1325563"/>
          </a:xfrm>
          <a:effectLst>
            <a:outerShdw blurRad="50800" dist="38100" dir="5400000" algn="t" rotWithShape="0">
              <a:prstClr val="black">
                <a:alpha val="40000"/>
              </a:prstClr>
            </a:outerShdw>
          </a:effectLst>
        </p:spPr>
        <p:txBody>
          <a:bodyPr/>
          <a:lstStyle/>
          <a:p>
            <a:r>
              <a:rPr lang="es-UY" b="1" dirty="0">
                <a:solidFill>
                  <a:schemeClr val="tx1">
                    <a:lumMod val="65000"/>
                    <a:lumOff val="35000"/>
                  </a:schemeClr>
                </a:solidFill>
                <a:latin typeface="Titillium" panose="00000500000000000000" pitchFamily="50" charset="0"/>
              </a:rPr>
              <a:t>Qué es Verde</a:t>
            </a:r>
          </a:p>
        </p:txBody>
      </p:sp>
      <p:sp>
        <p:nvSpPr>
          <p:cNvPr id="3" name="Marcador de contenido 2">
            <a:extLst>
              <a:ext uri="{FF2B5EF4-FFF2-40B4-BE49-F238E27FC236}">
                <a16:creationId xmlns:a16="http://schemas.microsoft.com/office/drawing/2014/main" id="{0C072A08-34DF-3BB8-B693-A1BF6E4478B2}"/>
              </a:ext>
            </a:extLst>
          </p:cNvPr>
          <p:cNvSpPr>
            <a:spLocks noGrp="1"/>
          </p:cNvSpPr>
          <p:nvPr>
            <p:ph idx="1"/>
          </p:nvPr>
        </p:nvSpPr>
        <p:spPr>
          <a:xfrm>
            <a:off x="1676400" y="4939886"/>
            <a:ext cx="10515600" cy="4351338"/>
          </a:xfrm>
        </p:spPr>
        <p:txBody>
          <a:bodyPr/>
          <a:lstStyle/>
          <a:p>
            <a:pPr lvl="1"/>
            <a:endParaRPr lang="es-UY" dirty="0">
              <a:solidFill>
                <a:schemeClr val="tx1">
                  <a:lumMod val="50000"/>
                  <a:lumOff val="50000"/>
                </a:schemeClr>
              </a:solidFill>
            </a:endParaRPr>
          </a:p>
          <a:p>
            <a:pPr lvl="1"/>
            <a:endParaRPr lang="es-UY" dirty="0">
              <a:solidFill>
                <a:schemeClr val="tx1">
                  <a:lumMod val="50000"/>
                  <a:lumOff val="50000"/>
                </a:schemeClr>
              </a:solidFill>
            </a:endParaRPr>
          </a:p>
          <a:p>
            <a:pPr lvl="1"/>
            <a:endParaRPr lang="es-UY" dirty="0">
              <a:solidFill>
                <a:schemeClr val="tx1">
                  <a:lumMod val="50000"/>
                  <a:lumOff val="50000"/>
                </a:schemeClr>
              </a:solidFill>
            </a:endParaRPr>
          </a:p>
          <a:p>
            <a:pPr lvl="1"/>
            <a:endParaRPr lang="es-UY" dirty="0">
              <a:solidFill>
                <a:schemeClr val="tx1">
                  <a:lumMod val="50000"/>
                  <a:lumOff val="50000"/>
                </a:schemeClr>
              </a:solidFill>
            </a:endParaRPr>
          </a:p>
          <a:p>
            <a:pPr lvl="3"/>
            <a:r>
              <a:rPr lang="es-UY" dirty="0">
                <a:solidFill>
                  <a:schemeClr val="tx1">
                    <a:lumMod val="50000"/>
                    <a:lumOff val="50000"/>
                  </a:schemeClr>
                </a:solidFill>
                <a:hlinkClick r:id="rId4"/>
              </a:rPr>
              <a:t>https://www.youtube.com/watch?v=JeGsZi8bKhQ</a:t>
            </a:r>
            <a:endParaRPr lang="es-UY" dirty="0">
              <a:solidFill>
                <a:schemeClr val="tx1">
                  <a:lumMod val="50000"/>
                  <a:lumOff val="50000"/>
                </a:schemeClr>
              </a:solidFill>
            </a:endParaRPr>
          </a:p>
        </p:txBody>
      </p:sp>
      <p:grpSp>
        <p:nvGrpSpPr>
          <p:cNvPr id="11" name="Group 53">
            <a:extLst>
              <a:ext uri="{FF2B5EF4-FFF2-40B4-BE49-F238E27FC236}">
                <a16:creationId xmlns:a16="http://schemas.microsoft.com/office/drawing/2014/main" id="{F549B940-7F15-41A4-EF23-0F0762745C58}"/>
              </a:ext>
            </a:extLst>
          </p:cNvPr>
          <p:cNvGrpSpPr/>
          <p:nvPr/>
        </p:nvGrpSpPr>
        <p:grpSpPr>
          <a:xfrm>
            <a:off x="838200" y="803818"/>
            <a:ext cx="779832" cy="593380"/>
            <a:chOff x="6118226" y="4657725"/>
            <a:chExt cx="982662" cy="747713"/>
          </a:xfrm>
          <a:solidFill>
            <a:srgbClr val="92D400"/>
          </a:solidFill>
          <a:effectLst>
            <a:outerShdw blurRad="266700" dist="241300" dir="9900000" sx="68000" sy="68000" algn="t" rotWithShape="0">
              <a:prstClr val="black">
                <a:alpha val="48000"/>
              </a:prstClr>
            </a:outerShdw>
          </a:effectLst>
          <a:scene3d>
            <a:camera prst="isometricOffAxis1Right"/>
            <a:lightRig rig="threePt" dir="t"/>
          </a:scene3d>
        </p:grpSpPr>
        <p:sp>
          <p:nvSpPr>
            <p:cNvPr id="12" name="Freeform 11">
              <a:extLst>
                <a:ext uri="{FF2B5EF4-FFF2-40B4-BE49-F238E27FC236}">
                  <a16:creationId xmlns:a16="http://schemas.microsoft.com/office/drawing/2014/main" id="{2BE1A4AB-9CE3-394F-D3DB-4D9A03EC0AD1}"/>
                </a:ext>
              </a:extLst>
            </p:cNvPr>
            <p:cNvSpPr>
              <a:spLocks/>
            </p:cNvSpPr>
            <p:nvPr/>
          </p:nvSpPr>
          <p:spPr bwMode="auto">
            <a:xfrm>
              <a:off x="6267451" y="4935538"/>
              <a:ext cx="684213" cy="192088"/>
            </a:xfrm>
            <a:custGeom>
              <a:avLst/>
              <a:gdLst>
                <a:gd name="T0" fmla="*/ 196 w 431"/>
                <a:gd name="T1" fmla="*/ 0 h 121"/>
                <a:gd name="T2" fmla="*/ 236 w 431"/>
                <a:gd name="T3" fmla="*/ 0 h 121"/>
                <a:gd name="T4" fmla="*/ 236 w 431"/>
                <a:gd name="T5" fmla="*/ 39 h 121"/>
                <a:gd name="T6" fmla="*/ 431 w 431"/>
                <a:gd name="T7" fmla="*/ 39 h 121"/>
                <a:gd name="T8" fmla="*/ 431 w 431"/>
                <a:gd name="T9" fmla="*/ 121 h 121"/>
                <a:gd name="T10" fmla="*/ 390 w 431"/>
                <a:gd name="T11" fmla="*/ 121 h 121"/>
                <a:gd name="T12" fmla="*/ 390 w 431"/>
                <a:gd name="T13" fmla="*/ 80 h 121"/>
                <a:gd name="T14" fmla="*/ 41 w 431"/>
                <a:gd name="T15" fmla="*/ 80 h 121"/>
                <a:gd name="T16" fmla="*/ 41 w 431"/>
                <a:gd name="T17" fmla="*/ 121 h 121"/>
                <a:gd name="T18" fmla="*/ 0 w 431"/>
                <a:gd name="T19" fmla="*/ 121 h 121"/>
                <a:gd name="T20" fmla="*/ 0 w 431"/>
                <a:gd name="T21" fmla="*/ 39 h 121"/>
                <a:gd name="T22" fmla="*/ 196 w 431"/>
                <a:gd name="T23" fmla="*/ 39 h 121"/>
                <a:gd name="T24" fmla="*/ 196 w 431"/>
                <a:gd name="T2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1" h="121">
                  <a:moveTo>
                    <a:pt x="196" y="0"/>
                  </a:moveTo>
                  <a:lnTo>
                    <a:pt x="236" y="0"/>
                  </a:lnTo>
                  <a:lnTo>
                    <a:pt x="236" y="39"/>
                  </a:lnTo>
                  <a:lnTo>
                    <a:pt x="431" y="39"/>
                  </a:lnTo>
                  <a:lnTo>
                    <a:pt x="431" y="121"/>
                  </a:lnTo>
                  <a:lnTo>
                    <a:pt x="390" y="121"/>
                  </a:lnTo>
                  <a:lnTo>
                    <a:pt x="390" y="80"/>
                  </a:lnTo>
                  <a:lnTo>
                    <a:pt x="41" y="80"/>
                  </a:lnTo>
                  <a:lnTo>
                    <a:pt x="41" y="121"/>
                  </a:lnTo>
                  <a:lnTo>
                    <a:pt x="0" y="121"/>
                  </a:lnTo>
                  <a:lnTo>
                    <a:pt x="0" y="39"/>
                  </a:lnTo>
                  <a:lnTo>
                    <a:pt x="196" y="39"/>
                  </a:lnTo>
                  <a:lnTo>
                    <a:pt x="196" y="0"/>
                  </a:lnTo>
                  <a:close/>
                </a:path>
              </a:pathLst>
            </a:custGeom>
            <a:grpFill/>
            <a:ln w="0">
              <a:noFill/>
              <a:prstDash val="solid"/>
              <a:round/>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2">
              <a:extLst>
                <a:ext uri="{FF2B5EF4-FFF2-40B4-BE49-F238E27FC236}">
                  <a16:creationId xmlns:a16="http://schemas.microsoft.com/office/drawing/2014/main" id="{579F5632-57DE-B9BC-A47D-310B5F519BF8}"/>
                </a:ext>
              </a:extLst>
            </p:cNvPr>
            <p:cNvSpPr>
              <a:spLocks noChangeArrowheads="1"/>
            </p:cNvSpPr>
            <p:nvPr/>
          </p:nvSpPr>
          <p:spPr bwMode="auto">
            <a:xfrm>
              <a:off x="6738938" y="5191125"/>
              <a:ext cx="361950" cy="214313"/>
            </a:xfrm>
            <a:prstGeom prst="rect">
              <a:avLst/>
            </a:prstGeom>
            <a:grpFill/>
            <a:ln w="0">
              <a:noFill/>
              <a:prstDash val="solid"/>
              <a:miter lim="800000"/>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3">
              <a:extLst>
                <a:ext uri="{FF2B5EF4-FFF2-40B4-BE49-F238E27FC236}">
                  <a16:creationId xmlns:a16="http://schemas.microsoft.com/office/drawing/2014/main" id="{24940CB1-F023-FFC0-4D6D-D10F7CEC2A30}"/>
                </a:ext>
              </a:extLst>
            </p:cNvPr>
            <p:cNvSpPr>
              <a:spLocks noChangeArrowheads="1"/>
            </p:cNvSpPr>
            <p:nvPr/>
          </p:nvSpPr>
          <p:spPr bwMode="auto">
            <a:xfrm>
              <a:off x="6118226" y="5191125"/>
              <a:ext cx="365125" cy="214313"/>
            </a:xfrm>
            <a:prstGeom prst="rect">
              <a:avLst/>
            </a:prstGeom>
            <a:grpFill/>
            <a:ln w="0">
              <a:noFill/>
              <a:prstDash val="solid"/>
              <a:miter lim="800000"/>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4">
              <a:extLst>
                <a:ext uri="{FF2B5EF4-FFF2-40B4-BE49-F238E27FC236}">
                  <a16:creationId xmlns:a16="http://schemas.microsoft.com/office/drawing/2014/main" id="{B8D23CA3-6678-68C9-5C9B-5327FF5E6BBB}"/>
                </a:ext>
              </a:extLst>
            </p:cNvPr>
            <p:cNvSpPr>
              <a:spLocks noChangeArrowheads="1"/>
            </p:cNvSpPr>
            <p:nvPr/>
          </p:nvSpPr>
          <p:spPr bwMode="auto">
            <a:xfrm>
              <a:off x="6354763" y="4657725"/>
              <a:ext cx="512763" cy="214313"/>
            </a:xfrm>
            <a:prstGeom prst="rect">
              <a:avLst/>
            </a:prstGeom>
            <a:grpFill/>
            <a:ln w="0">
              <a:noFill/>
              <a:prstDash val="solid"/>
              <a:miter lim="800000"/>
              <a:headEnd/>
              <a:tailEnd/>
            </a:ln>
            <a:sp3d>
              <a:bevelT w="0" h="50800"/>
              <a:bevelB w="0" h="508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Elementos multimedia en línea 3" title="Esto es el ModoVerde - Conocenos">
            <a:hlinkClick r:id="" action="ppaction://media"/>
            <a:extLst>
              <a:ext uri="{FF2B5EF4-FFF2-40B4-BE49-F238E27FC236}">
                <a16:creationId xmlns:a16="http://schemas.microsoft.com/office/drawing/2014/main" id="{31F644B9-514B-2EB9-A4E3-144411DC66E4}"/>
              </a:ext>
            </a:extLst>
          </p:cNvPr>
          <p:cNvPicPr>
            <a:picLocks noRot="1" noChangeAspect="1"/>
          </p:cNvPicPr>
          <p:nvPr>
            <a:videoFile r:link="rId1"/>
          </p:nvPr>
        </p:nvPicPr>
        <p:blipFill>
          <a:blip r:embed="rId5"/>
          <a:stretch>
            <a:fillRect/>
          </a:stretch>
        </p:blipFill>
        <p:spPr>
          <a:xfrm>
            <a:off x="1948070" y="1703777"/>
            <a:ext cx="7620000" cy="4305300"/>
          </a:xfrm>
          <a:prstGeom prst="rect">
            <a:avLst/>
          </a:prstGeom>
        </p:spPr>
      </p:pic>
    </p:spTree>
    <p:extLst>
      <p:ext uri="{BB962C8B-B14F-4D97-AF65-F5344CB8AC3E}">
        <p14:creationId xmlns:p14="http://schemas.microsoft.com/office/powerpoint/2010/main" val="1014763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21496</TotalTime>
  <Words>2155</Words>
  <Application>Microsoft Office PowerPoint</Application>
  <PresentationFormat>Panorámica</PresentationFormat>
  <Paragraphs>224</Paragraphs>
  <Slides>45</Slides>
  <Notes>6</Notes>
  <HiddenSlides>1</HiddenSlides>
  <MMClips>1</MMClips>
  <ScaleCrop>false</ScaleCrop>
  <HeadingPairs>
    <vt:vector size="6" baseType="variant">
      <vt:variant>
        <vt:lpstr>Fuentes usadas</vt:lpstr>
      </vt:variant>
      <vt:variant>
        <vt:i4>22</vt:i4>
      </vt:variant>
      <vt:variant>
        <vt:lpstr>Tema</vt:lpstr>
      </vt:variant>
      <vt:variant>
        <vt:i4>3</vt:i4>
      </vt:variant>
      <vt:variant>
        <vt:lpstr>Títulos de diapositiva</vt:lpstr>
      </vt:variant>
      <vt:variant>
        <vt:i4>45</vt:i4>
      </vt:variant>
    </vt:vector>
  </HeadingPairs>
  <TitlesOfParts>
    <vt:vector size="70" baseType="lpstr">
      <vt:lpstr>Georgia</vt:lpstr>
      <vt:lpstr>Wingdings</vt:lpstr>
      <vt:lpstr>Codec Pro ExtraBold</vt:lpstr>
      <vt:lpstr>Calibri Light</vt:lpstr>
      <vt:lpstr>TiemposHeadline</vt:lpstr>
      <vt:lpstr>Open Sauce</vt:lpstr>
      <vt:lpstr>Arial</vt:lpstr>
      <vt:lpstr>SegoeUI-Semibold</vt:lpstr>
      <vt:lpstr>Verdana</vt:lpstr>
      <vt:lpstr>SegoeUI</vt:lpstr>
      <vt:lpstr>Titillium</vt:lpstr>
      <vt:lpstr>Segoe UI</vt:lpstr>
      <vt:lpstr>Proxima Nova</vt:lpstr>
      <vt:lpstr>Montserrat SemiBold</vt:lpstr>
      <vt:lpstr>Calibri</vt:lpstr>
      <vt:lpstr>Montserrat Light</vt:lpstr>
      <vt:lpstr>Arial Narrow</vt:lpstr>
      <vt:lpstr>Aptos</vt:lpstr>
      <vt:lpstr>Bebas Neue</vt:lpstr>
      <vt:lpstr>Open Sans</vt:lpstr>
      <vt:lpstr>Nunito Sans</vt:lpstr>
      <vt:lpstr>sharp sans</vt:lpstr>
      <vt:lpstr>Tema de Office</vt:lpstr>
      <vt:lpstr>1_Tema de Office</vt:lpstr>
      <vt:lpstr>Office Theme</vt:lpstr>
      <vt:lpstr>Presentación de PowerPoint</vt:lpstr>
      <vt:lpstr>DIPLOMADO INTERNACIONAL “Gobernanza y Liderazgo Cooperativo en el Nuevo Entorno Digital”</vt:lpstr>
      <vt:lpstr>|Objetivos</vt:lpstr>
      <vt:lpstr>|Agenda</vt:lpstr>
      <vt:lpstr>Material de lectura</vt:lpstr>
      <vt:lpstr>Presentación de PowerPoint</vt:lpstr>
      <vt:lpstr>Uruguay y las cooperativas de crédito</vt:lpstr>
      <vt:lpstr>Uruguay y las cooperativas de crédito</vt:lpstr>
      <vt:lpstr>Qué es Verde</vt:lpstr>
      <vt:lpstr>Qué es Verde</vt:lpstr>
      <vt:lpstr>Algunos datos</vt:lpstr>
      <vt:lpstr>Algunos datos</vt:lpstr>
      <vt:lpstr>Diferenciales</vt:lpstr>
      <vt:lpstr>Tecnología y transformación digital</vt:lpstr>
      <vt:lpstr>Presentación de PowerPoint</vt:lpstr>
      <vt:lpstr>Tendencias en materia de tecnología</vt:lpstr>
      <vt:lpstr>Alternativas estratégicas</vt:lpstr>
      <vt:lpstr>Estrategias de Verde: tecnología y socios</vt:lpstr>
      <vt:lpstr>Presentación de PowerPoint</vt:lpstr>
      <vt:lpstr>CRM</vt:lpstr>
      <vt:lpstr>Presentación de PowerPoint</vt:lpstr>
      <vt:lpstr>Presentación de PowerPoint</vt:lpstr>
      <vt:lpstr>Presentación de PowerPoint</vt:lpstr>
      <vt:lpstr>Presentación de PowerPoint</vt:lpstr>
      <vt:lpstr>Presentación de PowerPoint</vt:lpstr>
      <vt:lpstr>Humanizar es un desafío ético</vt:lpstr>
      <vt:lpstr>La importancia de humanizar el servicio de atención al socio</vt:lpstr>
      <vt:lpstr>Señales actuales: “ Piden amparo al Banco de España por la "humanización"  del servicio bancario”</vt:lpstr>
      <vt:lpstr>     La atención humanizada se basa en la empatía con el cliente / socio  </vt:lpstr>
      <vt:lpstr>Claves para brindar un servicio humanizado</vt:lpstr>
      <vt:lpstr>Nuestro compromiso y nuestra práctica  </vt:lpstr>
      <vt:lpstr>Misión, visión y valores </vt:lpstr>
      <vt:lpstr>Presentación de PowerPoint</vt:lpstr>
      <vt:lpstr>Presentación de PowerPoint</vt:lpstr>
      <vt:lpstr>Presentación de PowerPoint</vt:lpstr>
      <vt:lpstr>Presentación de PowerPoint</vt:lpstr>
      <vt:lpstr>Presentación de PowerPoint</vt:lpstr>
      <vt:lpstr>Presentación de PowerPoint</vt:lpstr>
      <vt:lpstr>DESARROLLO SOSTENIBLE</vt:lpstr>
      <vt:lpstr>Presentación de PowerPoint</vt:lpstr>
      <vt:lpstr>Presentación de PowerPoint</vt:lpstr>
      <vt:lpstr>Presentación de PowerPoint</vt:lpstr>
      <vt:lpstr>Finanzas sostenibles y productos verdes. Nuestra práctica.</vt:lpstr>
      <vt:lpstr>La evaluación externa es una oportunidad para interpelar nuestras prácticas y ser coherentes con nuestra inspiración de hacerlo cada vez mejor</vt:lpstr>
      <vt:lpstr>La evaluación externa es una oportunidad para interpelar nuestras prácticas y ser coherentes con nuestra inspiración de hacerlo cada vez mejor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Javier Pi</dc:creator>
  <cp:lastModifiedBy>Yamile Pinto</cp:lastModifiedBy>
  <cp:revision>77</cp:revision>
  <dcterms:created xsi:type="dcterms:W3CDTF">2022-01-14T18:10:13Z</dcterms:created>
  <dcterms:modified xsi:type="dcterms:W3CDTF">2024-04-18T03:57:17Z</dcterms:modified>
</cp:coreProperties>
</file>