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85" r:id="rId5"/>
    <p:sldId id="290" r:id="rId6"/>
    <p:sldId id="291" r:id="rId7"/>
    <p:sldId id="257" r:id="rId8"/>
    <p:sldId id="258" r:id="rId9"/>
    <p:sldId id="276" r:id="rId10"/>
    <p:sldId id="277" r:id="rId11"/>
    <p:sldId id="278" r:id="rId12"/>
    <p:sldId id="279" r:id="rId13"/>
    <p:sldId id="283" r:id="rId14"/>
    <p:sldId id="280" r:id="rId15"/>
    <p:sldId id="281" r:id="rId16"/>
    <p:sldId id="282" r:id="rId17"/>
    <p:sldId id="264" r:id="rId18"/>
    <p:sldId id="270" r:id="rId19"/>
    <p:sldId id="269" r:id="rId20"/>
    <p:sldId id="261" r:id="rId21"/>
    <p:sldId id="273" r:id="rId22"/>
    <p:sldId id="284" r:id="rId23"/>
    <p:sldId id="275" r:id="rId2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8"/>
  </p:normalViewPr>
  <p:slideViewPr>
    <p:cSldViewPr snapToGrid="0">
      <p:cViewPr varScale="1">
        <p:scale>
          <a:sx n="70" d="100"/>
          <a:sy n="70" d="100"/>
        </p:scale>
        <p:origin x="738" y="60"/>
      </p:cViewPr>
      <p:guideLst/>
    </p:cSldViewPr>
  </p:slideViewPr>
  <p:notesTextViewPr>
    <p:cViewPr>
      <p:scale>
        <a:sx n="1" d="1"/>
        <a:sy n="1" d="1"/>
      </p:scale>
      <p:origin x="0" y="0"/>
    </p:cViewPr>
  </p:notesTextViewPr>
  <p:sorterViewPr>
    <p:cViewPr>
      <p:scale>
        <a:sx n="126" d="100"/>
        <a:sy n="126" d="100"/>
      </p:scale>
      <p:origin x="0" y="0"/>
    </p:cViewPr>
  </p:sorterViewPr>
  <p:notesViewPr>
    <p:cSldViewPr snapToGrid="0">
      <p:cViewPr varScale="1">
        <p:scale>
          <a:sx n="86" d="100"/>
          <a:sy n="86"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5/8/layout/hList7" loCatId="list" qsTypeId="urn:microsoft.com/office/officeart/2005/8/quickstyle/simple1" qsCatId="simple" csTypeId="urn:microsoft.com/office/officeart/2005/8/colors/colorful1" csCatId="colorful" phldr="1"/>
      <dgm:spPr/>
      <dgm:t>
        <a:bodyPr rtlCol="0"/>
        <a:lstStyle/>
        <a:p>
          <a:pPr rtl="0"/>
          <a:endParaRPr lang="en-US"/>
        </a:p>
      </dgm:t>
    </dgm:pt>
    <dgm:pt modelId="{73D947E0-108F-4D20-A71E-3CF329F97212}">
      <dgm:prSet phldr="0"/>
      <dgm:spPr>
        <a:solidFill>
          <a:schemeClr val="accent1"/>
        </a:solidFill>
        <a:ln>
          <a:noFill/>
        </a:ln>
      </dgm:spPr>
      <dgm:t>
        <a:bodyPr rtlCol="0"/>
        <a:lstStyle/>
        <a:p>
          <a:pPr marL="0" algn="ctr" rtl="0">
            <a:lnSpc>
              <a:spcPct val="90000"/>
            </a:lnSpc>
            <a:buNone/>
          </a:pPr>
          <a:r>
            <a:rPr lang="es-ES" sz="2000" noProof="0">
              <a:latin typeface="Tenorite" pitchFamily="2" charset="0"/>
            </a:rPr>
            <a:t>Objetivo</a:t>
          </a:r>
          <a:endParaRPr lang="es-ES" sz="2000" noProof="0" dirty="0">
            <a:latin typeface="Tenorite" pitchFamily="2" charset="0"/>
          </a:endParaRPr>
        </a:p>
      </dgm:t>
    </dgm:pt>
    <dgm:pt modelId="{9D249532-A24D-4D8F-848A-9F42F2E486C9}" type="parTrans" cxnId="{A0077D09-C12C-46D0-8DF7-194B6911362A}">
      <dgm:prSet/>
      <dgm:spPr/>
      <dgm:t>
        <a:bodyPr rtlCol="0"/>
        <a:lstStyle/>
        <a:p>
          <a:pPr rtl="0"/>
          <a:endParaRPr lang="es-ES" noProof="0" dirty="0">
            <a:latin typeface="Tenorite" pitchFamily="2" charset="0"/>
          </a:endParaRPr>
        </a:p>
      </dgm:t>
    </dgm:pt>
    <dgm:pt modelId="{AE813459-65AB-4FA9-B717-330DDA6DFA4E}" type="sibTrans" cxnId="{A0077D09-C12C-46D0-8DF7-194B6911362A}">
      <dgm:prSet/>
      <dgm:spPr/>
      <dgm:t>
        <a:bodyPr rtlCol="0"/>
        <a:lstStyle/>
        <a:p>
          <a:pPr rtl="0"/>
          <a:endParaRPr lang="es-ES" noProof="0" dirty="0">
            <a:latin typeface="Tenorite" pitchFamily="2" charset="0"/>
          </a:endParaRPr>
        </a:p>
      </dgm:t>
    </dgm:pt>
    <dgm:pt modelId="{50418D2B-9486-42DE-AFDD-1D31420040FF}">
      <dgm:prSet custT="1"/>
      <dgm:spPr>
        <a:solidFill>
          <a:schemeClr val="accent1"/>
        </a:solidFill>
        <a:ln>
          <a:noFill/>
        </a:ln>
      </dgm:spPr>
      <dgm:t>
        <a:bodyPr rtlCol="0"/>
        <a:lstStyle/>
        <a:p>
          <a:pPr marL="0" algn="ctr" rtl="0">
            <a:lnSpc>
              <a:spcPct val="100000"/>
            </a:lnSpc>
            <a:buNone/>
          </a:pPr>
          <a:r>
            <a:rPr lang="es-ES" sz="1400" noProof="0" dirty="0">
              <a:latin typeface="Tenorite" pitchFamily="2" charset="0"/>
            </a:rPr>
            <a:t>Entregables</a:t>
          </a:r>
        </a:p>
      </dgm:t>
    </dgm:pt>
    <dgm:pt modelId="{D5A17F6B-93F5-442B-938A-0F38C281BE88}" type="parTrans" cxnId="{5A5BA622-5DEB-48B9-88D9-C1DE36C711E5}">
      <dgm:prSet/>
      <dgm:spPr/>
      <dgm:t>
        <a:bodyPr rtlCol="0"/>
        <a:lstStyle/>
        <a:p>
          <a:pPr rtl="0"/>
          <a:endParaRPr lang="es-ES" noProof="0" dirty="0">
            <a:latin typeface="Tenorite" pitchFamily="2" charset="0"/>
          </a:endParaRPr>
        </a:p>
      </dgm:t>
    </dgm:pt>
    <dgm:pt modelId="{1D87A0A5-8024-4710-846B-D5BFAC785107}" type="sibTrans" cxnId="{5A5BA622-5DEB-48B9-88D9-C1DE36C711E5}">
      <dgm:prSet/>
      <dgm:spPr/>
      <dgm:t>
        <a:bodyPr rtlCol="0"/>
        <a:lstStyle/>
        <a:p>
          <a:pPr rtl="0"/>
          <a:endParaRPr lang="es-ES" noProof="0" dirty="0">
            <a:latin typeface="Tenorite" pitchFamily="2" charset="0"/>
          </a:endParaRPr>
        </a:p>
      </dgm:t>
    </dgm:pt>
    <dgm:pt modelId="{E9682B4F-0217-4B50-923E-C104AA24290F}">
      <dgm:prSet phldr="0"/>
      <dgm:spPr>
        <a:solidFill>
          <a:schemeClr val="accent1"/>
        </a:solidFill>
        <a:ln>
          <a:noFill/>
        </a:ln>
      </dgm:spPr>
      <dgm:t>
        <a:bodyPr rtlCol="0"/>
        <a:lstStyle/>
        <a:p>
          <a:pPr marL="0" algn="ctr" rtl="0">
            <a:lnSpc>
              <a:spcPct val="90000"/>
            </a:lnSpc>
            <a:buNone/>
          </a:pPr>
          <a:r>
            <a:rPr lang="es-ES" sz="2000" noProof="0" dirty="0">
              <a:latin typeface="Tenorite" pitchFamily="2" charset="0"/>
            </a:rPr>
            <a:t>Presentación breve</a:t>
          </a:r>
        </a:p>
      </dgm:t>
    </dgm:pt>
    <dgm:pt modelId="{E0F6C4AF-9BBB-4698-91D7-F9AE3EACBD5D}" type="parTrans" cxnId="{6C23D0C9-74B2-4C8B-AB2F-A03B3B0EBE56}">
      <dgm:prSet/>
      <dgm:spPr/>
      <dgm:t>
        <a:bodyPr rtlCol="0"/>
        <a:lstStyle/>
        <a:p>
          <a:pPr rtl="0"/>
          <a:endParaRPr lang="es-ES" noProof="0" dirty="0">
            <a:latin typeface="Tenorite" pitchFamily="2" charset="0"/>
          </a:endParaRPr>
        </a:p>
      </dgm:t>
    </dgm:pt>
    <dgm:pt modelId="{B8632E42-D7EB-4C31-877E-6F1B2801851A}" type="sibTrans" cxnId="{6C23D0C9-74B2-4C8B-AB2F-A03B3B0EBE56}">
      <dgm:prSet/>
      <dgm:spPr/>
      <dgm:t>
        <a:bodyPr rtlCol="0"/>
        <a:lstStyle/>
        <a:p>
          <a:pPr rtl="0"/>
          <a:endParaRPr lang="es-ES" noProof="0" dirty="0">
            <a:latin typeface="Tenorite" pitchFamily="2" charset="0"/>
          </a:endParaRPr>
        </a:p>
      </dgm:t>
    </dgm:pt>
    <dgm:pt modelId="{0EC0C300-11E4-45CF-8418-973585107209}">
      <dgm:prSet phldr="0" custT="1"/>
      <dgm:spPr>
        <a:solidFill>
          <a:schemeClr val="accent1"/>
        </a:solidFill>
        <a:ln>
          <a:noFill/>
        </a:ln>
      </dgm:spPr>
      <dgm:t>
        <a:bodyPr rtlCol="0"/>
        <a:lstStyle/>
        <a:p>
          <a:pPr marL="0" algn="ctr" rtl="0">
            <a:lnSpc>
              <a:spcPct val="100000"/>
            </a:lnSpc>
            <a:buNone/>
          </a:pPr>
          <a:r>
            <a:rPr lang="es-ES" sz="1400" noProof="0" dirty="0">
              <a:latin typeface="Tenorite" pitchFamily="2" charset="0"/>
            </a:rPr>
            <a:t>Recibir feedback</a:t>
          </a:r>
        </a:p>
      </dgm:t>
    </dgm:pt>
    <dgm:pt modelId="{1E4DD98E-100E-46B7-B24A-408BBF69E9FA}" type="parTrans" cxnId="{51563A4F-C0EB-47D6-B5BC-47A4E599AD4B}">
      <dgm:prSet/>
      <dgm:spPr/>
      <dgm:t>
        <a:bodyPr rtlCol="0"/>
        <a:lstStyle/>
        <a:p>
          <a:pPr rtl="0"/>
          <a:endParaRPr lang="es-ES" noProof="0" dirty="0">
            <a:latin typeface="Tenorite" pitchFamily="2" charset="0"/>
          </a:endParaRPr>
        </a:p>
      </dgm:t>
    </dgm:pt>
    <dgm:pt modelId="{90FAB5D1-62B3-4FF6-A07D-EE607F529C32}" type="sibTrans" cxnId="{51563A4F-C0EB-47D6-B5BC-47A4E599AD4B}">
      <dgm:prSet/>
      <dgm:spPr/>
      <dgm:t>
        <a:bodyPr rtlCol="0"/>
        <a:lstStyle/>
        <a:p>
          <a:pPr rtl="0"/>
          <a:endParaRPr lang="es-ES" noProof="0" dirty="0">
            <a:latin typeface="Tenorite" pitchFamily="2" charset="0"/>
          </a:endParaRPr>
        </a:p>
      </dgm:t>
    </dgm:pt>
    <dgm:pt modelId="{FEB4A941-E9FA-4A86-A673-85FF34B35F20}">
      <dgm:prSet phldr="0" custT="1"/>
      <dgm:spPr>
        <a:solidFill>
          <a:schemeClr val="accent1"/>
        </a:solidFill>
        <a:ln>
          <a:noFill/>
        </a:ln>
      </dgm:spPr>
      <dgm:t>
        <a:bodyPr rtlCol="0"/>
        <a:lstStyle/>
        <a:p>
          <a:pPr marL="0" algn="ctr" rtl="0">
            <a:lnSpc>
              <a:spcPct val="100000"/>
            </a:lnSpc>
            <a:buNone/>
          </a:pPr>
          <a:r>
            <a:rPr lang="es-ES" sz="1400" noProof="0" dirty="0">
              <a:latin typeface="Tenorite" pitchFamily="2" charset="0"/>
            </a:rPr>
            <a:t>Formato que realizaran la presentación</a:t>
          </a:r>
        </a:p>
      </dgm:t>
    </dgm:pt>
    <dgm:pt modelId="{39522508-BC4E-4DD5-A744-AFEFFE36DB74}" type="parTrans" cxnId="{F942F56C-9025-4AA1-9B36-C5AE0A93B0F5}">
      <dgm:prSet/>
      <dgm:spPr/>
      <dgm:t>
        <a:bodyPr rtlCol="0"/>
        <a:lstStyle/>
        <a:p>
          <a:pPr rtl="0"/>
          <a:endParaRPr lang="es-ES" noProof="0" dirty="0">
            <a:latin typeface="Tenorite" pitchFamily="2" charset="0"/>
          </a:endParaRPr>
        </a:p>
      </dgm:t>
    </dgm:pt>
    <dgm:pt modelId="{97624CC8-6315-4683-B26C-C30D552DA5A6}" type="sibTrans" cxnId="{F942F56C-9025-4AA1-9B36-C5AE0A93B0F5}">
      <dgm:prSet/>
      <dgm:spPr/>
      <dgm:t>
        <a:bodyPr rtlCol="0"/>
        <a:lstStyle/>
        <a:p>
          <a:pPr rtl="0"/>
          <a:endParaRPr lang="es-ES" noProof="0" dirty="0">
            <a:latin typeface="Tenorite" pitchFamily="2" charset="0"/>
          </a:endParaRPr>
        </a:p>
      </dgm:t>
    </dgm:pt>
    <dgm:pt modelId="{A2322D3A-7AC2-4C5C-9D7E-EAB2313D47D4}">
      <dgm:prSet phldr="0"/>
      <dgm:spPr>
        <a:solidFill>
          <a:schemeClr val="accent1"/>
        </a:solidFill>
        <a:ln>
          <a:noFill/>
        </a:ln>
      </dgm:spPr>
      <dgm:t>
        <a:bodyPr rtlCol="0"/>
        <a:lstStyle/>
        <a:p>
          <a:pPr marL="0" algn="ctr" rtl="0">
            <a:lnSpc>
              <a:spcPct val="90000"/>
            </a:lnSpc>
          </a:pPr>
          <a:r>
            <a:rPr lang="es-ES" sz="2000" noProof="0" dirty="0">
              <a:latin typeface="Tenorite" pitchFamily="2" charset="0"/>
            </a:rPr>
            <a:t>Presentación Final</a:t>
          </a:r>
        </a:p>
      </dgm:t>
    </dgm:pt>
    <dgm:pt modelId="{4A8C15D4-B36F-4764-B4FF-F2AF790D3E17}" type="parTrans" cxnId="{179FAFCF-F878-464E-A8A6-1185EFA0E380}">
      <dgm:prSet/>
      <dgm:spPr/>
      <dgm:t>
        <a:bodyPr rtlCol="0"/>
        <a:lstStyle/>
        <a:p>
          <a:pPr rtl="0"/>
          <a:endParaRPr lang="es-ES" noProof="0" dirty="0">
            <a:latin typeface="Tenorite" pitchFamily="2" charset="0"/>
          </a:endParaRPr>
        </a:p>
      </dgm:t>
    </dgm:pt>
    <dgm:pt modelId="{84DE1C3A-3FC7-4DB3-88ED-33F65A71557A}" type="sibTrans" cxnId="{179FAFCF-F878-464E-A8A6-1185EFA0E380}">
      <dgm:prSet/>
      <dgm:spPr/>
      <dgm:t>
        <a:bodyPr rtlCol="0"/>
        <a:lstStyle/>
        <a:p>
          <a:pPr rtl="0"/>
          <a:endParaRPr lang="es-ES" noProof="0" dirty="0">
            <a:latin typeface="Tenorite" pitchFamily="2" charset="0"/>
          </a:endParaRPr>
        </a:p>
      </dgm:t>
    </dgm:pt>
    <dgm:pt modelId="{30A490C8-22B4-4D68-875C-0F0DE2FF864D}">
      <dgm:prSet custT="1"/>
      <dgm:spPr>
        <a:solidFill>
          <a:schemeClr val="accent1"/>
        </a:solidFill>
        <a:ln>
          <a:noFill/>
        </a:ln>
      </dgm:spPr>
      <dgm:t>
        <a:bodyPr rtlCol="0"/>
        <a:lstStyle/>
        <a:p>
          <a:pPr marL="0" algn="ctr" rtl="0">
            <a:lnSpc>
              <a:spcPct val="100000"/>
            </a:lnSpc>
            <a:buNone/>
          </a:pPr>
          <a:r>
            <a:rPr lang="es-ES" sz="1400" noProof="0" dirty="0">
              <a:latin typeface="Tenorite" pitchFamily="2" charset="0"/>
            </a:rPr>
            <a:t>Operativos, Transformadores, Innovadores</a:t>
          </a:r>
        </a:p>
      </dgm:t>
    </dgm:pt>
    <dgm:pt modelId="{45495DA8-8707-41E3-A12B-FA5766269C44}" type="sibTrans" cxnId="{381FE1CC-8184-4745-8EB3-6DE11655998D}">
      <dgm:prSet/>
      <dgm:spPr/>
      <dgm:t>
        <a:bodyPr rtlCol="0"/>
        <a:lstStyle/>
        <a:p>
          <a:pPr rtl="0"/>
          <a:endParaRPr lang="es-ES" noProof="0" dirty="0">
            <a:latin typeface="Tenorite" pitchFamily="2" charset="0"/>
          </a:endParaRPr>
        </a:p>
      </dgm:t>
    </dgm:pt>
    <dgm:pt modelId="{035C64B0-4F0C-4FD1-BD23-B1D4C9887CBE}" type="parTrans" cxnId="{381FE1CC-8184-4745-8EB3-6DE11655998D}">
      <dgm:prSet/>
      <dgm:spPr/>
      <dgm:t>
        <a:bodyPr rtlCol="0"/>
        <a:lstStyle/>
        <a:p>
          <a:pPr rtl="0"/>
          <a:endParaRPr lang="es-ES" noProof="0" dirty="0">
            <a:latin typeface="Tenorite" pitchFamily="2" charset="0"/>
          </a:endParaRPr>
        </a:p>
      </dgm:t>
    </dgm:pt>
    <dgm:pt modelId="{B1AFA1AF-0FF8-45B3-A6D0-0E255A2F637D}">
      <dgm:prSet phldr="0"/>
      <dgm:spPr>
        <a:solidFill>
          <a:schemeClr val="accent1"/>
        </a:solidFill>
        <a:ln>
          <a:noFill/>
        </a:ln>
      </dgm:spPr>
      <dgm:t>
        <a:bodyPr rtlCol="0"/>
        <a:lstStyle/>
        <a:p>
          <a:pPr marL="0" algn="ctr" rtl="0">
            <a:lnSpc>
              <a:spcPct val="90000"/>
            </a:lnSpc>
            <a:buNone/>
          </a:pPr>
          <a:r>
            <a:rPr lang="es-ES" sz="2000" noProof="0" dirty="0">
              <a:latin typeface="Tenorite" pitchFamily="2" charset="0"/>
            </a:rPr>
            <a:t>Resultados clave</a:t>
          </a:r>
        </a:p>
      </dgm:t>
    </dgm:pt>
    <dgm:pt modelId="{88649F7A-400B-4056-965D-C9AC0B3AD942}" type="sibTrans" cxnId="{F28D7702-2FC3-49BD-BB13-C989E5EE622A}">
      <dgm:prSet/>
      <dgm:spPr/>
      <dgm:t>
        <a:bodyPr rtlCol="0"/>
        <a:lstStyle/>
        <a:p>
          <a:pPr rtl="0"/>
          <a:endParaRPr lang="es-ES" noProof="0" dirty="0">
            <a:latin typeface="Tenorite" pitchFamily="2" charset="0"/>
          </a:endParaRPr>
        </a:p>
      </dgm:t>
    </dgm:pt>
    <dgm:pt modelId="{10C68AF5-481C-45AA-A216-8BBBB04515B9}" type="parTrans" cxnId="{F28D7702-2FC3-49BD-BB13-C989E5EE622A}">
      <dgm:prSet/>
      <dgm:spPr/>
      <dgm:t>
        <a:bodyPr rtlCol="0"/>
        <a:lstStyle/>
        <a:p>
          <a:pPr rtl="0"/>
          <a:endParaRPr lang="es-ES" noProof="0" dirty="0">
            <a:latin typeface="Tenorite" pitchFamily="2" charset="0"/>
          </a:endParaRPr>
        </a:p>
      </dgm:t>
    </dgm:pt>
    <dgm:pt modelId="{4F85505A-81B6-4FDA-A144-900B71DAD946}">
      <dgm:prSet phldr="0"/>
      <dgm:spPr>
        <a:solidFill>
          <a:schemeClr val="accent1"/>
        </a:solidFill>
        <a:ln>
          <a:noFill/>
        </a:ln>
      </dgm:spPr>
      <dgm:t>
        <a:bodyPr rtlCol="0"/>
        <a:lstStyle/>
        <a:p>
          <a:pPr marL="0" algn="ctr" rtl="0">
            <a:lnSpc>
              <a:spcPct val="90000"/>
            </a:lnSpc>
            <a:buNone/>
          </a:pPr>
          <a:r>
            <a:rPr lang="es-ES" sz="2000" noProof="0" dirty="0">
              <a:latin typeface="Tenorite" pitchFamily="2" charset="0"/>
            </a:rPr>
            <a:t>Entrega de Trabajo  Final</a:t>
          </a:r>
        </a:p>
      </dgm:t>
    </dgm:pt>
    <dgm:pt modelId="{68F74A88-49DC-44B1-BC0D-220A7B97601C}" type="sibTrans" cxnId="{2D633B56-E147-4EFC-B9EE-6C0413F329B0}">
      <dgm:prSet/>
      <dgm:spPr/>
      <dgm:t>
        <a:bodyPr rtlCol="0"/>
        <a:lstStyle/>
        <a:p>
          <a:pPr rtl="0"/>
          <a:endParaRPr lang="es-ES" noProof="0" dirty="0">
            <a:latin typeface="Tenorite" pitchFamily="2" charset="0"/>
          </a:endParaRPr>
        </a:p>
      </dgm:t>
    </dgm:pt>
    <dgm:pt modelId="{D9A96E25-7BBE-4DDD-8DDE-B4970D4340A8}" type="parTrans" cxnId="{2D633B56-E147-4EFC-B9EE-6C0413F329B0}">
      <dgm:prSet/>
      <dgm:spPr/>
      <dgm:t>
        <a:bodyPr rtlCol="0"/>
        <a:lstStyle/>
        <a:p>
          <a:pPr rtl="0"/>
          <a:endParaRPr lang="es-ES" noProof="0" dirty="0">
            <a:latin typeface="Tenorite" pitchFamily="2" charset="0"/>
          </a:endParaRPr>
        </a:p>
      </dgm:t>
    </dgm:pt>
    <dgm:pt modelId="{A34AE8AA-FDF7-FA40-BADC-6B62C2B1DE88}" type="pres">
      <dgm:prSet presAssocID="{0DD8915E-DC14-41D6-9BB5-F49E1C265163}" presName="Name0" presStyleCnt="0">
        <dgm:presLayoutVars>
          <dgm:dir/>
          <dgm:resizeHandles val="exact"/>
        </dgm:presLayoutVars>
      </dgm:prSet>
      <dgm:spPr/>
    </dgm:pt>
    <dgm:pt modelId="{2107607C-A87A-3347-81F6-106C527DBD58}" type="pres">
      <dgm:prSet presAssocID="{0DD8915E-DC14-41D6-9BB5-F49E1C265163}" presName="fgShape" presStyleLbl="fgShp" presStyleIdx="0" presStyleCnt="1" custLinFactNeighborX="140" custLinFactNeighborY="-19001"/>
      <dgm:spPr>
        <a:solidFill>
          <a:schemeClr val="accent2">
            <a:tint val="40000"/>
            <a:hueOff val="0"/>
            <a:satOff val="0"/>
            <a:lumOff val="0"/>
            <a:alpha val="0"/>
          </a:schemeClr>
        </a:solidFill>
        <a:ln>
          <a:noFill/>
        </a:ln>
      </dgm:spPr>
    </dgm:pt>
    <dgm:pt modelId="{0955960D-7F7D-E54C-8843-B1DBEEBFB364}" type="pres">
      <dgm:prSet presAssocID="{0DD8915E-DC14-41D6-9BB5-F49E1C265163}" presName="linComp" presStyleCnt="0"/>
      <dgm:spPr/>
    </dgm:pt>
    <dgm:pt modelId="{81155D12-3CC8-3D49-B0F3-3C84AC48510A}" type="pres">
      <dgm:prSet presAssocID="{73D947E0-108F-4D20-A71E-3CF329F97212}" presName="compNode" presStyleCnt="0"/>
      <dgm:spPr/>
    </dgm:pt>
    <dgm:pt modelId="{8F8B275D-8553-0846-A316-484B7B291C97}" type="pres">
      <dgm:prSet presAssocID="{73D947E0-108F-4D20-A71E-3CF329F97212}" presName="bkgdShape" presStyleLbl="node1" presStyleIdx="0" presStyleCnt="5" custLinFactNeighborX="-757"/>
      <dgm:spPr>
        <a:prstGeom prst="rect">
          <a:avLst/>
        </a:prstGeom>
      </dgm:spPr>
    </dgm:pt>
    <dgm:pt modelId="{7DA281F5-0265-2048-A63A-727E19796F79}" type="pres">
      <dgm:prSet presAssocID="{73D947E0-108F-4D20-A71E-3CF329F97212}" presName="nodeTx" presStyleLbl="node1" presStyleIdx="0" presStyleCnt="5">
        <dgm:presLayoutVars>
          <dgm:bulletEnabled val="1"/>
        </dgm:presLayoutVars>
      </dgm:prSet>
      <dgm:spPr/>
    </dgm:pt>
    <dgm:pt modelId="{79A13FEB-C61A-0346-824D-E0457CC5B4C9}" type="pres">
      <dgm:prSet presAssocID="{73D947E0-108F-4D20-A71E-3CF329F97212}" presName="invisiNode" presStyleLbl="node1" presStyleIdx="0" presStyleCnt="5"/>
      <dgm:spPr/>
    </dgm:pt>
    <dgm:pt modelId="{A126BA88-D0F9-AF4A-A7BA-0638E32B45F8}" type="pres">
      <dgm:prSet presAssocID="{73D947E0-108F-4D20-A71E-3CF329F97212}" presName="imagNode" presStyleLbl="fgImgPlace1" presStyleIdx="0" presStyleCnt="5" custScaleX="63106" custScaleY="63106"/>
      <dgm:spPr>
        <a:solidFill>
          <a:schemeClr val="accent1">
            <a:lumMod val="60000"/>
            <a:lumOff val="40000"/>
          </a:schemeClr>
        </a:solidFill>
        <a:ln>
          <a:noFill/>
        </a:ln>
      </dgm:spPr>
    </dgm:pt>
    <dgm:pt modelId="{DF3C77F5-32F3-5845-BEE2-529229516397}" type="pres">
      <dgm:prSet presAssocID="{AE813459-65AB-4FA9-B717-330DDA6DFA4E}" presName="sibTrans" presStyleLbl="sibTrans2D1" presStyleIdx="0" presStyleCnt="0"/>
      <dgm:spPr/>
    </dgm:pt>
    <dgm:pt modelId="{16FC6348-B601-E348-A50F-7576C3DDD207}" type="pres">
      <dgm:prSet presAssocID="{B1AFA1AF-0FF8-45B3-A6D0-0E255A2F637D}" presName="compNode" presStyleCnt="0"/>
      <dgm:spPr/>
    </dgm:pt>
    <dgm:pt modelId="{4DFF6703-D32F-9E47-96B8-A304C47CCB78}" type="pres">
      <dgm:prSet presAssocID="{B1AFA1AF-0FF8-45B3-A6D0-0E255A2F637D}" presName="bkgdShape" presStyleLbl="node1" presStyleIdx="1" presStyleCnt="5" custLinFactNeighborX="-129"/>
      <dgm:spPr>
        <a:prstGeom prst="rect">
          <a:avLst/>
        </a:prstGeom>
      </dgm:spPr>
    </dgm:pt>
    <dgm:pt modelId="{BA2077AD-A827-784F-87A6-E8E29A836D84}" type="pres">
      <dgm:prSet presAssocID="{B1AFA1AF-0FF8-45B3-A6D0-0E255A2F637D}" presName="nodeTx" presStyleLbl="node1" presStyleIdx="1" presStyleCnt="5">
        <dgm:presLayoutVars>
          <dgm:bulletEnabled val="1"/>
        </dgm:presLayoutVars>
      </dgm:prSet>
      <dgm:spPr/>
    </dgm:pt>
    <dgm:pt modelId="{47276A48-75DE-FE4F-B4C6-8B77CF2957C3}" type="pres">
      <dgm:prSet presAssocID="{B1AFA1AF-0FF8-45B3-A6D0-0E255A2F637D}" presName="invisiNode" presStyleLbl="node1" presStyleIdx="1" presStyleCnt="5"/>
      <dgm:spPr/>
    </dgm:pt>
    <dgm:pt modelId="{EFEB790C-BD5C-F54D-9993-F81422A8AD8E}" type="pres">
      <dgm:prSet presAssocID="{B1AFA1AF-0FF8-45B3-A6D0-0E255A2F637D}" presName="imagNode" presStyleLbl="fgImgPlace1" presStyleIdx="1" presStyleCnt="5" custScaleX="63106" custScaleY="63106"/>
      <dgm:spPr>
        <a:solidFill>
          <a:schemeClr val="accent1">
            <a:lumMod val="60000"/>
            <a:lumOff val="40000"/>
          </a:schemeClr>
        </a:solidFill>
        <a:ln>
          <a:noFill/>
        </a:ln>
      </dgm:spPr>
    </dgm:pt>
    <dgm:pt modelId="{56C7F139-002F-DF46-BB7F-23A563E7CE98}" type="pres">
      <dgm:prSet presAssocID="{88649F7A-400B-4056-965D-C9AC0B3AD942}" presName="sibTrans" presStyleLbl="sibTrans2D1" presStyleIdx="0" presStyleCnt="0"/>
      <dgm:spPr/>
    </dgm:pt>
    <dgm:pt modelId="{91E3D51E-7AB8-6349-A1D0-02F993052AB3}" type="pres">
      <dgm:prSet presAssocID="{E9682B4F-0217-4B50-923E-C104AA24290F}" presName="compNode" presStyleCnt="0"/>
      <dgm:spPr/>
    </dgm:pt>
    <dgm:pt modelId="{434ABADC-97F5-A547-823D-7594A86D79D3}" type="pres">
      <dgm:prSet presAssocID="{E9682B4F-0217-4B50-923E-C104AA24290F}" presName="bkgdShape" presStyleLbl="node1" presStyleIdx="2" presStyleCnt="5" custLinFactNeighborX="182"/>
      <dgm:spPr>
        <a:prstGeom prst="rect">
          <a:avLst/>
        </a:prstGeom>
      </dgm:spPr>
    </dgm:pt>
    <dgm:pt modelId="{BC636E4B-34B9-8543-A308-00E0D1B0D2F9}" type="pres">
      <dgm:prSet presAssocID="{E9682B4F-0217-4B50-923E-C104AA24290F}" presName="nodeTx" presStyleLbl="node1" presStyleIdx="2" presStyleCnt="5">
        <dgm:presLayoutVars>
          <dgm:bulletEnabled val="1"/>
        </dgm:presLayoutVars>
      </dgm:prSet>
      <dgm:spPr/>
    </dgm:pt>
    <dgm:pt modelId="{073A77BB-E8BD-4B4C-BFA2-7B530A2B3199}" type="pres">
      <dgm:prSet presAssocID="{E9682B4F-0217-4B50-923E-C104AA24290F}" presName="invisiNode" presStyleLbl="node1" presStyleIdx="2" presStyleCnt="5"/>
      <dgm:spPr/>
    </dgm:pt>
    <dgm:pt modelId="{CC076D56-4BB0-7246-9039-788AB439DAF0}" type="pres">
      <dgm:prSet presAssocID="{E9682B4F-0217-4B50-923E-C104AA24290F}" presName="imagNode" presStyleLbl="fgImgPlace1" presStyleIdx="2" presStyleCnt="5" custScaleX="63106" custScaleY="63106"/>
      <dgm:spPr>
        <a:solidFill>
          <a:schemeClr val="accent1">
            <a:lumMod val="60000"/>
            <a:lumOff val="40000"/>
          </a:schemeClr>
        </a:solidFill>
        <a:ln>
          <a:noFill/>
        </a:ln>
      </dgm:spPr>
    </dgm:pt>
    <dgm:pt modelId="{9BFD88E3-0F90-7143-8807-6B030CF54283}" type="pres">
      <dgm:prSet presAssocID="{B8632E42-D7EB-4C31-877E-6F1B2801851A}" presName="sibTrans" presStyleLbl="sibTrans2D1" presStyleIdx="0" presStyleCnt="0"/>
      <dgm:spPr/>
    </dgm:pt>
    <dgm:pt modelId="{900296CF-6A25-E746-A345-792DBE36F92C}" type="pres">
      <dgm:prSet presAssocID="{4F85505A-81B6-4FDA-A144-900B71DAD946}" presName="compNode" presStyleCnt="0"/>
      <dgm:spPr/>
    </dgm:pt>
    <dgm:pt modelId="{028C9BA8-C3B3-F947-915F-EE2FD2FCA9A5}" type="pres">
      <dgm:prSet presAssocID="{4F85505A-81B6-4FDA-A144-900B71DAD946}" presName="bkgdShape" presStyleLbl="node1" presStyleIdx="3" presStyleCnt="5" custLinFactNeighborX="0"/>
      <dgm:spPr>
        <a:prstGeom prst="rect">
          <a:avLst/>
        </a:prstGeom>
      </dgm:spPr>
    </dgm:pt>
    <dgm:pt modelId="{9312E8E2-BBD1-104A-9F74-B0103AF69816}" type="pres">
      <dgm:prSet presAssocID="{4F85505A-81B6-4FDA-A144-900B71DAD946}" presName="nodeTx" presStyleLbl="node1" presStyleIdx="3" presStyleCnt="5">
        <dgm:presLayoutVars>
          <dgm:bulletEnabled val="1"/>
        </dgm:presLayoutVars>
      </dgm:prSet>
      <dgm:spPr/>
    </dgm:pt>
    <dgm:pt modelId="{A0D6F489-540A-D44E-B596-6A182486B777}" type="pres">
      <dgm:prSet presAssocID="{4F85505A-81B6-4FDA-A144-900B71DAD946}" presName="invisiNode" presStyleLbl="node1" presStyleIdx="3" presStyleCnt="5"/>
      <dgm:spPr/>
    </dgm:pt>
    <dgm:pt modelId="{FDF2BC93-305C-D94B-A6C2-ED9CE7F40C2F}" type="pres">
      <dgm:prSet presAssocID="{4F85505A-81B6-4FDA-A144-900B71DAD946}" presName="imagNode" presStyleLbl="fgImgPlace1" presStyleIdx="3" presStyleCnt="5" custScaleX="63106" custScaleY="63106"/>
      <dgm:spPr>
        <a:solidFill>
          <a:schemeClr val="accent1">
            <a:lumMod val="60000"/>
            <a:lumOff val="40000"/>
          </a:schemeClr>
        </a:solidFill>
        <a:ln>
          <a:noFill/>
        </a:ln>
      </dgm:spPr>
    </dgm:pt>
    <dgm:pt modelId="{849C45A5-41B7-C14C-8FCB-1F684E015BD4}" type="pres">
      <dgm:prSet presAssocID="{68F74A88-49DC-44B1-BC0D-220A7B97601C}" presName="sibTrans" presStyleLbl="sibTrans2D1" presStyleIdx="0" presStyleCnt="0"/>
      <dgm:spPr/>
    </dgm:pt>
    <dgm:pt modelId="{CFB52331-3A90-8741-B893-154B21972CAC}" type="pres">
      <dgm:prSet presAssocID="{A2322D3A-7AC2-4C5C-9D7E-EAB2313D47D4}" presName="compNode" presStyleCnt="0"/>
      <dgm:spPr/>
    </dgm:pt>
    <dgm:pt modelId="{73C20AF0-FA1E-3C4A-AD07-551A27BE2B92}" type="pres">
      <dgm:prSet presAssocID="{A2322D3A-7AC2-4C5C-9D7E-EAB2313D47D4}" presName="bkgdShape" presStyleLbl="node1" presStyleIdx="4" presStyleCnt="5" custLinFactNeighborX="757"/>
      <dgm:spPr>
        <a:prstGeom prst="rect">
          <a:avLst/>
        </a:prstGeom>
      </dgm:spPr>
    </dgm:pt>
    <dgm:pt modelId="{AF3E8B43-0466-2941-94BF-5E057B356E82}" type="pres">
      <dgm:prSet presAssocID="{A2322D3A-7AC2-4C5C-9D7E-EAB2313D47D4}" presName="nodeTx" presStyleLbl="node1" presStyleIdx="4" presStyleCnt="5">
        <dgm:presLayoutVars>
          <dgm:bulletEnabled val="1"/>
        </dgm:presLayoutVars>
      </dgm:prSet>
      <dgm:spPr/>
    </dgm:pt>
    <dgm:pt modelId="{D1AAA287-E1AF-9946-AA96-77AD6193B1DD}" type="pres">
      <dgm:prSet presAssocID="{A2322D3A-7AC2-4C5C-9D7E-EAB2313D47D4}" presName="invisiNode" presStyleLbl="node1" presStyleIdx="4" presStyleCnt="5"/>
      <dgm:spPr/>
    </dgm:pt>
    <dgm:pt modelId="{916140F0-4F43-9F45-8310-FCCA12DDE514}" type="pres">
      <dgm:prSet presAssocID="{A2322D3A-7AC2-4C5C-9D7E-EAB2313D47D4}" presName="imagNode" presStyleLbl="fgImgPlace1" presStyleIdx="4" presStyleCnt="5" custScaleX="63106" custScaleY="63106"/>
      <dgm:spPr>
        <a:solidFill>
          <a:schemeClr val="accent1">
            <a:lumMod val="60000"/>
            <a:lumOff val="40000"/>
          </a:schemeClr>
        </a:solidFill>
        <a:ln>
          <a:noFill/>
        </a:ln>
      </dgm:spPr>
    </dgm:pt>
  </dgm:ptLst>
  <dgm:cxnLst>
    <dgm:cxn modelId="{F28D7702-2FC3-49BD-BB13-C989E5EE622A}" srcId="{0DD8915E-DC14-41D6-9BB5-F49E1C265163}" destId="{B1AFA1AF-0FF8-45B3-A6D0-0E255A2F637D}" srcOrd="1" destOrd="0" parTransId="{10C68AF5-481C-45AA-A216-8BBBB04515B9}" sibTransId="{88649F7A-400B-4056-965D-C9AC0B3AD942}"/>
    <dgm:cxn modelId="{A0077D09-C12C-46D0-8DF7-194B6911362A}" srcId="{0DD8915E-DC14-41D6-9BB5-F49E1C265163}" destId="{73D947E0-108F-4D20-A71E-3CF329F97212}" srcOrd="0" destOrd="0" parTransId="{9D249532-A24D-4D8F-848A-9F42F2E486C9}" sibTransId="{AE813459-65AB-4FA9-B717-330DDA6DFA4E}"/>
    <dgm:cxn modelId="{8994D20D-699B-6A45-8026-8CCE203E1BB5}" type="presOf" srcId="{73D947E0-108F-4D20-A71E-3CF329F97212}" destId="{7DA281F5-0265-2048-A63A-727E19796F79}" srcOrd="1" destOrd="0" presId="urn:microsoft.com/office/officeart/2005/8/layout/hList7"/>
    <dgm:cxn modelId="{F280AB1F-2993-9D47-BFDD-242B41F1F2AC}" type="presOf" srcId="{0EC0C300-11E4-45CF-8418-973585107209}" destId="{434ABADC-97F5-A547-823D-7594A86D79D3}" srcOrd="0" destOrd="1" presId="urn:microsoft.com/office/officeart/2005/8/layout/hList7"/>
    <dgm:cxn modelId="{E5D9CC1F-E58D-2F49-A249-EA553AC96459}" type="presOf" srcId="{50418D2B-9486-42DE-AFDD-1D31420040FF}" destId="{4DFF6703-D32F-9E47-96B8-A304C47CCB78}" srcOrd="0" destOrd="1" presId="urn:microsoft.com/office/officeart/2005/8/layout/hList7"/>
    <dgm:cxn modelId="{5A5BA622-5DEB-48B9-88D9-C1DE36C711E5}" srcId="{B1AFA1AF-0FF8-45B3-A6D0-0E255A2F637D}" destId="{50418D2B-9486-42DE-AFDD-1D31420040FF}" srcOrd="0" destOrd="0" parTransId="{D5A17F6B-93F5-442B-938A-0F38C281BE88}" sibTransId="{1D87A0A5-8024-4710-846B-D5BFAC785107}"/>
    <dgm:cxn modelId="{029E4233-DBFE-C64A-B874-B5F720CDE974}" type="presOf" srcId="{FEB4A941-E9FA-4A86-A673-85FF34B35F20}" destId="{9312E8E2-BBD1-104A-9F74-B0103AF69816}" srcOrd="1" destOrd="1" presId="urn:microsoft.com/office/officeart/2005/8/layout/hList7"/>
    <dgm:cxn modelId="{F4196061-8F22-F64C-80CC-9FC99308DC40}" type="presOf" srcId="{A2322D3A-7AC2-4C5C-9D7E-EAB2313D47D4}" destId="{AF3E8B43-0466-2941-94BF-5E057B356E82}" srcOrd="1" destOrd="0" presId="urn:microsoft.com/office/officeart/2005/8/layout/hList7"/>
    <dgm:cxn modelId="{71549A62-CAF4-BE45-851A-4CCE70CE64C3}" type="presOf" srcId="{4F85505A-81B6-4FDA-A144-900B71DAD946}" destId="{028C9BA8-C3B3-F947-915F-EE2FD2FCA9A5}" srcOrd="0" destOrd="0" presId="urn:microsoft.com/office/officeart/2005/8/layout/hList7"/>
    <dgm:cxn modelId="{5368DE64-FD22-024A-86AC-2607350C890A}" type="presOf" srcId="{AE813459-65AB-4FA9-B717-330DDA6DFA4E}" destId="{DF3C77F5-32F3-5845-BEE2-529229516397}" srcOrd="0" destOrd="0" presId="urn:microsoft.com/office/officeart/2005/8/layout/hList7"/>
    <dgm:cxn modelId="{0CDD0345-B9D9-564F-9C2A-594661BD7D44}" type="presOf" srcId="{73D947E0-108F-4D20-A71E-3CF329F97212}" destId="{8F8B275D-8553-0846-A316-484B7B291C97}" srcOrd="0" destOrd="0" presId="urn:microsoft.com/office/officeart/2005/8/layout/hList7"/>
    <dgm:cxn modelId="{80DC2967-0B8E-9442-A9E2-4F58C113FDCA}" type="presOf" srcId="{B1AFA1AF-0FF8-45B3-A6D0-0E255A2F637D}" destId="{4DFF6703-D32F-9E47-96B8-A304C47CCB78}" srcOrd="0" destOrd="0" presId="urn:microsoft.com/office/officeart/2005/8/layout/hList7"/>
    <dgm:cxn modelId="{F942F56C-9025-4AA1-9B36-C5AE0A93B0F5}" srcId="{4F85505A-81B6-4FDA-A144-900B71DAD946}" destId="{FEB4A941-E9FA-4A86-A673-85FF34B35F20}" srcOrd="0" destOrd="0" parTransId="{39522508-BC4E-4DD5-A744-AFEFFE36DB74}" sibTransId="{97624CC8-6315-4683-B26C-C30D552DA5A6}"/>
    <dgm:cxn modelId="{51563A4F-C0EB-47D6-B5BC-47A4E599AD4B}" srcId="{E9682B4F-0217-4B50-923E-C104AA24290F}" destId="{0EC0C300-11E4-45CF-8418-973585107209}" srcOrd="0" destOrd="0" parTransId="{1E4DD98E-100E-46B7-B24A-408BBF69E9FA}" sibTransId="{90FAB5D1-62B3-4FF6-A07D-EE607F529C32}"/>
    <dgm:cxn modelId="{D7846C52-051C-7E4A-8666-A7FC857AC117}" type="presOf" srcId="{4F85505A-81B6-4FDA-A144-900B71DAD946}" destId="{9312E8E2-BBD1-104A-9F74-B0103AF69816}" srcOrd="1" destOrd="0" presId="urn:microsoft.com/office/officeart/2005/8/layout/hList7"/>
    <dgm:cxn modelId="{2D633B56-E147-4EFC-B9EE-6C0413F329B0}" srcId="{0DD8915E-DC14-41D6-9BB5-F49E1C265163}" destId="{4F85505A-81B6-4FDA-A144-900B71DAD946}" srcOrd="3" destOrd="0" parTransId="{D9A96E25-7BBE-4DDD-8DDE-B4970D4340A8}" sibTransId="{68F74A88-49DC-44B1-BC0D-220A7B97601C}"/>
    <dgm:cxn modelId="{28690183-A8F8-5D4A-A0A0-F1EAC1F67584}" type="presOf" srcId="{E9682B4F-0217-4B50-923E-C104AA24290F}" destId="{BC636E4B-34B9-8543-A308-00E0D1B0D2F9}" srcOrd="1" destOrd="0" presId="urn:microsoft.com/office/officeart/2005/8/layout/hList7"/>
    <dgm:cxn modelId="{982C4584-ADB4-6A42-88C0-8DDE5CF3D3B6}" type="presOf" srcId="{FEB4A941-E9FA-4A86-A673-85FF34B35F20}" destId="{028C9BA8-C3B3-F947-915F-EE2FD2FCA9A5}" srcOrd="0" destOrd="1" presId="urn:microsoft.com/office/officeart/2005/8/layout/hList7"/>
    <dgm:cxn modelId="{C6485397-44AD-F347-A313-AE5F356648F1}" type="presOf" srcId="{50418D2B-9486-42DE-AFDD-1D31420040FF}" destId="{BA2077AD-A827-784F-87A6-E8E29A836D84}" srcOrd="1" destOrd="1" presId="urn:microsoft.com/office/officeart/2005/8/layout/hList7"/>
    <dgm:cxn modelId="{781B6FA0-0F00-0D41-8C2E-EA6A255C6967}" type="presOf" srcId="{0DD8915E-DC14-41D6-9BB5-F49E1C265163}" destId="{A34AE8AA-FDF7-FA40-BADC-6B62C2B1DE88}" srcOrd="0" destOrd="0" presId="urn:microsoft.com/office/officeart/2005/8/layout/hList7"/>
    <dgm:cxn modelId="{4AE39AA3-98A5-FD4F-B305-423319AE4156}" type="presOf" srcId="{0EC0C300-11E4-45CF-8418-973585107209}" destId="{BC636E4B-34B9-8543-A308-00E0D1B0D2F9}" srcOrd="1" destOrd="1" presId="urn:microsoft.com/office/officeart/2005/8/layout/hList7"/>
    <dgm:cxn modelId="{956B0EA6-B0CC-A04C-AAC4-2F46E14A46D0}" type="presOf" srcId="{E9682B4F-0217-4B50-923E-C104AA24290F}" destId="{434ABADC-97F5-A547-823D-7594A86D79D3}" srcOrd="0" destOrd="0" presId="urn:microsoft.com/office/officeart/2005/8/layout/hList7"/>
    <dgm:cxn modelId="{C85286A9-EA95-7947-BBAE-BB43E3CA7A09}" type="presOf" srcId="{30A490C8-22B4-4D68-875C-0F0DE2FF864D}" destId="{8F8B275D-8553-0846-A316-484B7B291C97}" srcOrd="0" destOrd="1" presId="urn:microsoft.com/office/officeart/2005/8/layout/hList7"/>
    <dgm:cxn modelId="{161425B1-9CC1-5A46-A6FE-66DDFF22F4E9}" type="presOf" srcId="{B1AFA1AF-0FF8-45B3-A6D0-0E255A2F637D}" destId="{BA2077AD-A827-784F-87A6-E8E29A836D84}" srcOrd="1" destOrd="0" presId="urn:microsoft.com/office/officeart/2005/8/layout/hList7"/>
    <dgm:cxn modelId="{E65110B9-3148-A843-8CC8-BF37AE44F247}" type="presOf" srcId="{A2322D3A-7AC2-4C5C-9D7E-EAB2313D47D4}" destId="{73C20AF0-FA1E-3C4A-AD07-551A27BE2B92}" srcOrd="0" destOrd="0" presId="urn:microsoft.com/office/officeart/2005/8/layout/hList7"/>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FA1B16D5-5FB5-2047-9831-030AE6F3EAE9}" type="presOf" srcId="{30A490C8-22B4-4D68-875C-0F0DE2FF864D}" destId="{7DA281F5-0265-2048-A63A-727E19796F79}" srcOrd="1" destOrd="1" presId="urn:microsoft.com/office/officeart/2005/8/layout/hList7"/>
    <dgm:cxn modelId="{F1B56DD8-8FEA-344A-B6E7-D10401E3F2E3}" type="presOf" srcId="{B8632E42-D7EB-4C31-877E-6F1B2801851A}" destId="{9BFD88E3-0F90-7143-8807-6B030CF54283}" srcOrd="0" destOrd="0" presId="urn:microsoft.com/office/officeart/2005/8/layout/hList7"/>
    <dgm:cxn modelId="{7B012CF3-9916-9C42-A389-6EC30575190C}" type="presOf" srcId="{88649F7A-400B-4056-965D-C9AC0B3AD942}" destId="{56C7F139-002F-DF46-BB7F-23A563E7CE98}" srcOrd="0" destOrd="0" presId="urn:microsoft.com/office/officeart/2005/8/layout/hList7"/>
    <dgm:cxn modelId="{AB9B77F3-E113-9F42-AD26-5199BE35195A}" type="presOf" srcId="{68F74A88-49DC-44B1-BC0D-220A7B97601C}" destId="{849C45A5-41B7-C14C-8FCB-1F684E015BD4}" srcOrd="0" destOrd="0" presId="urn:microsoft.com/office/officeart/2005/8/layout/hList7"/>
    <dgm:cxn modelId="{E225472C-E3EE-2149-B941-7817CA44471E}" type="presParOf" srcId="{A34AE8AA-FDF7-FA40-BADC-6B62C2B1DE88}" destId="{2107607C-A87A-3347-81F6-106C527DBD58}" srcOrd="0" destOrd="0" presId="urn:microsoft.com/office/officeart/2005/8/layout/hList7"/>
    <dgm:cxn modelId="{F943B65C-83A1-794F-8716-82D6E9B90BCD}" type="presParOf" srcId="{A34AE8AA-FDF7-FA40-BADC-6B62C2B1DE88}" destId="{0955960D-7F7D-E54C-8843-B1DBEEBFB364}" srcOrd="1" destOrd="0" presId="urn:microsoft.com/office/officeart/2005/8/layout/hList7"/>
    <dgm:cxn modelId="{001D4585-DEB8-A543-8A40-05E8ABC28C57}" type="presParOf" srcId="{0955960D-7F7D-E54C-8843-B1DBEEBFB364}" destId="{81155D12-3CC8-3D49-B0F3-3C84AC48510A}" srcOrd="0" destOrd="0" presId="urn:microsoft.com/office/officeart/2005/8/layout/hList7"/>
    <dgm:cxn modelId="{1580EBFB-09CE-F344-8C03-5CB3CBE5AC98}" type="presParOf" srcId="{81155D12-3CC8-3D49-B0F3-3C84AC48510A}" destId="{8F8B275D-8553-0846-A316-484B7B291C97}" srcOrd="0" destOrd="0" presId="urn:microsoft.com/office/officeart/2005/8/layout/hList7"/>
    <dgm:cxn modelId="{842F04B3-A619-A54C-B547-B6C38B4FB951}" type="presParOf" srcId="{81155D12-3CC8-3D49-B0F3-3C84AC48510A}" destId="{7DA281F5-0265-2048-A63A-727E19796F79}" srcOrd="1" destOrd="0" presId="urn:microsoft.com/office/officeart/2005/8/layout/hList7"/>
    <dgm:cxn modelId="{08E39789-DE12-C44D-B363-AFAA969CE1E8}" type="presParOf" srcId="{81155D12-3CC8-3D49-B0F3-3C84AC48510A}" destId="{79A13FEB-C61A-0346-824D-E0457CC5B4C9}" srcOrd="2" destOrd="0" presId="urn:microsoft.com/office/officeart/2005/8/layout/hList7"/>
    <dgm:cxn modelId="{B88ECEE4-BA18-F649-9EFE-5FE2A1375A58}" type="presParOf" srcId="{81155D12-3CC8-3D49-B0F3-3C84AC48510A}" destId="{A126BA88-D0F9-AF4A-A7BA-0638E32B45F8}" srcOrd="3" destOrd="0" presId="urn:microsoft.com/office/officeart/2005/8/layout/hList7"/>
    <dgm:cxn modelId="{9B673E09-6E30-B544-9BA9-85CCFB26FC2F}" type="presParOf" srcId="{0955960D-7F7D-E54C-8843-B1DBEEBFB364}" destId="{DF3C77F5-32F3-5845-BEE2-529229516397}" srcOrd="1" destOrd="0" presId="urn:microsoft.com/office/officeart/2005/8/layout/hList7"/>
    <dgm:cxn modelId="{196FFE95-C277-344C-94D6-9114A085054E}" type="presParOf" srcId="{0955960D-7F7D-E54C-8843-B1DBEEBFB364}" destId="{16FC6348-B601-E348-A50F-7576C3DDD207}" srcOrd="2" destOrd="0" presId="urn:microsoft.com/office/officeart/2005/8/layout/hList7"/>
    <dgm:cxn modelId="{2BE2AAA5-6ADF-8C4D-955F-3EB733D7C5EB}" type="presParOf" srcId="{16FC6348-B601-E348-A50F-7576C3DDD207}" destId="{4DFF6703-D32F-9E47-96B8-A304C47CCB78}" srcOrd="0" destOrd="0" presId="urn:microsoft.com/office/officeart/2005/8/layout/hList7"/>
    <dgm:cxn modelId="{17073BDD-1BB2-3E40-B5F3-DB2DD27B70C8}" type="presParOf" srcId="{16FC6348-B601-E348-A50F-7576C3DDD207}" destId="{BA2077AD-A827-784F-87A6-E8E29A836D84}" srcOrd="1" destOrd="0" presId="urn:microsoft.com/office/officeart/2005/8/layout/hList7"/>
    <dgm:cxn modelId="{6756D7D8-C48B-024A-9259-CD45C2E2D6F3}" type="presParOf" srcId="{16FC6348-B601-E348-A50F-7576C3DDD207}" destId="{47276A48-75DE-FE4F-B4C6-8B77CF2957C3}" srcOrd="2" destOrd="0" presId="urn:microsoft.com/office/officeart/2005/8/layout/hList7"/>
    <dgm:cxn modelId="{68916BF1-7696-DF4C-AE9A-90DA1528D867}" type="presParOf" srcId="{16FC6348-B601-E348-A50F-7576C3DDD207}" destId="{EFEB790C-BD5C-F54D-9993-F81422A8AD8E}" srcOrd="3" destOrd="0" presId="urn:microsoft.com/office/officeart/2005/8/layout/hList7"/>
    <dgm:cxn modelId="{68673533-5457-724A-BD79-21053E0C5583}" type="presParOf" srcId="{0955960D-7F7D-E54C-8843-B1DBEEBFB364}" destId="{56C7F139-002F-DF46-BB7F-23A563E7CE98}" srcOrd="3" destOrd="0" presId="urn:microsoft.com/office/officeart/2005/8/layout/hList7"/>
    <dgm:cxn modelId="{EDA12534-DD6F-3D46-A33C-D2D3C096E217}" type="presParOf" srcId="{0955960D-7F7D-E54C-8843-B1DBEEBFB364}" destId="{91E3D51E-7AB8-6349-A1D0-02F993052AB3}" srcOrd="4" destOrd="0" presId="urn:microsoft.com/office/officeart/2005/8/layout/hList7"/>
    <dgm:cxn modelId="{98E12192-EF84-5E4E-8F7C-7D4B0E3B0CFB}" type="presParOf" srcId="{91E3D51E-7AB8-6349-A1D0-02F993052AB3}" destId="{434ABADC-97F5-A547-823D-7594A86D79D3}" srcOrd="0" destOrd="0" presId="urn:microsoft.com/office/officeart/2005/8/layout/hList7"/>
    <dgm:cxn modelId="{35A4D817-35C8-574E-BAE7-28EAD8E80E9E}" type="presParOf" srcId="{91E3D51E-7AB8-6349-A1D0-02F993052AB3}" destId="{BC636E4B-34B9-8543-A308-00E0D1B0D2F9}" srcOrd="1" destOrd="0" presId="urn:microsoft.com/office/officeart/2005/8/layout/hList7"/>
    <dgm:cxn modelId="{3F7650F7-8ADF-1647-ABCA-EDB62D6E6F07}" type="presParOf" srcId="{91E3D51E-7AB8-6349-A1D0-02F993052AB3}" destId="{073A77BB-E8BD-4B4C-BFA2-7B530A2B3199}" srcOrd="2" destOrd="0" presId="urn:microsoft.com/office/officeart/2005/8/layout/hList7"/>
    <dgm:cxn modelId="{A4C178E9-5B35-8046-AEA4-07EA064D48EC}" type="presParOf" srcId="{91E3D51E-7AB8-6349-A1D0-02F993052AB3}" destId="{CC076D56-4BB0-7246-9039-788AB439DAF0}" srcOrd="3" destOrd="0" presId="urn:microsoft.com/office/officeart/2005/8/layout/hList7"/>
    <dgm:cxn modelId="{23300555-E195-7745-8EAA-13C1C3D64096}" type="presParOf" srcId="{0955960D-7F7D-E54C-8843-B1DBEEBFB364}" destId="{9BFD88E3-0F90-7143-8807-6B030CF54283}" srcOrd="5" destOrd="0" presId="urn:microsoft.com/office/officeart/2005/8/layout/hList7"/>
    <dgm:cxn modelId="{67E0177E-2C5D-D84A-B206-DF756AC265E2}" type="presParOf" srcId="{0955960D-7F7D-E54C-8843-B1DBEEBFB364}" destId="{900296CF-6A25-E746-A345-792DBE36F92C}" srcOrd="6" destOrd="0" presId="urn:microsoft.com/office/officeart/2005/8/layout/hList7"/>
    <dgm:cxn modelId="{17F234B6-5CB2-694A-AE40-2EC7B6989025}" type="presParOf" srcId="{900296CF-6A25-E746-A345-792DBE36F92C}" destId="{028C9BA8-C3B3-F947-915F-EE2FD2FCA9A5}" srcOrd="0" destOrd="0" presId="urn:microsoft.com/office/officeart/2005/8/layout/hList7"/>
    <dgm:cxn modelId="{A078F003-3C00-6845-9EBD-2DC195EA7E87}" type="presParOf" srcId="{900296CF-6A25-E746-A345-792DBE36F92C}" destId="{9312E8E2-BBD1-104A-9F74-B0103AF69816}" srcOrd="1" destOrd="0" presId="urn:microsoft.com/office/officeart/2005/8/layout/hList7"/>
    <dgm:cxn modelId="{3E327DED-A1BA-5F40-88C6-420128E7987E}" type="presParOf" srcId="{900296CF-6A25-E746-A345-792DBE36F92C}" destId="{A0D6F489-540A-D44E-B596-6A182486B777}" srcOrd="2" destOrd="0" presId="urn:microsoft.com/office/officeart/2005/8/layout/hList7"/>
    <dgm:cxn modelId="{E331C05D-ABEF-784B-867C-9DAD3D7B0BF6}" type="presParOf" srcId="{900296CF-6A25-E746-A345-792DBE36F92C}" destId="{FDF2BC93-305C-D94B-A6C2-ED9CE7F40C2F}" srcOrd="3" destOrd="0" presId="urn:microsoft.com/office/officeart/2005/8/layout/hList7"/>
    <dgm:cxn modelId="{484D29F2-E93B-0044-AD3C-1B7FAE119D86}" type="presParOf" srcId="{0955960D-7F7D-E54C-8843-B1DBEEBFB364}" destId="{849C45A5-41B7-C14C-8FCB-1F684E015BD4}" srcOrd="7" destOrd="0" presId="urn:microsoft.com/office/officeart/2005/8/layout/hList7"/>
    <dgm:cxn modelId="{4D63AED0-BB7F-5648-A588-8D3CD77EDA47}" type="presParOf" srcId="{0955960D-7F7D-E54C-8843-B1DBEEBFB364}" destId="{CFB52331-3A90-8741-B893-154B21972CAC}" srcOrd="8" destOrd="0" presId="urn:microsoft.com/office/officeart/2005/8/layout/hList7"/>
    <dgm:cxn modelId="{3916CD4F-7FBF-D443-9D5A-2C269D38B5A1}" type="presParOf" srcId="{CFB52331-3A90-8741-B893-154B21972CAC}" destId="{73C20AF0-FA1E-3C4A-AD07-551A27BE2B92}" srcOrd="0" destOrd="0" presId="urn:microsoft.com/office/officeart/2005/8/layout/hList7"/>
    <dgm:cxn modelId="{793DE385-E18B-AB41-A417-ABB42E569007}" type="presParOf" srcId="{CFB52331-3A90-8741-B893-154B21972CAC}" destId="{AF3E8B43-0466-2941-94BF-5E057B356E82}" srcOrd="1" destOrd="0" presId="urn:microsoft.com/office/officeart/2005/8/layout/hList7"/>
    <dgm:cxn modelId="{C7FDE2A3-85A4-B144-B32C-7C9903F03EC5}" type="presParOf" srcId="{CFB52331-3A90-8741-B893-154B21972CAC}" destId="{D1AAA287-E1AF-9946-AA96-77AD6193B1DD}" srcOrd="2" destOrd="0" presId="urn:microsoft.com/office/officeart/2005/8/layout/hList7"/>
    <dgm:cxn modelId="{2241BB10-0DBA-6B41-9DA1-14E15CF8B34C}" type="presParOf" srcId="{CFB52331-3A90-8741-B893-154B21972CAC}" destId="{916140F0-4F43-9F45-8310-FCCA12DDE51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2_5" csCatId="accent2" phldr="1"/>
      <dgm:spPr/>
      <dgm:t>
        <a:bodyPr rtlCol="0"/>
        <a:lstStyle/>
        <a:p>
          <a:pPr rtl="0"/>
          <a:endParaRPr lang="en-US"/>
        </a:p>
      </dgm:t>
    </dgm:pt>
    <dgm:pt modelId="{DF1ABFB3-B399-406F-91BD-DCDF9A38526B}">
      <dgm:prSet phldrT="[Text]" phldr="0"/>
      <dgm:spPr/>
      <dgm:t>
        <a:bodyPr rtlCol="0"/>
        <a:lstStyle/>
        <a:p>
          <a:pPr rtl="0"/>
          <a:r>
            <a:rPr lang="es-ES" b="0" noProof="0" dirty="0">
              <a:solidFill>
                <a:schemeClr val="bg1"/>
              </a:solidFill>
              <a:latin typeface="Tenorite" pitchFamily="2" charset="0"/>
            </a:rPr>
            <a:t>Presentación de Trabajo Final</a:t>
          </a:r>
          <a:endParaRPr lang="es-ES" b="1" noProof="0" dirty="0">
            <a:solidFill>
              <a:schemeClr val="bg1"/>
            </a:solidFill>
            <a:latin typeface="Tenorite" pitchFamily="2" charset="0"/>
          </a:endParaRPr>
        </a:p>
      </dgm:t>
    </dgm:pt>
    <dgm:pt modelId="{78CB0E27-958C-4066-A189-8B36505E8204}" type="parTrans" cxnId="{15319551-A9EA-462E-845B-E5251E84291F}">
      <dgm:prSet/>
      <dgm:spPr/>
      <dgm:t>
        <a:bodyPr rtlCol="0"/>
        <a:lstStyle/>
        <a:p>
          <a:pPr rtl="0"/>
          <a:endParaRPr lang="es-ES" noProof="0" dirty="0">
            <a:solidFill>
              <a:schemeClr val="bg1"/>
            </a:solidFill>
          </a:endParaRPr>
        </a:p>
      </dgm:t>
    </dgm:pt>
    <dgm:pt modelId="{70E4A1D3-514E-4327-991D-5CC9C6B41885}" type="sibTrans" cxnId="{15319551-A9EA-462E-845B-E5251E84291F}">
      <dgm:prSet/>
      <dgm:spPr/>
      <dgm:t>
        <a:bodyPr rtlCol="0"/>
        <a:lstStyle/>
        <a:p>
          <a:pPr rtl="0"/>
          <a:endParaRPr lang="es-ES" noProof="0" dirty="0">
            <a:solidFill>
              <a:schemeClr val="bg1"/>
            </a:solidFill>
          </a:endParaRPr>
        </a:p>
      </dgm:t>
    </dgm:pt>
    <dgm:pt modelId="{58FF46FB-368D-4E9C-A650-0513B8879DA8}">
      <dgm:prSet phldr="0"/>
      <dgm:spPr/>
      <dgm:t>
        <a:bodyPr rtlCol="0"/>
        <a:lstStyle/>
        <a:p>
          <a:pPr rtl="0">
            <a:defRPr b="1"/>
          </a:pPr>
          <a:r>
            <a:rPr lang="es-ES" b="1" noProof="0" dirty="0">
              <a:solidFill>
                <a:schemeClr val="bg1"/>
              </a:solidFill>
              <a:latin typeface="Tenorite" pitchFamily="2" charset="0"/>
            </a:rPr>
            <a:t>29 de Abril. 2024</a:t>
          </a:r>
        </a:p>
      </dgm:t>
    </dgm:pt>
    <dgm:pt modelId="{11DFA284-5E99-474D-BF05-364A45269DC7}" type="parTrans" cxnId="{C5645B39-CB65-4A0A-B369-E455C3B827C3}">
      <dgm:prSet/>
      <dgm:spPr/>
      <dgm:t>
        <a:bodyPr rtlCol="0"/>
        <a:lstStyle/>
        <a:p>
          <a:pPr rtl="0"/>
          <a:endParaRPr lang="es-ES" noProof="0" dirty="0">
            <a:solidFill>
              <a:schemeClr val="bg1"/>
            </a:solidFill>
          </a:endParaRPr>
        </a:p>
      </dgm:t>
    </dgm:pt>
    <dgm:pt modelId="{CFA40740-0682-470C-AD5A-CFF53CD12BD2}" type="sibTrans" cxnId="{C5645B39-CB65-4A0A-B369-E455C3B827C3}">
      <dgm:prSet/>
      <dgm:spPr/>
      <dgm:t>
        <a:bodyPr rtlCol="0"/>
        <a:lstStyle/>
        <a:p>
          <a:pPr rtl="0"/>
          <a:endParaRPr lang="es-ES" noProof="0" dirty="0">
            <a:solidFill>
              <a:schemeClr val="bg1"/>
            </a:solidFill>
          </a:endParaRPr>
        </a:p>
      </dgm:t>
    </dgm:pt>
    <dgm:pt modelId="{9A875394-CA1E-4432-AEEB-9054FCFF5E0E}">
      <dgm:prSet phldr="0"/>
      <dgm:spPr/>
      <dgm:t>
        <a:bodyPr rtlCol="0"/>
        <a:lstStyle/>
        <a:p>
          <a:pPr rtl="0"/>
          <a:r>
            <a:rPr lang="es-ES" b="0" noProof="0" dirty="0">
              <a:solidFill>
                <a:schemeClr val="bg1"/>
              </a:solidFill>
              <a:latin typeface="Tenorite" pitchFamily="2" charset="0"/>
            </a:rPr>
            <a:t>Entrega de Objetivo</a:t>
          </a:r>
        </a:p>
      </dgm:t>
    </dgm:pt>
    <dgm:pt modelId="{FCC92BDD-6EA3-421D-9DA8-7D3A12D003B6}" type="parTrans" cxnId="{B659504B-18E4-4D89-A17C-34ABB280AE52}">
      <dgm:prSet/>
      <dgm:spPr/>
      <dgm:t>
        <a:bodyPr rtlCol="0"/>
        <a:lstStyle/>
        <a:p>
          <a:pPr rtl="0"/>
          <a:endParaRPr lang="es-ES" noProof="0" dirty="0">
            <a:solidFill>
              <a:schemeClr val="bg1"/>
            </a:solidFill>
          </a:endParaRPr>
        </a:p>
      </dgm:t>
    </dgm:pt>
    <dgm:pt modelId="{0314452B-82A0-42F4-9551-DF00CFFC3580}" type="sibTrans" cxnId="{B659504B-18E4-4D89-A17C-34ABB280AE52}">
      <dgm:prSet/>
      <dgm:spPr/>
      <dgm:t>
        <a:bodyPr rtlCol="0"/>
        <a:lstStyle/>
        <a:p>
          <a:pPr rtl="0"/>
          <a:endParaRPr lang="es-ES" noProof="0" dirty="0">
            <a:solidFill>
              <a:schemeClr val="bg1"/>
            </a:solidFill>
          </a:endParaRPr>
        </a:p>
      </dgm:t>
    </dgm:pt>
    <dgm:pt modelId="{D05E1923-5021-40F7-B4EF-E582E23A699D}">
      <dgm:prSet phldr="0"/>
      <dgm:spPr/>
      <dgm:t>
        <a:bodyPr rtlCol="0"/>
        <a:lstStyle/>
        <a:p>
          <a:pPr rtl="0">
            <a:defRPr b="1"/>
          </a:pPr>
          <a:r>
            <a:rPr lang="es-ES" b="1" noProof="0" dirty="0">
              <a:solidFill>
                <a:schemeClr val="bg1"/>
              </a:solidFill>
              <a:latin typeface="Tenorite" pitchFamily="2" charset="0"/>
            </a:rPr>
            <a:t>3 de Junio 2024</a:t>
          </a:r>
        </a:p>
      </dgm:t>
    </dgm:pt>
    <dgm:pt modelId="{FD6C5CD2-9CED-4BE6-89CD-A5A5CCE63B3E}" type="parTrans" cxnId="{72C4D6D9-419A-42C1-A76D-84599F65BB08}">
      <dgm:prSet/>
      <dgm:spPr/>
      <dgm:t>
        <a:bodyPr rtlCol="0"/>
        <a:lstStyle/>
        <a:p>
          <a:pPr rtl="0"/>
          <a:endParaRPr lang="es-ES" noProof="0" dirty="0">
            <a:solidFill>
              <a:schemeClr val="bg1"/>
            </a:solidFill>
          </a:endParaRPr>
        </a:p>
      </dgm:t>
    </dgm:pt>
    <dgm:pt modelId="{F020958C-EF86-4274-85F9-318F2792F7B6}" type="sibTrans" cxnId="{72C4D6D9-419A-42C1-A76D-84599F65BB08}">
      <dgm:prSet/>
      <dgm:spPr/>
      <dgm:t>
        <a:bodyPr rtlCol="0"/>
        <a:lstStyle/>
        <a:p>
          <a:pPr rtl="0"/>
          <a:endParaRPr lang="es-ES" noProof="0" dirty="0">
            <a:solidFill>
              <a:schemeClr val="bg1"/>
            </a:solidFill>
          </a:endParaRPr>
        </a:p>
      </dgm:t>
    </dgm:pt>
    <dgm:pt modelId="{579089A8-5362-4BA4-9163-D19228C1808F}">
      <dgm:prSet phldr="0"/>
      <dgm:spPr/>
      <dgm:t>
        <a:bodyPr rtlCol="0"/>
        <a:lstStyle/>
        <a:p>
          <a:pPr rtl="0"/>
          <a:r>
            <a:rPr lang="es-ES" b="0" noProof="0" dirty="0">
              <a:solidFill>
                <a:schemeClr val="bg1"/>
              </a:solidFill>
              <a:latin typeface="Tenorite" pitchFamily="2" charset="0"/>
            </a:rPr>
            <a:t>Entrega de Resultados Clave y Entregables</a:t>
          </a:r>
        </a:p>
      </dgm:t>
    </dgm:pt>
    <dgm:pt modelId="{FB2DEB6E-B29F-4E51-960A-23ECC62EBF38}" type="parTrans" cxnId="{4876CF51-F110-4E25-8FD4-08D25B4B0AB8}">
      <dgm:prSet/>
      <dgm:spPr/>
      <dgm:t>
        <a:bodyPr rtlCol="0"/>
        <a:lstStyle/>
        <a:p>
          <a:pPr rtl="0"/>
          <a:endParaRPr lang="es-ES" noProof="0" dirty="0">
            <a:solidFill>
              <a:schemeClr val="bg1"/>
            </a:solidFill>
          </a:endParaRPr>
        </a:p>
      </dgm:t>
    </dgm:pt>
    <dgm:pt modelId="{1C5328B1-AC18-4CF7-A034-BB0592F4A2A1}" type="sibTrans" cxnId="{4876CF51-F110-4E25-8FD4-08D25B4B0AB8}">
      <dgm:prSet/>
      <dgm:spPr/>
      <dgm:t>
        <a:bodyPr rtlCol="0"/>
        <a:lstStyle/>
        <a:p>
          <a:pPr rtl="0"/>
          <a:endParaRPr lang="es-ES" noProof="0" dirty="0">
            <a:solidFill>
              <a:schemeClr val="bg1"/>
            </a:solidFill>
          </a:endParaRPr>
        </a:p>
      </dgm:t>
    </dgm:pt>
    <dgm:pt modelId="{FA8F44BD-C8C7-462C-9756-1EC498E86842}">
      <dgm:prSet phldr="0"/>
      <dgm:spPr/>
      <dgm:t>
        <a:bodyPr rtlCol="0"/>
        <a:lstStyle/>
        <a:p>
          <a:pPr algn="l" rtl="0">
            <a:defRPr b="1"/>
          </a:pPr>
          <a:r>
            <a:rPr lang="es-ES" b="1" noProof="0" dirty="0">
              <a:solidFill>
                <a:schemeClr val="bg1"/>
              </a:solidFill>
              <a:latin typeface="Tenorite" pitchFamily="2" charset="0"/>
            </a:rPr>
            <a:t>13, 20 , 27 Junio. 2024</a:t>
          </a:r>
        </a:p>
      </dgm:t>
    </dgm:pt>
    <dgm:pt modelId="{F47063EE-4B58-4EDE-A4F2-A4BD81B82F21}" type="parTrans" cxnId="{0D51BD2E-4619-469B-B233-EBAC3D4D0BA6}">
      <dgm:prSet/>
      <dgm:spPr/>
      <dgm:t>
        <a:bodyPr rtlCol="0"/>
        <a:lstStyle/>
        <a:p>
          <a:pPr rtl="0"/>
          <a:endParaRPr lang="es-ES" noProof="0" dirty="0">
            <a:solidFill>
              <a:schemeClr val="bg1"/>
            </a:solidFill>
          </a:endParaRPr>
        </a:p>
      </dgm:t>
    </dgm:pt>
    <dgm:pt modelId="{8C8A9736-03DA-4B1C-A590-10B4AD89452B}" type="sibTrans" cxnId="{0D51BD2E-4619-469B-B233-EBAC3D4D0BA6}">
      <dgm:prSet/>
      <dgm:spPr/>
      <dgm:t>
        <a:bodyPr rtlCol="0"/>
        <a:lstStyle/>
        <a:p>
          <a:pPr rtl="0"/>
          <a:endParaRPr lang="es-ES" noProof="0" dirty="0">
            <a:solidFill>
              <a:schemeClr val="bg1"/>
            </a:solidFill>
          </a:endParaRPr>
        </a:p>
      </dgm:t>
    </dgm:pt>
    <dgm:pt modelId="{EFEB4D61-3A9C-4140-977F-3C3F5C9EE9D1}">
      <dgm:prSet phldr="0"/>
      <dgm:spPr/>
      <dgm:t>
        <a:bodyPr rtlCol="0"/>
        <a:lstStyle/>
        <a:p>
          <a:pPr rtl="0"/>
          <a:r>
            <a:rPr lang="es-ES" b="0" noProof="0" dirty="0">
              <a:solidFill>
                <a:schemeClr val="bg1"/>
              </a:solidFill>
              <a:latin typeface="Tenorite" pitchFamily="2" charset="0"/>
            </a:rPr>
            <a:t>Presentación parcial por equipos (30 minutos) de lo realizado hasta el momento para recibir feedback </a:t>
          </a:r>
        </a:p>
      </dgm:t>
    </dgm:pt>
    <dgm:pt modelId="{57D352E4-0431-4F68-B8F1-61BFA34799AA}" type="parTrans" cxnId="{1B32EF2C-9DB5-4504-A9DA-B4956CC00208}">
      <dgm:prSet/>
      <dgm:spPr/>
      <dgm:t>
        <a:bodyPr rtlCol="0"/>
        <a:lstStyle/>
        <a:p>
          <a:pPr rtl="0"/>
          <a:endParaRPr lang="es-ES" noProof="0" dirty="0">
            <a:solidFill>
              <a:schemeClr val="bg1"/>
            </a:solidFill>
          </a:endParaRPr>
        </a:p>
      </dgm:t>
    </dgm:pt>
    <dgm:pt modelId="{0ECC32B6-1E7C-4AA4-9DBF-D69B7C5E64A9}" type="sibTrans" cxnId="{1B32EF2C-9DB5-4504-A9DA-B4956CC00208}">
      <dgm:prSet/>
      <dgm:spPr/>
      <dgm:t>
        <a:bodyPr rtlCol="0"/>
        <a:lstStyle/>
        <a:p>
          <a:pPr rtl="0"/>
          <a:endParaRPr lang="es-ES" noProof="0" dirty="0">
            <a:solidFill>
              <a:schemeClr val="bg1"/>
            </a:solidFill>
          </a:endParaRPr>
        </a:p>
      </dgm:t>
    </dgm:pt>
    <dgm:pt modelId="{8BAB5E6F-A65E-41DB-A296-0818B0E49F7C}">
      <dgm:prSet phldr="0"/>
      <dgm:spPr/>
      <dgm:t>
        <a:bodyPr rtlCol="0"/>
        <a:lstStyle/>
        <a:p>
          <a:pPr rtl="0">
            <a:defRPr b="1"/>
          </a:pPr>
          <a:r>
            <a:rPr lang="es-ES" b="1" noProof="0" dirty="0">
              <a:solidFill>
                <a:schemeClr val="bg1"/>
              </a:solidFill>
              <a:latin typeface="Tenorite" pitchFamily="2" charset="0"/>
            </a:rPr>
            <a:t>26 de Agosto. 2024 </a:t>
          </a:r>
        </a:p>
      </dgm:t>
    </dgm:pt>
    <dgm:pt modelId="{886842C6-3EFC-4BE7-B417-415595758830}" type="parTrans" cxnId="{66B49C6C-FAFD-47B4-BF22-05A295C23D4E}">
      <dgm:prSet/>
      <dgm:spPr/>
      <dgm:t>
        <a:bodyPr rtlCol="0"/>
        <a:lstStyle/>
        <a:p>
          <a:pPr rtl="0"/>
          <a:endParaRPr lang="es-ES" noProof="0" dirty="0">
            <a:solidFill>
              <a:schemeClr val="bg1"/>
            </a:solidFill>
          </a:endParaRPr>
        </a:p>
      </dgm:t>
    </dgm:pt>
    <dgm:pt modelId="{B407F4C3-8FC9-4E91-A0EC-6B33713CC9A5}" type="sibTrans" cxnId="{66B49C6C-FAFD-47B4-BF22-05A295C23D4E}">
      <dgm:prSet/>
      <dgm:spPr/>
      <dgm:t>
        <a:bodyPr rtlCol="0"/>
        <a:lstStyle/>
        <a:p>
          <a:pPr rtl="0"/>
          <a:endParaRPr lang="es-ES" noProof="0" dirty="0">
            <a:solidFill>
              <a:schemeClr val="bg1"/>
            </a:solidFill>
          </a:endParaRPr>
        </a:p>
      </dgm:t>
    </dgm:pt>
    <dgm:pt modelId="{332BC85C-1CF3-4F8F-ACB7-5B6D53744AE1}">
      <dgm:prSet phldr="0"/>
      <dgm:spPr/>
      <dgm:t>
        <a:bodyPr rtlCol="0"/>
        <a:lstStyle/>
        <a:p>
          <a:pPr rtl="0"/>
          <a:r>
            <a:rPr lang="es-ES" b="0" noProof="0" dirty="0">
              <a:solidFill>
                <a:schemeClr val="bg1"/>
              </a:solidFill>
              <a:latin typeface="Tenorite" pitchFamily="2" charset="0"/>
            </a:rPr>
            <a:t>Entrega final de presentación</a:t>
          </a:r>
        </a:p>
      </dgm:t>
    </dgm:pt>
    <dgm:pt modelId="{99F218FD-90FE-450E-A368-B3E3677E74E8}" type="parTrans" cxnId="{2617C475-F537-46A6-ADE1-4EB764853601}">
      <dgm:prSet/>
      <dgm:spPr/>
      <dgm:t>
        <a:bodyPr rtlCol="0"/>
        <a:lstStyle/>
        <a:p>
          <a:pPr rtl="0"/>
          <a:endParaRPr lang="es-ES" noProof="0" dirty="0">
            <a:solidFill>
              <a:schemeClr val="bg1"/>
            </a:solidFill>
          </a:endParaRPr>
        </a:p>
      </dgm:t>
    </dgm:pt>
    <dgm:pt modelId="{8D1CC686-B05C-4470-A959-236CC9C8BB70}" type="sibTrans" cxnId="{2617C475-F537-46A6-ADE1-4EB764853601}">
      <dgm:prSet/>
      <dgm:spPr/>
      <dgm:t>
        <a:bodyPr rtlCol="0"/>
        <a:lstStyle/>
        <a:p>
          <a:pPr rtl="0"/>
          <a:endParaRPr lang="es-ES" noProof="0" dirty="0">
            <a:solidFill>
              <a:schemeClr val="bg1"/>
            </a:solidFill>
          </a:endParaRPr>
        </a:p>
      </dgm:t>
    </dgm:pt>
    <dgm:pt modelId="{8B9AF88A-E1F7-4D3A-905F-87228D6A8655}">
      <dgm:prSet phldr="0"/>
      <dgm:spPr/>
      <dgm:t>
        <a:bodyPr rtlCol="0"/>
        <a:lstStyle/>
        <a:p>
          <a:pPr rtl="0">
            <a:defRPr b="1"/>
          </a:pPr>
          <a:r>
            <a:rPr lang="es-ES" b="1" noProof="0" dirty="0">
              <a:solidFill>
                <a:schemeClr val="bg1"/>
              </a:solidFill>
              <a:latin typeface="Tenorite" pitchFamily="2" charset="0"/>
            </a:rPr>
            <a:t>10 y 11 de Septiembre. 2024</a:t>
          </a:r>
        </a:p>
      </dgm:t>
    </dgm:pt>
    <dgm:pt modelId="{933A8FED-7B84-4ED0-B6AA-2EE26A89B8EA}" type="parTrans" cxnId="{E1474FF3-8E3C-4B30-985C-CE88BA0FE324}">
      <dgm:prSet/>
      <dgm:spPr/>
      <dgm:t>
        <a:bodyPr rtlCol="0"/>
        <a:lstStyle/>
        <a:p>
          <a:pPr rtl="0"/>
          <a:endParaRPr lang="es-ES" noProof="0" dirty="0">
            <a:solidFill>
              <a:schemeClr val="bg1"/>
            </a:solidFill>
          </a:endParaRPr>
        </a:p>
      </dgm:t>
    </dgm:pt>
    <dgm:pt modelId="{F11DD6EC-352C-4A0E-84AA-FEBE2F06BCF9}" type="sibTrans" cxnId="{E1474FF3-8E3C-4B30-985C-CE88BA0FE324}">
      <dgm:prSet/>
      <dgm:spPr/>
      <dgm:t>
        <a:bodyPr rtlCol="0"/>
        <a:lstStyle/>
        <a:p>
          <a:pPr rtl="0"/>
          <a:endParaRPr lang="es-ES" noProof="0" dirty="0">
            <a:solidFill>
              <a:schemeClr val="bg1"/>
            </a:solidFill>
          </a:endParaRPr>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dgm:spPr>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2">
            <a:shade val="90000"/>
            <a:hueOff val="0"/>
            <a:satOff val="0"/>
            <a:lumOff val="0"/>
            <a:alphaOff val="0"/>
          </a:schemeClr>
        </a:solidFill>
        <a:ln w="6350" cap="flat" cmpd="sng" algn="ctr">
          <a:no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2"/>
        </a:solidFill>
      </dgm:spPr>
    </dgm:pt>
    <dgm:pt modelId="{5B7FC7CF-F58D-48D5-8BCC-38D6EE87890B}" type="pres">
      <dgm:prSet presAssocID="{58FF46FB-368D-4E9C-A650-0513B8879DA8}" presName="Ellipse" presStyleLbl="fgAcc1" presStyleIdx="1" presStyleCnt="6"/>
      <dgm:spPr>
        <a:solidFill>
          <a:schemeClr val="accent1">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custScaleX="85387">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2"/>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2"/>
        </a:solidFill>
        <a:ln w="6350" cap="flat" cmpd="sng" algn="ctr">
          <a:no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a:solidFill>
          <a:schemeClr val="accent2"/>
        </a:solidFill>
      </dgm:spPr>
    </dgm:pt>
    <dgm:pt modelId="{B1A1A837-F261-404B-A808-B2F4154CE8A2}" type="pres">
      <dgm:prSet presAssocID="{D05E1923-5021-40F7-B4EF-E582E23A699D}" presName="Ellipse" presStyleLbl="fgAcc1" presStyleIdx="2" presStyleCnt="6"/>
      <dgm:spPr>
        <a:solidFill>
          <a:schemeClr val="accent1">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custScaleX="85387">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accent2"/>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2"/>
        </a:solidFill>
        <a:ln w="6350" cap="flat" cmpd="sng" algn="ctr">
          <a:no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2"/>
        </a:solidFill>
      </dgm:spPr>
    </dgm:pt>
    <dgm:pt modelId="{5D519322-C1DD-47AE-92C0-13575134BC76}" type="pres">
      <dgm:prSet presAssocID="{FA8F44BD-C8C7-462C-9756-1EC498E86842}" presName="Ellipse" presStyleLbl="fgAcc1" presStyleIdx="3" presStyleCnt="6"/>
      <dgm:spPr>
        <a:solidFill>
          <a:schemeClr val="accent1">
            <a:alpha val="90000"/>
          </a:scheme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custScaleX="85387" custLinFactNeighborX="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dgm:spPr>
        <a:noFill/>
        <a:ln w="12700" cap="flat" cmpd="sng" algn="ctr">
          <a:solidFill>
            <a:schemeClr val="accent2"/>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2"/>
        </a:solidFill>
        <a:ln w="6350" cap="flat" cmpd="sng" algn="ctr">
          <a:no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a:solidFill>
          <a:schemeClr val="accent2"/>
        </a:solidFill>
      </dgm:spPr>
    </dgm:pt>
    <dgm:pt modelId="{515AAB83-BD07-4B9E-9A3B-858C0B126F9C}" type="pres">
      <dgm:prSet presAssocID="{8BAB5E6F-A65E-41DB-A296-0818B0E49F7C}" presName="Ellipse" presStyleLbl="fgAcc1" presStyleIdx="4" presStyleCnt="6"/>
      <dgm:spPr>
        <a:solidFill>
          <a:schemeClr val="accent1">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custScaleX="85387">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dgm:spPr>
        <a:noFill/>
        <a:ln w="12700" cap="flat" cmpd="sng" algn="ctr">
          <a:solidFill>
            <a:schemeClr val="accent2"/>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2"/>
        </a:solidFill>
        <a:ln w="6350" cap="flat" cmpd="sng" algn="ctr">
          <a:no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2"/>
        </a:solidFill>
      </dgm:spPr>
    </dgm:pt>
    <dgm:pt modelId="{A22B1C16-7FF0-4DBE-B32E-E43FEB1E2EAC}" type="pres">
      <dgm:prSet presAssocID="{8B9AF88A-E1F7-4D3A-905F-87228D6A8655}" presName="Ellipse" presStyleLbl="fgAcc1" presStyleIdx="5" presStyleCnt="6"/>
      <dgm:spPr>
        <a:solidFill>
          <a:schemeClr val="accent1">
            <a:alpha val="90000"/>
          </a:scheme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custScaleX="85387">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2"/>
          </a:solidFill>
          <a:prstDash val="dash"/>
          <a:miter lim="800000"/>
        </a:ln>
        <a:effectLst/>
      </dgm:spPr>
    </dgm:pt>
    <dgm:pt modelId="{070CED43-982E-487C-9CC2-CFAEABD4D2D8}" type="pres">
      <dgm:prSet presAssocID="{8B9AF88A-E1F7-4D3A-905F-87228D6A8655}"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2617C475-F537-46A6-ADE1-4EB764853601}" srcId="{8BAB5E6F-A65E-41DB-A296-0818B0E49F7C}" destId="{332BC85C-1CF3-4F8F-ACB7-5B6D53744AE1}" srcOrd="0" destOrd="0" parTransId="{99F218FD-90FE-450E-A368-B3E3677E74E8}" sibTransId="{8D1CC686-B05C-4470-A959-236CC9C8BB70}"/>
    <dgm:cxn modelId="{B9F0B583-D02F-4EF4-83A8-DFD7B32B9433}" type="presOf" srcId="{9A875394-CA1E-4432-AEEB-9054FCFF5E0E}" destId="{D2143A46-815A-49BF-9455-C0385022444F}" srcOrd="0" destOrd="0" presId="urn:microsoft.com/office/officeart/2017/3/layout/DropPinTimeline"/>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BBB8F8-DA44-4311-A447-66C5A36CD701}"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s-UY"/>
        </a:p>
      </dgm:t>
    </dgm:pt>
    <dgm:pt modelId="{DC0B44E6-256B-4A86-A17C-7DF308A14CAB}">
      <dgm:prSet phldrT="[Texto]"/>
      <dgm:spPr/>
      <dgm:t>
        <a:bodyPr/>
        <a:lstStyle/>
        <a:p>
          <a:pPr>
            <a:lnSpc>
              <a:spcPct val="100000"/>
            </a:lnSpc>
          </a:pPr>
          <a:r>
            <a:rPr lang="es-ES" b="0" i="0" dirty="0">
              <a:effectLst/>
              <a:latin typeface="Söhne"/>
            </a:rPr>
            <a:t>Individuos e interacciones sobre procesos y herramientas</a:t>
          </a:r>
          <a:endParaRPr lang="es-UY" dirty="0"/>
        </a:p>
      </dgm:t>
    </dgm:pt>
    <dgm:pt modelId="{3904B6A9-1F87-4156-B19D-C5DDDED6E51A}" type="parTrans" cxnId="{C260F01F-0926-47AB-BB3E-8AA4455AC85E}">
      <dgm:prSet/>
      <dgm:spPr/>
      <dgm:t>
        <a:bodyPr/>
        <a:lstStyle/>
        <a:p>
          <a:endParaRPr lang="es-UY"/>
        </a:p>
      </dgm:t>
    </dgm:pt>
    <dgm:pt modelId="{F4459C77-C9BB-4AC5-B42B-5AB593198E7C}" type="sibTrans" cxnId="{C260F01F-0926-47AB-BB3E-8AA4455AC85E}">
      <dgm:prSet/>
      <dgm:spPr/>
      <dgm:t>
        <a:bodyPr/>
        <a:lstStyle/>
        <a:p>
          <a:endParaRPr lang="es-UY"/>
        </a:p>
      </dgm:t>
    </dgm:pt>
    <dgm:pt modelId="{67EB5D47-DF13-450E-AB9A-E9ABFBD67196}">
      <dgm:prSet phldrT="[Texto]"/>
      <dgm:spPr/>
      <dgm:t>
        <a:bodyPr/>
        <a:lstStyle/>
        <a:p>
          <a:pPr>
            <a:lnSpc>
              <a:spcPct val="100000"/>
            </a:lnSpc>
          </a:pPr>
          <a:r>
            <a:rPr lang="es-ES" b="0" i="0" dirty="0">
              <a:effectLst/>
              <a:latin typeface="Söhne"/>
            </a:rPr>
            <a:t>Colaboración con el cliente sobre negociación contractual</a:t>
          </a:r>
          <a:endParaRPr lang="es-UY" dirty="0"/>
        </a:p>
      </dgm:t>
    </dgm:pt>
    <dgm:pt modelId="{EEA6A0B4-D13F-4AEB-A06B-47629C7564C3}" type="parTrans" cxnId="{1C4B72E2-8189-4183-91FB-2FAC3D6051E0}">
      <dgm:prSet/>
      <dgm:spPr/>
      <dgm:t>
        <a:bodyPr/>
        <a:lstStyle/>
        <a:p>
          <a:endParaRPr lang="es-UY"/>
        </a:p>
      </dgm:t>
    </dgm:pt>
    <dgm:pt modelId="{558FE253-DA73-4C78-AC65-DE9BB29BA347}" type="sibTrans" cxnId="{1C4B72E2-8189-4183-91FB-2FAC3D6051E0}">
      <dgm:prSet/>
      <dgm:spPr/>
      <dgm:t>
        <a:bodyPr/>
        <a:lstStyle/>
        <a:p>
          <a:endParaRPr lang="es-UY"/>
        </a:p>
      </dgm:t>
    </dgm:pt>
    <dgm:pt modelId="{652AB455-7B80-47A2-9AB4-39E9646CD80F}">
      <dgm:prSet phldrT="[Texto]"/>
      <dgm:spPr/>
      <dgm:t>
        <a:bodyPr/>
        <a:lstStyle/>
        <a:p>
          <a:pPr>
            <a:lnSpc>
              <a:spcPct val="100000"/>
            </a:lnSpc>
          </a:pPr>
          <a:r>
            <a:rPr lang="es-ES" b="0" i="0" dirty="0">
              <a:effectLst/>
              <a:latin typeface="Söhne"/>
            </a:rPr>
            <a:t>Software funcionando sobre documentación extensiva</a:t>
          </a:r>
          <a:endParaRPr lang="es-UY" dirty="0"/>
        </a:p>
      </dgm:t>
    </dgm:pt>
    <dgm:pt modelId="{5E634ED3-47A7-4D45-83BA-0C9901B3C3EC}" type="parTrans" cxnId="{435AEC3D-C8D8-449F-BB90-3D0DBCF2257A}">
      <dgm:prSet/>
      <dgm:spPr/>
      <dgm:t>
        <a:bodyPr/>
        <a:lstStyle/>
        <a:p>
          <a:endParaRPr lang="es-UY"/>
        </a:p>
      </dgm:t>
    </dgm:pt>
    <dgm:pt modelId="{AF03480E-8A44-48AE-9364-BC405D18DA0B}" type="sibTrans" cxnId="{435AEC3D-C8D8-449F-BB90-3D0DBCF2257A}">
      <dgm:prSet/>
      <dgm:spPr/>
      <dgm:t>
        <a:bodyPr/>
        <a:lstStyle/>
        <a:p>
          <a:endParaRPr lang="es-UY"/>
        </a:p>
      </dgm:t>
    </dgm:pt>
    <dgm:pt modelId="{C573AC3A-6061-42CA-A2F9-9046C698B116}">
      <dgm:prSet phldrT="[Texto]"/>
      <dgm:spPr/>
      <dgm:t>
        <a:bodyPr/>
        <a:lstStyle/>
        <a:p>
          <a:pPr>
            <a:lnSpc>
              <a:spcPct val="100000"/>
            </a:lnSpc>
          </a:pPr>
          <a:r>
            <a:rPr lang="es-ES" b="0" i="0">
              <a:effectLst/>
              <a:latin typeface="Söhne"/>
            </a:rPr>
            <a:t>Respuesta al cambio sobre seguir un plan</a:t>
          </a:r>
          <a:endParaRPr lang="es-UY"/>
        </a:p>
      </dgm:t>
    </dgm:pt>
    <dgm:pt modelId="{3586693D-C66B-4351-84D4-E7F137A6835E}" type="parTrans" cxnId="{E156B956-1C58-4003-B844-24B4A7BD5078}">
      <dgm:prSet/>
      <dgm:spPr/>
      <dgm:t>
        <a:bodyPr/>
        <a:lstStyle/>
        <a:p>
          <a:endParaRPr lang="es-UY"/>
        </a:p>
      </dgm:t>
    </dgm:pt>
    <dgm:pt modelId="{7EA5AD56-D954-4CF2-80CF-C21C2A770B53}" type="sibTrans" cxnId="{E156B956-1C58-4003-B844-24B4A7BD5078}">
      <dgm:prSet/>
      <dgm:spPr/>
      <dgm:t>
        <a:bodyPr/>
        <a:lstStyle/>
        <a:p>
          <a:endParaRPr lang="es-UY"/>
        </a:p>
      </dgm:t>
    </dgm:pt>
    <dgm:pt modelId="{F9517BEA-4A63-4A07-A799-247CCCABB7CB}" type="pres">
      <dgm:prSet presAssocID="{D8BBB8F8-DA44-4311-A447-66C5A36CD701}" presName="root" presStyleCnt="0">
        <dgm:presLayoutVars>
          <dgm:dir/>
          <dgm:resizeHandles val="exact"/>
        </dgm:presLayoutVars>
      </dgm:prSet>
      <dgm:spPr/>
    </dgm:pt>
    <dgm:pt modelId="{97B03CB0-39D4-4B43-951D-EE8A9CEF4569}" type="pres">
      <dgm:prSet presAssocID="{DC0B44E6-256B-4A86-A17C-7DF308A14CAB}" presName="compNode" presStyleCnt="0"/>
      <dgm:spPr/>
    </dgm:pt>
    <dgm:pt modelId="{5586C83C-8B6F-4013-BA39-9A3DC9E61D7E}" type="pres">
      <dgm:prSet presAssocID="{DC0B44E6-256B-4A86-A17C-7DF308A14CAB}" presName="bgRect" presStyleLbl="bgShp" presStyleIdx="0" presStyleCnt="4"/>
      <dgm:spPr/>
    </dgm:pt>
    <dgm:pt modelId="{D521F29E-CA12-45E9-B923-5EF25964C9BF}" type="pres">
      <dgm:prSet presAssocID="{DC0B44E6-256B-4A86-A17C-7DF308A14C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rreo electrónico"/>
        </a:ext>
      </dgm:extLst>
    </dgm:pt>
    <dgm:pt modelId="{DD82E310-53C1-4792-B0E7-806788E10CB4}" type="pres">
      <dgm:prSet presAssocID="{DC0B44E6-256B-4A86-A17C-7DF308A14CAB}" presName="spaceRect" presStyleCnt="0"/>
      <dgm:spPr/>
    </dgm:pt>
    <dgm:pt modelId="{37028DB0-CC0B-421A-AC51-9FE5A19174CC}" type="pres">
      <dgm:prSet presAssocID="{DC0B44E6-256B-4A86-A17C-7DF308A14CAB}" presName="parTx" presStyleLbl="revTx" presStyleIdx="0" presStyleCnt="4" custLinFactNeighborX="-1684" custLinFactNeighborY="8337">
        <dgm:presLayoutVars>
          <dgm:chMax val="0"/>
          <dgm:chPref val="0"/>
        </dgm:presLayoutVars>
      </dgm:prSet>
      <dgm:spPr/>
    </dgm:pt>
    <dgm:pt modelId="{00A54C17-9117-462C-A17E-EA1EB1B81F91}" type="pres">
      <dgm:prSet presAssocID="{F4459C77-C9BB-4AC5-B42B-5AB593198E7C}" presName="sibTrans" presStyleCnt="0"/>
      <dgm:spPr/>
    </dgm:pt>
    <dgm:pt modelId="{95FCA7DD-32EE-4BF6-B9EB-DA197BCE8395}" type="pres">
      <dgm:prSet presAssocID="{652AB455-7B80-47A2-9AB4-39E9646CD80F}" presName="compNode" presStyleCnt="0"/>
      <dgm:spPr/>
    </dgm:pt>
    <dgm:pt modelId="{C3F24F1A-977E-4DCE-B562-21CDEF646FBC}" type="pres">
      <dgm:prSet presAssocID="{652AB455-7B80-47A2-9AB4-39E9646CD80F}" presName="bgRect" presStyleLbl="bgShp" presStyleIdx="1" presStyleCnt="4"/>
      <dgm:spPr/>
    </dgm:pt>
    <dgm:pt modelId="{627DCC2A-455B-4B35-8CBF-7CEF6BF64282}" type="pres">
      <dgm:prSet presAssocID="{652AB455-7B80-47A2-9AB4-39E9646CD80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sta de comprobación con relleno sólido"/>
        </a:ext>
      </dgm:extLst>
    </dgm:pt>
    <dgm:pt modelId="{6CF37DC7-BE21-4967-81C5-F157C23162BF}" type="pres">
      <dgm:prSet presAssocID="{652AB455-7B80-47A2-9AB4-39E9646CD80F}" presName="spaceRect" presStyleCnt="0"/>
      <dgm:spPr/>
    </dgm:pt>
    <dgm:pt modelId="{05E4F40A-C93E-4610-A63D-C78C6FE19A4E}" type="pres">
      <dgm:prSet presAssocID="{652AB455-7B80-47A2-9AB4-39E9646CD80F}" presName="parTx" presStyleLbl="revTx" presStyleIdx="1" presStyleCnt="4">
        <dgm:presLayoutVars>
          <dgm:chMax val="0"/>
          <dgm:chPref val="0"/>
        </dgm:presLayoutVars>
      </dgm:prSet>
      <dgm:spPr/>
    </dgm:pt>
    <dgm:pt modelId="{1F317E0C-35B3-4773-91B8-D9EA8B67F8C9}" type="pres">
      <dgm:prSet presAssocID="{AF03480E-8A44-48AE-9364-BC405D18DA0B}" presName="sibTrans" presStyleCnt="0"/>
      <dgm:spPr/>
    </dgm:pt>
    <dgm:pt modelId="{7699C9BA-681F-4DA8-A7DE-5B2A4CF1B807}" type="pres">
      <dgm:prSet presAssocID="{67EB5D47-DF13-450E-AB9A-E9ABFBD67196}" presName="compNode" presStyleCnt="0"/>
      <dgm:spPr/>
    </dgm:pt>
    <dgm:pt modelId="{9E483DFB-129C-4860-AE50-E3F52113CA46}" type="pres">
      <dgm:prSet presAssocID="{67EB5D47-DF13-450E-AB9A-E9ABFBD67196}" presName="bgRect" presStyleLbl="bgShp" presStyleIdx="2" presStyleCnt="4"/>
      <dgm:spPr/>
    </dgm:pt>
    <dgm:pt modelId="{91BF0509-E99E-43AC-88A7-77B0D190E8EE}" type="pres">
      <dgm:prSet presAssocID="{67EB5D47-DF13-450E-AB9A-E9ABFBD671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51C57CBE-81FB-466F-A269-954345566A9F}" type="pres">
      <dgm:prSet presAssocID="{67EB5D47-DF13-450E-AB9A-E9ABFBD67196}" presName="spaceRect" presStyleCnt="0"/>
      <dgm:spPr/>
    </dgm:pt>
    <dgm:pt modelId="{1AAA0739-B569-4639-AEDA-049A42088C40}" type="pres">
      <dgm:prSet presAssocID="{67EB5D47-DF13-450E-AB9A-E9ABFBD67196}" presName="parTx" presStyleLbl="revTx" presStyleIdx="2" presStyleCnt="4">
        <dgm:presLayoutVars>
          <dgm:chMax val="0"/>
          <dgm:chPref val="0"/>
        </dgm:presLayoutVars>
      </dgm:prSet>
      <dgm:spPr/>
    </dgm:pt>
    <dgm:pt modelId="{1B3FAEE5-930A-4E59-9621-CFD25EB829D7}" type="pres">
      <dgm:prSet presAssocID="{558FE253-DA73-4C78-AC65-DE9BB29BA347}" presName="sibTrans" presStyleCnt="0"/>
      <dgm:spPr/>
    </dgm:pt>
    <dgm:pt modelId="{24A412AB-11AE-4579-A45E-31E049EF1B6A}" type="pres">
      <dgm:prSet presAssocID="{C573AC3A-6061-42CA-A2F9-9046C698B116}" presName="compNode" presStyleCnt="0"/>
      <dgm:spPr/>
    </dgm:pt>
    <dgm:pt modelId="{4B7D0ECC-F439-47B8-8322-C030CFE1EFF5}" type="pres">
      <dgm:prSet presAssocID="{C573AC3A-6061-42CA-A2F9-9046C698B116}" presName="bgRect" presStyleLbl="bgShp" presStyleIdx="3" presStyleCnt="4"/>
      <dgm:spPr/>
    </dgm:pt>
    <dgm:pt modelId="{D10B48A2-E5DF-400F-BE82-C48AEDB2445F}" type="pres">
      <dgm:prSet presAssocID="{C573AC3A-6061-42CA-A2F9-9046C698B11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ransferencia contorno"/>
        </a:ext>
      </dgm:extLst>
    </dgm:pt>
    <dgm:pt modelId="{440DF77F-6908-43CA-AA9F-63C865319545}" type="pres">
      <dgm:prSet presAssocID="{C573AC3A-6061-42CA-A2F9-9046C698B116}" presName="spaceRect" presStyleCnt="0"/>
      <dgm:spPr/>
    </dgm:pt>
    <dgm:pt modelId="{F47E7F59-9783-4815-8C64-8F45CE33EBA6}" type="pres">
      <dgm:prSet presAssocID="{C573AC3A-6061-42CA-A2F9-9046C698B116}" presName="parTx" presStyleLbl="revTx" presStyleIdx="3" presStyleCnt="4">
        <dgm:presLayoutVars>
          <dgm:chMax val="0"/>
          <dgm:chPref val="0"/>
        </dgm:presLayoutVars>
      </dgm:prSet>
      <dgm:spPr/>
    </dgm:pt>
  </dgm:ptLst>
  <dgm:cxnLst>
    <dgm:cxn modelId="{C260F01F-0926-47AB-BB3E-8AA4455AC85E}" srcId="{D8BBB8F8-DA44-4311-A447-66C5A36CD701}" destId="{DC0B44E6-256B-4A86-A17C-7DF308A14CAB}" srcOrd="0" destOrd="0" parTransId="{3904B6A9-1F87-4156-B19D-C5DDDED6E51A}" sibTransId="{F4459C77-C9BB-4AC5-B42B-5AB593198E7C}"/>
    <dgm:cxn modelId="{E2613335-1754-4955-8AA0-824DFAE4E262}" type="presOf" srcId="{67EB5D47-DF13-450E-AB9A-E9ABFBD67196}" destId="{1AAA0739-B569-4639-AEDA-049A42088C40}" srcOrd="0" destOrd="0" presId="urn:microsoft.com/office/officeart/2018/2/layout/IconVerticalSolidList"/>
    <dgm:cxn modelId="{435AEC3D-C8D8-449F-BB90-3D0DBCF2257A}" srcId="{D8BBB8F8-DA44-4311-A447-66C5A36CD701}" destId="{652AB455-7B80-47A2-9AB4-39E9646CD80F}" srcOrd="1" destOrd="0" parTransId="{5E634ED3-47A7-4D45-83BA-0C9901B3C3EC}" sibTransId="{AF03480E-8A44-48AE-9364-BC405D18DA0B}"/>
    <dgm:cxn modelId="{E156B956-1C58-4003-B844-24B4A7BD5078}" srcId="{D8BBB8F8-DA44-4311-A447-66C5A36CD701}" destId="{C573AC3A-6061-42CA-A2F9-9046C698B116}" srcOrd="3" destOrd="0" parTransId="{3586693D-C66B-4351-84D4-E7F137A6835E}" sibTransId="{7EA5AD56-D954-4CF2-80CF-C21C2A770B53}"/>
    <dgm:cxn modelId="{4D07459A-0E02-44F6-85F3-92955669BC99}" type="presOf" srcId="{652AB455-7B80-47A2-9AB4-39E9646CD80F}" destId="{05E4F40A-C93E-4610-A63D-C78C6FE19A4E}" srcOrd="0" destOrd="0" presId="urn:microsoft.com/office/officeart/2018/2/layout/IconVerticalSolidList"/>
    <dgm:cxn modelId="{84B712A2-09F0-44B2-A761-E8347A7AEC38}" type="presOf" srcId="{D8BBB8F8-DA44-4311-A447-66C5A36CD701}" destId="{F9517BEA-4A63-4A07-A799-247CCCABB7CB}" srcOrd="0" destOrd="0" presId="urn:microsoft.com/office/officeart/2018/2/layout/IconVerticalSolidList"/>
    <dgm:cxn modelId="{D508FCC7-DBFC-43AA-9DCA-38B0063BCD15}" type="presOf" srcId="{C573AC3A-6061-42CA-A2F9-9046C698B116}" destId="{F47E7F59-9783-4815-8C64-8F45CE33EBA6}" srcOrd="0" destOrd="0" presId="urn:microsoft.com/office/officeart/2018/2/layout/IconVerticalSolidList"/>
    <dgm:cxn modelId="{354E2BCF-6F01-43E8-9477-1189A1E693AE}" type="presOf" srcId="{DC0B44E6-256B-4A86-A17C-7DF308A14CAB}" destId="{37028DB0-CC0B-421A-AC51-9FE5A19174CC}" srcOrd="0" destOrd="0" presId="urn:microsoft.com/office/officeart/2018/2/layout/IconVerticalSolidList"/>
    <dgm:cxn modelId="{1C4B72E2-8189-4183-91FB-2FAC3D6051E0}" srcId="{D8BBB8F8-DA44-4311-A447-66C5A36CD701}" destId="{67EB5D47-DF13-450E-AB9A-E9ABFBD67196}" srcOrd="2" destOrd="0" parTransId="{EEA6A0B4-D13F-4AEB-A06B-47629C7564C3}" sibTransId="{558FE253-DA73-4C78-AC65-DE9BB29BA347}"/>
    <dgm:cxn modelId="{FFFE1E38-B8AA-4D6F-BB77-BE8C61258636}" type="presParOf" srcId="{F9517BEA-4A63-4A07-A799-247CCCABB7CB}" destId="{97B03CB0-39D4-4B43-951D-EE8A9CEF4569}" srcOrd="0" destOrd="0" presId="urn:microsoft.com/office/officeart/2018/2/layout/IconVerticalSolidList"/>
    <dgm:cxn modelId="{00D12453-5E2F-42FC-84A2-1BBDF467A87F}" type="presParOf" srcId="{97B03CB0-39D4-4B43-951D-EE8A9CEF4569}" destId="{5586C83C-8B6F-4013-BA39-9A3DC9E61D7E}" srcOrd="0" destOrd="0" presId="urn:microsoft.com/office/officeart/2018/2/layout/IconVerticalSolidList"/>
    <dgm:cxn modelId="{07AEA48B-04CF-4516-B9AF-2F6836D891E4}" type="presParOf" srcId="{97B03CB0-39D4-4B43-951D-EE8A9CEF4569}" destId="{D521F29E-CA12-45E9-B923-5EF25964C9BF}" srcOrd="1" destOrd="0" presId="urn:microsoft.com/office/officeart/2018/2/layout/IconVerticalSolidList"/>
    <dgm:cxn modelId="{BAE49270-E8DC-436A-930F-EDD83627FCF2}" type="presParOf" srcId="{97B03CB0-39D4-4B43-951D-EE8A9CEF4569}" destId="{DD82E310-53C1-4792-B0E7-806788E10CB4}" srcOrd="2" destOrd="0" presId="urn:microsoft.com/office/officeart/2018/2/layout/IconVerticalSolidList"/>
    <dgm:cxn modelId="{07AC83FB-CC87-40FD-9AC5-C5481B469758}" type="presParOf" srcId="{97B03CB0-39D4-4B43-951D-EE8A9CEF4569}" destId="{37028DB0-CC0B-421A-AC51-9FE5A19174CC}" srcOrd="3" destOrd="0" presId="urn:microsoft.com/office/officeart/2018/2/layout/IconVerticalSolidList"/>
    <dgm:cxn modelId="{F71DEFAB-18DD-488C-A9B5-016588AB70BF}" type="presParOf" srcId="{F9517BEA-4A63-4A07-A799-247CCCABB7CB}" destId="{00A54C17-9117-462C-A17E-EA1EB1B81F91}" srcOrd="1" destOrd="0" presId="urn:microsoft.com/office/officeart/2018/2/layout/IconVerticalSolidList"/>
    <dgm:cxn modelId="{367A9FE8-C803-4017-933E-53920056B99D}" type="presParOf" srcId="{F9517BEA-4A63-4A07-A799-247CCCABB7CB}" destId="{95FCA7DD-32EE-4BF6-B9EB-DA197BCE8395}" srcOrd="2" destOrd="0" presId="urn:microsoft.com/office/officeart/2018/2/layout/IconVerticalSolidList"/>
    <dgm:cxn modelId="{E27DBE0A-07A0-4389-81D9-2B45107614B1}" type="presParOf" srcId="{95FCA7DD-32EE-4BF6-B9EB-DA197BCE8395}" destId="{C3F24F1A-977E-4DCE-B562-21CDEF646FBC}" srcOrd="0" destOrd="0" presId="urn:microsoft.com/office/officeart/2018/2/layout/IconVerticalSolidList"/>
    <dgm:cxn modelId="{3B2330ED-382B-4090-826C-31DAB3B8C741}" type="presParOf" srcId="{95FCA7DD-32EE-4BF6-B9EB-DA197BCE8395}" destId="{627DCC2A-455B-4B35-8CBF-7CEF6BF64282}" srcOrd="1" destOrd="0" presId="urn:microsoft.com/office/officeart/2018/2/layout/IconVerticalSolidList"/>
    <dgm:cxn modelId="{264FA611-B798-4610-9526-5FE3F05D756F}" type="presParOf" srcId="{95FCA7DD-32EE-4BF6-B9EB-DA197BCE8395}" destId="{6CF37DC7-BE21-4967-81C5-F157C23162BF}" srcOrd="2" destOrd="0" presId="urn:microsoft.com/office/officeart/2018/2/layout/IconVerticalSolidList"/>
    <dgm:cxn modelId="{8D3FF895-1F67-4569-914F-BE205E7433A9}" type="presParOf" srcId="{95FCA7DD-32EE-4BF6-B9EB-DA197BCE8395}" destId="{05E4F40A-C93E-4610-A63D-C78C6FE19A4E}" srcOrd="3" destOrd="0" presId="urn:microsoft.com/office/officeart/2018/2/layout/IconVerticalSolidList"/>
    <dgm:cxn modelId="{EBB1C56C-2D71-429D-B954-9C3BD3515F3A}" type="presParOf" srcId="{F9517BEA-4A63-4A07-A799-247CCCABB7CB}" destId="{1F317E0C-35B3-4773-91B8-D9EA8B67F8C9}" srcOrd="3" destOrd="0" presId="urn:microsoft.com/office/officeart/2018/2/layout/IconVerticalSolidList"/>
    <dgm:cxn modelId="{ED6215BF-69EB-420C-B5CC-2A9782B3A538}" type="presParOf" srcId="{F9517BEA-4A63-4A07-A799-247CCCABB7CB}" destId="{7699C9BA-681F-4DA8-A7DE-5B2A4CF1B807}" srcOrd="4" destOrd="0" presId="urn:microsoft.com/office/officeart/2018/2/layout/IconVerticalSolidList"/>
    <dgm:cxn modelId="{5E300A65-A7BF-4E1E-BD59-78BC6DBE8789}" type="presParOf" srcId="{7699C9BA-681F-4DA8-A7DE-5B2A4CF1B807}" destId="{9E483DFB-129C-4860-AE50-E3F52113CA46}" srcOrd="0" destOrd="0" presId="urn:microsoft.com/office/officeart/2018/2/layout/IconVerticalSolidList"/>
    <dgm:cxn modelId="{C2212D9A-A98D-4387-AB53-87FA4E7D5A86}" type="presParOf" srcId="{7699C9BA-681F-4DA8-A7DE-5B2A4CF1B807}" destId="{91BF0509-E99E-43AC-88A7-77B0D190E8EE}" srcOrd="1" destOrd="0" presId="urn:microsoft.com/office/officeart/2018/2/layout/IconVerticalSolidList"/>
    <dgm:cxn modelId="{0EDBDBA9-FC79-4E0B-8836-EE1D1364C6AA}" type="presParOf" srcId="{7699C9BA-681F-4DA8-A7DE-5B2A4CF1B807}" destId="{51C57CBE-81FB-466F-A269-954345566A9F}" srcOrd="2" destOrd="0" presId="urn:microsoft.com/office/officeart/2018/2/layout/IconVerticalSolidList"/>
    <dgm:cxn modelId="{A90F97BD-D1D2-45BC-AEB3-18ECBD600F05}" type="presParOf" srcId="{7699C9BA-681F-4DA8-A7DE-5B2A4CF1B807}" destId="{1AAA0739-B569-4639-AEDA-049A42088C40}" srcOrd="3" destOrd="0" presId="urn:microsoft.com/office/officeart/2018/2/layout/IconVerticalSolidList"/>
    <dgm:cxn modelId="{2B61F4F0-0D62-427A-B63F-37DE680B17B8}" type="presParOf" srcId="{F9517BEA-4A63-4A07-A799-247CCCABB7CB}" destId="{1B3FAEE5-930A-4E59-9621-CFD25EB829D7}" srcOrd="5" destOrd="0" presId="urn:microsoft.com/office/officeart/2018/2/layout/IconVerticalSolidList"/>
    <dgm:cxn modelId="{99E3EE23-76BF-43E2-A96D-5C437ED0CDB8}" type="presParOf" srcId="{F9517BEA-4A63-4A07-A799-247CCCABB7CB}" destId="{24A412AB-11AE-4579-A45E-31E049EF1B6A}" srcOrd="6" destOrd="0" presId="urn:microsoft.com/office/officeart/2018/2/layout/IconVerticalSolidList"/>
    <dgm:cxn modelId="{148BC8E8-1FAA-40B3-9A77-4A08628744AE}" type="presParOf" srcId="{24A412AB-11AE-4579-A45E-31E049EF1B6A}" destId="{4B7D0ECC-F439-47B8-8322-C030CFE1EFF5}" srcOrd="0" destOrd="0" presId="urn:microsoft.com/office/officeart/2018/2/layout/IconVerticalSolidList"/>
    <dgm:cxn modelId="{23621F12-29ED-49B0-AB37-1F9FB3DC06A5}" type="presParOf" srcId="{24A412AB-11AE-4579-A45E-31E049EF1B6A}" destId="{D10B48A2-E5DF-400F-BE82-C48AEDB2445F}" srcOrd="1" destOrd="0" presId="urn:microsoft.com/office/officeart/2018/2/layout/IconVerticalSolidList"/>
    <dgm:cxn modelId="{B3A6F1EE-AF14-4980-88AD-55AFAA888312}" type="presParOf" srcId="{24A412AB-11AE-4579-A45E-31E049EF1B6A}" destId="{440DF77F-6908-43CA-AA9F-63C865319545}" srcOrd="2" destOrd="0" presId="urn:microsoft.com/office/officeart/2018/2/layout/IconVerticalSolidList"/>
    <dgm:cxn modelId="{184574F1-D138-4DE4-9ACD-BDAC6E4A33C9}" type="presParOf" srcId="{24A412AB-11AE-4579-A45E-31E049EF1B6A}" destId="{F47E7F59-9783-4815-8C64-8F45CE33EBA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83AA46-EEC6-4FF7-BAC4-C21695228BE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UY"/>
        </a:p>
      </dgm:t>
    </dgm:pt>
    <dgm:pt modelId="{10BBC72C-BD5F-460F-A297-5F11F1E9EE92}">
      <dgm:prSet phldrT="[Texto]"/>
      <dgm:spPr/>
      <dgm:t>
        <a:bodyPr/>
        <a:lstStyle/>
        <a:p>
          <a:r>
            <a:rPr lang="es-ES" dirty="0"/>
            <a:t>Ley del cliente</a:t>
          </a:r>
          <a:endParaRPr lang="es-UY" dirty="0"/>
        </a:p>
      </dgm:t>
    </dgm:pt>
    <dgm:pt modelId="{F252B7F6-B669-4CC5-AA13-E94261F6A7BF}" type="parTrans" cxnId="{F1715F25-941C-4D8D-853A-4BB3413118FB}">
      <dgm:prSet/>
      <dgm:spPr/>
      <dgm:t>
        <a:bodyPr/>
        <a:lstStyle/>
        <a:p>
          <a:endParaRPr lang="es-UY"/>
        </a:p>
      </dgm:t>
    </dgm:pt>
    <dgm:pt modelId="{81534041-2DA0-4AC2-A6B5-B12902A352DC}" type="sibTrans" cxnId="{F1715F25-941C-4D8D-853A-4BB3413118FB}">
      <dgm:prSet/>
      <dgm:spPr/>
      <dgm:t>
        <a:bodyPr/>
        <a:lstStyle/>
        <a:p>
          <a:endParaRPr lang="es-UY"/>
        </a:p>
      </dgm:t>
    </dgm:pt>
    <dgm:pt modelId="{E2AFA760-46D0-4EF1-A0DE-B02571163A2E}">
      <dgm:prSet phldrT="[Texto]"/>
      <dgm:spPr/>
      <dgm:t>
        <a:bodyPr/>
        <a:lstStyle/>
        <a:p>
          <a:r>
            <a:rPr lang="es-ES" dirty="0"/>
            <a:t>Ley del pequeño equipo</a:t>
          </a:r>
          <a:endParaRPr lang="es-UY" dirty="0"/>
        </a:p>
      </dgm:t>
    </dgm:pt>
    <dgm:pt modelId="{86D395E6-540D-442B-B86A-1BB41AE0A687}" type="parTrans" cxnId="{EA51E8CD-5AB5-4BB5-9BA1-56F05C877F78}">
      <dgm:prSet/>
      <dgm:spPr/>
      <dgm:t>
        <a:bodyPr/>
        <a:lstStyle/>
        <a:p>
          <a:endParaRPr lang="es-UY"/>
        </a:p>
      </dgm:t>
    </dgm:pt>
    <dgm:pt modelId="{8AA0610B-AC0E-4981-830A-17C22DA26271}" type="sibTrans" cxnId="{EA51E8CD-5AB5-4BB5-9BA1-56F05C877F78}">
      <dgm:prSet/>
      <dgm:spPr/>
      <dgm:t>
        <a:bodyPr/>
        <a:lstStyle/>
        <a:p>
          <a:endParaRPr lang="es-UY"/>
        </a:p>
      </dgm:t>
    </dgm:pt>
    <dgm:pt modelId="{4C76B8ED-3E8B-4D55-B716-BFDB759663EB}">
      <dgm:prSet phldrT="[Texto]"/>
      <dgm:spPr/>
      <dgm:t>
        <a:bodyPr/>
        <a:lstStyle/>
        <a:p>
          <a:r>
            <a:rPr lang="es-ES" dirty="0"/>
            <a:t>Ley de la red</a:t>
          </a:r>
          <a:endParaRPr lang="es-UY" dirty="0"/>
        </a:p>
      </dgm:t>
    </dgm:pt>
    <dgm:pt modelId="{F139419C-3BF7-43CA-9E55-06AE28D7B409}" type="parTrans" cxnId="{EC556931-3313-4C8A-83FF-E03429690103}">
      <dgm:prSet/>
      <dgm:spPr/>
      <dgm:t>
        <a:bodyPr/>
        <a:lstStyle/>
        <a:p>
          <a:endParaRPr lang="es-UY"/>
        </a:p>
      </dgm:t>
    </dgm:pt>
    <dgm:pt modelId="{C71F3E8C-B358-4C0A-A5AA-D72CDD7D57AC}" type="sibTrans" cxnId="{EC556931-3313-4C8A-83FF-E03429690103}">
      <dgm:prSet/>
      <dgm:spPr/>
      <dgm:t>
        <a:bodyPr/>
        <a:lstStyle/>
        <a:p>
          <a:endParaRPr lang="es-UY"/>
        </a:p>
      </dgm:t>
    </dgm:pt>
    <dgm:pt modelId="{20767FA5-2EB5-48FA-9BC2-37B198C46F68}" type="pres">
      <dgm:prSet presAssocID="{3E83AA46-EEC6-4FF7-BAC4-C21695228BE1}" presName="hierChild1" presStyleCnt="0">
        <dgm:presLayoutVars>
          <dgm:chPref val="1"/>
          <dgm:dir/>
          <dgm:animOne val="branch"/>
          <dgm:animLvl val="lvl"/>
          <dgm:resizeHandles/>
        </dgm:presLayoutVars>
      </dgm:prSet>
      <dgm:spPr/>
    </dgm:pt>
    <dgm:pt modelId="{17B664B1-8A37-4BC4-BB8C-15838DC7316A}" type="pres">
      <dgm:prSet presAssocID="{10BBC72C-BD5F-460F-A297-5F11F1E9EE92}" presName="hierRoot1" presStyleCnt="0"/>
      <dgm:spPr/>
    </dgm:pt>
    <dgm:pt modelId="{E6EE7F3C-D8C8-4F19-A8D1-F9250493A887}" type="pres">
      <dgm:prSet presAssocID="{10BBC72C-BD5F-460F-A297-5F11F1E9EE92}" presName="composite" presStyleCnt="0"/>
      <dgm:spPr/>
    </dgm:pt>
    <dgm:pt modelId="{76B68E76-6D7F-4B65-B5B1-2F0DECBF70FD}" type="pres">
      <dgm:prSet presAssocID="{10BBC72C-BD5F-460F-A297-5F11F1E9EE92}" presName="background" presStyleLbl="node0" presStyleIdx="0" presStyleCnt="3"/>
      <dgm:spPr/>
    </dgm:pt>
    <dgm:pt modelId="{F8E8F775-E51E-4452-928D-39DD20103157}" type="pres">
      <dgm:prSet presAssocID="{10BBC72C-BD5F-460F-A297-5F11F1E9EE92}" presName="text" presStyleLbl="fgAcc0" presStyleIdx="0" presStyleCnt="3">
        <dgm:presLayoutVars>
          <dgm:chPref val="3"/>
        </dgm:presLayoutVars>
      </dgm:prSet>
      <dgm:spPr/>
    </dgm:pt>
    <dgm:pt modelId="{1DB96412-3BAB-4579-AA70-7FCE0EFAE05D}" type="pres">
      <dgm:prSet presAssocID="{10BBC72C-BD5F-460F-A297-5F11F1E9EE92}" presName="hierChild2" presStyleCnt="0"/>
      <dgm:spPr/>
    </dgm:pt>
    <dgm:pt modelId="{D5430106-7A3B-4197-9339-4DAE1C7F0FDB}" type="pres">
      <dgm:prSet presAssocID="{E2AFA760-46D0-4EF1-A0DE-B02571163A2E}" presName="hierRoot1" presStyleCnt="0"/>
      <dgm:spPr/>
    </dgm:pt>
    <dgm:pt modelId="{03BE87DC-7C66-4490-B581-AFDD96DA5A95}" type="pres">
      <dgm:prSet presAssocID="{E2AFA760-46D0-4EF1-A0DE-B02571163A2E}" presName="composite" presStyleCnt="0"/>
      <dgm:spPr/>
    </dgm:pt>
    <dgm:pt modelId="{2DFAE185-6F40-4551-A677-F7E1AEE6432E}" type="pres">
      <dgm:prSet presAssocID="{E2AFA760-46D0-4EF1-A0DE-B02571163A2E}" presName="background" presStyleLbl="node0" presStyleIdx="1" presStyleCnt="3"/>
      <dgm:spPr/>
    </dgm:pt>
    <dgm:pt modelId="{B7B483C1-037A-404F-B178-8B9CA2EA47B2}" type="pres">
      <dgm:prSet presAssocID="{E2AFA760-46D0-4EF1-A0DE-B02571163A2E}" presName="text" presStyleLbl="fgAcc0" presStyleIdx="1" presStyleCnt="3">
        <dgm:presLayoutVars>
          <dgm:chPref val="3"/>
        </dgm:presLayoutVars>
      </dgm:prSet>
      <dgm:spPr/>
    </dgm:pt>
    <dgm:pt modelId="{22795A78-5C20-4990-97B2-14D4A04D4EEB}" type="pres">
      <dgm:prSet presAssocID="{E2AFA760-46D0-4EF1-A0DE-B02571163A2E}" presName="hierChild2" presStyleCnt="0"/>
      <dgm:spPr/>
    </dgm:pt>
    <dgm:pt modelId="{27EA24B3-0F66-4CCC-B7F6-C44F35A02A0F}" type="pres">
      <dgm:prSet presAssocID="{4C76B8ED-3E8B-4D55-B716-BFDB759663EB}" presName="hierRoot1" presStyleCnt="0"/>
      <dgm:spPr/>
    </dgm:pt>
    <dgm:pt modelId="{08A390B2-5DC2-4157-9CFA-B14695775DE0}" type="pres">
      <dgm:prSet presAssocID="{4C76B8ED-3E8B-4D55-B716-BFDB759663EB}" presName="composite" presStyleCnt="0"/>
      <dgm:spPr/>
    </dgm:pt>
    <dgm:pt modelId="{6E91B499-2D55-4BD0-AEA5-0B07C64DE5E1}" type="pres">
      <dgm:prSet presAssocID="{4C76B8ED-3E8B-4D55-B716-BFDB759663EB}" presName="background" presStyleLbl="node0" presStyleIdx="2" presStyleCnt="3"/>
      <dgm:spPr/>
    </dgm:pt>
    <dgm:pt modelId="{5DCA0778-2DFF-4121-BD37-AF4BDCCABE26}" type="pres">
      <dgm:prSet presAssocID="{4C76B8ED-3E8B-4D55-B716-BFDB759663EB}" presName="text" presStyleLbl="fgAcc0" presStyleIdx="2" presStyleCnt="3">
        <dgm:presLayoutVars>
          <dgm:chPref val="3"/>
        </dgm:presLayoutVars>
      </dgm:prSet>
      <dgm:spPr/>
    </dgm:pt>
    <dgm:pt modelId="{93D1DF79-1EC8-4E5A-A230-4893C5669D6C}" type="pres">
      <dgm:prSet presAssocID="{4C76B8ED-3E8B-4D55-B716-BFDB759663EB}" presName="hierChild2" presStyleCnt="0"/>
      <dgm:spPr/>
    </dgm:pt>
  </dgm:ptLst>
  <dgm:cxnLst>
    <dgm:cxn modelId="{F1715F25-941C-4D8D-853A-4BB3413118FB}" srcId="{3E83AA46-EEC6-4FF7-BAC4-C21695228BE1}" destId="{10BBC72C-BD5F-460F-A297-5F11F1E9EE92}" srcOrd="0" destOrd="0" parTransId="{F252B7F6-B669-4CC5-AA13-E94261F6A7BF}" sibTransId="{81534041-2DA0-4AC2-A6B5-B12902A352DC}"/>
    <dgm:cxn modelId="{EC556931-3313-4C8A-83FF-E03429690103}" srcId="{3E83AA46-EEC6-4FF7-BAC4-C21695228BE1}" destId="{4C76B8ED-3E8B-4D55-B716-BFDB759663EB}" srcOrd="2" destOrd="0" parTransId="{F139419C-3BF7-43CA-9E55-06AE28D7B409}" sibTransId="{C71F3E8C-B358-4C0A-A5AA-D72CDD7D57AC}"/>
    <dgm:cxn modelId="{43B1073B-EDFC-4CE0-8751-7B278428AAC2}" type="presOf" srcId="{10BBC72C-BD5F-460F-A297-5F11F1E9EE92}" destId="{F8E8F775-E51E-4452-928D-39DD20103157}" srcOrd="0" destOrd="0" presId="urn:microsoft.com/office/officeart/2005/8/layout/hierarchy1"/>
    <dgm:cxn modelId="{91F5AA4D-6E15-44A8-8789-B120E2C1830E}" type="presOf" srcId="{4C76B8ED-3E8B-4D55-B716-BFDB759663EB}" destId="{5DCA0778-2DFF-4121-BD37-AF4BDCCABE26}" srcOrd="0" destOrd="0" presId="urn:microsoft.com/office/officeart/2005/8/layout/hierarchy1"/>
    <dgm:cxn modelId="{6B257F93-B992-4358-BFF9-FC5468BC4FC3}" type="presOf" srcId="{E2AFA760-46D0-4EF1-A0DE-B02571163A2E}" destId="{B7B483C1-037A-404F-B178-8B9CA2EA47B2}" srcOrd="0" destOrd="0" presId="urn:microsoft.com/office/officeart/2005/8/layout/hierarchy1"/>
    <dgm:cxn modelId="{EA51E8CD-5AB5-4BB5-9BA1-56F05C877F78}" srcId="{3E83AA46-EEC6-4FF7-BAC4-C21695228BE1}" destId="{E2AFA760-46D0-4EF1-A0DE-B02571163A2E}" srcOrd="1" destOrd="0" parTransId="{86D395E6-540D-442B-B86A-1BB41AE0A687}" sibTransId="{8AA0610B-AC0E-4981-830A-17C22DA26271}"/>
    <dgm:cxn modelId="{D7B1D1EE-2C9A-40CA-A853-3AFF53B3FDB4}" type="presOf" srcId="{3E83AA46-EEC6-4FF7-BAC4-C21695228BE1}" destId="{20767FA5-2EB5-48FA-9BC2-37B198C46F68}" srcOrd="0" destOrd="0" presId="urn:microsoft.com/office/officeart/2005/8/layout/hierarchy1"/>
    <dgm:cxn modelId="{75B94E90-734E-4840-9B19-18DE33181166}" type="presParOf" srcId="{20767FA5-2EB5-48FA-9BC2-37B198C46F68}" destId="{17B664B1-8A37-4BC4-BB8C-15838DC7316A}" srcOrd="0" destOrd="0" presId="urn:microsoft.com/office/officeart/2005/8/layout/hierarchy1"/>
    <dgm:cxn modelId="{77E34DEA-B857-4DE3-9032-29F9045207A1}" type="presParOf" srcId="{17B664B1-8A37-4BC4-BB8C-15838DC7316A}" destId="{E6EE7F3C-D8C8-4F19-A8D1-F9250493A887}" srcOrd="0" destOrd="0" presId="urn:microsoft.com/office/officeart/2005/8/layout/hierarchy1"/>
    <dgm:cxn modelId="{E2AB1038-9B82-4CAD-8235-8374B661334B}" type="presParOf" srcId="{E6EE7F3C-D8C8-4F19-A8D1-F9250493A887}" destId="{76B68E76-6D7F-4B65-B5B1-2F0DECBF70FD}" srcOrd="0" destOrd="0" presId="urn:microsoft.com/office/officeart/2005/8/layout/hierarchy1"/>
    <dgm:cxn modelId="{4A37A39A-11C5-4769-B972-ACA9C7A4E5C8}" type="presParOf" srcId="{E6EE7F3C-D8C8-4F19-A8D1-F9250493A887}" destId="{F8E8F775-E51E-4452-928D-39DD20103157}" srcOrd="1" destOrd="0" presId="urn:microsoft.com/office/officeart/2005/8/layout/hierarchy1"/>
    <dgm:cxn modelId="{D12F07CA-201E-40EF-AB34-2E10147C1EB7}" type="presParOf" srcId="{17B664B1-8A37-4BC4-BB8C-15838DC7316A}" destId="{1DB96412-3BAB-4579-AA70-7FCE0EFAE05D}" srcOrd="1" destOrd="0" presId="urn:microsoft.com/office/officeart/2005/8/layout/hierarchy1"/>
    <dgm:cxn modelId="{7A2C1550-DE5E-41BC-ADD4-5010288A2219}" type="presParOf" srcId="{20767FA5-2EB5-48FA-9BC2-37B198C46F68}" destId="{D5430106-7A3B-4197-9339-4DAE1C7F0FDB}" srcOrd="1" destOrd="0" presId="urn:microsoft.com/office/officeart/2005/8/layout/hierarchy1"/>
    <dgm:cxn modelId="{14C888EE-484D-4E10-AB66-B263111AB82E}" type="presParOf" srcId="{D5430106-7A3B-4197-9339-4DAE1C7F0FDB}" destId="{03BE87DC-7C66-4490-B581-AFDD96DA5A95}" srcOrd="0" destOrd="0" presId="urn:microsoft.com/office/officeart/2005/8/layout/hierarchy1"/>
    <dgm:cxn modelId="{3EBD89CF-29D1-40DB-AFDF-FAA4C1721102}" type="presParOf" srcId="{03BE87DC-7C66-4490-B581-AFDD96DA5A95}" destId="{2DFAE185-6F40-4551-A677-F7E1AEE6432E}" srcOrd="0" destOrd="0" presId="urn:microsoft.com/office/officeart/2005/8/layout/hierarchy1"/>
    <dgm:cxn modelId="{CCD44CA0-3989-45BA-AEB7-51C3174FA7D3}" type="presParOf" srcId="{03BE87DC-7C66-4490-B581-AFDD96DA5A95}" destId="{B7B483C1-037A-404F-B178-8B9CA2EA47B2}" srcOrd="1" destOrd="0" presId="urn:microsoft.com/office/officeart/2005/8/layout/hierarchy1"/>
    <dgm:cxn modelId="{22225AF6-E11A-4CB4-B4CB-0FF7E1E29D8F}" type="presParOf" srcId="{D5430106-7A3B-4197-9339-4DAE1C7F0FDB}" destId="{22795A78-5C20-4990-97B2-14D4A04D4EEB}" srcOrd="1" destOrd="0" presId="urn:microsoft.com/office/officeart/2005/8/layout/hierarchy1"/>
    <dgm:cxn modelId="{A3CAF799-A311-4C5F-80BE-32CF23DE8EE7}" type="presParOf" srcId="{20767FA5-2EB5-48FA-9BC2-37B198C46F68}" destId="{27EA24B3-0F66-4CCC-B7F6-C44F35A02A0F}" srcOrd="2" destOrd="0" presId="urn:microsoft.com/office/officeart/2005/8/layout/hierarchy1"/>
    <dgm:cxn modelId="{8344ECFD-E335-48F5-B5E4-3D6A70075E2F}" type="presParOf" srcId="{27EA24B3-0F66-4CCC-B7F6-C44F35A02A0F}" destId="{08A390B2-5DC2-4157-9CFA-B14695775DE0}" srcOrd="0" destOrd="0" presId="urn:microsoft.com/office/officeart/2005/8/layout/hierarchy1"/>
    <dgm:cxn modelId="{4F4C5664-32B3-448A-B5D8-A6E24628560F}" type="presParOf" srcId="{08A390B2-5DC2-4157-9CFA-B14695775DE0}" destId="{6E91B499-2D55-4BD0-AEA5-0B07C64DE5E1}" srcOrd="0" destOrd="0" presId="urn:microsoft.com/office/officeart/2005/8/layout/hierarchy1"/>
    <dgm:cxn modelId="{C86FBC7D-E1D6-4C87-847B-6D0CE88CE7A7}" type="presParOf" srcId="{08A390B2-5DC2-4157-9CFA-B14695775DE0}" destId="{5DCA0778-2DFF-4121-BD37-AF4BDCCABE26}" srcOrd="1" destOrd="0" presId="urn:microsoft.com/office/officeart/2005/8/layout/hierarchy1"/>
    <dgm:cxn modelId="{BC3C4938-91EE-4BB2-A7F1-353B70C9CBE8}" type="presParOf" srcId="{27EA24B3-0F66-4CCC-B7F6-C44F35A02A0F}" destId="{93D1DF79-1EC8-4E5A-A230-4893C5669D6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B275D-8553-0846-A316-484B7B291C97}">
      <dsp:nvSpPr>
        <dsp:cNvPr id="0" name=""/>
        <dsp:cNvSpPr/>
      </dsp:nvSpPr>
      <dsp:spPr>
        <a:xfrm>
          <a:off x="0"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rtlCol="0" anchor="t" anchorCtr="1">
          <a:noAutofit/>
        </a:bodyPr>
        <a:lstStyle/>
        <a:p>
          <a:pPr marL="0" lvl="0" indent="0" algn="ctr" defTabSz="889000" rtl="0">
            <a:lnSpc>
              <a:spcPct val="90000"/>
            </a:lnSpc>
            <a:spcBef>
              <a:spcPct val="0"/>
            </a:spcBef>
            <a:spcAft>
              <a:spcPct val="35000"/>
            </a:spcAft>
            <a:buNone/>
          </a:pPr>
          <a:r>
            <a:rPr lang="es-ES" sz="2000" kern="1200" noProof="0">
              <a:latin typeface="Tenorite" pitchFamily="2" charset="0"/>
            </a:rPr>
            <a:t>Objetivo</a:t>
          </a:r>
          <a:endParaRPr lang="es-ES" sz="2000" kern="1200" noProof="0" dirty="0">
            <a:latin typeface="Tenorite" pitchFamily="2" charset="0"/>
          </a:endParaRPr>
        </a:p>
        <a:p>
          <a:pPr marL="0" lvl="1" indent="-114300" algn="ctr" defTabSz="622300" rtl="0">
            <a:lnSpc>
              <a:spcPct val="100000"/>
            </a:lnSpc>
            <a:spcBef>
              <a:spcPct val="0"/>
            </a:spcBef>
            <a:spcAft>
              <a:spcPct val="15000"/>
            </a:spcAft>
            <a:buNone/>
          </a:pPr>
          <a:r>
            <a:rPr lang="es-ES" sz="1400" kern="1200" noProof="0" dirty="0">
              <a:latin typeface="Tenorite" pitchFamily="2" charset="0"/>
            </a:rPr>
            <a:t>Operativos, Transformadores, Innovadores</a:t>
          </a:r>
        </a:p>
      </dsp:txBody>
      <dsp:txXfrm>
        <a:off x="0" y="1576348"/>
        <a:ext cx="1892456" cy="1576348"/>
      </dsp:txXfrm>
    </dsp:sp>
    <dsp:sp modelId="{A126BA88-D0F9-AF4A-A7BA-0638E32B45F8}">
      <dsp:nvSpPr>
        <dsp:cNvPr id="0" name=""/>
        <dsp:cNvSpPr/>
      </dsp:nvSpPr>
      <dsp:spPr>
        <a:xfrm>
          <a:off x="53215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FF6703-D32F-9E47-96B8-A304C47CCB78}">
      <dsp:nvSpPr>
        <dsp:cNvPr id="0" name=""/>
        <dsp:cNvSpPr/>
      </dsp:nvSpPr>
      <dsp:spPr>
        <a:xfrm>
          <a:off x="1946788"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rtlCol="0" anchor="t" anchorCtr="1">
          <a:noAutofit/>
        </a:bodyPr>
        <a:lstStyle/>
        <a:p>
          <a:pPr marL="0" lvl="0" indent="0" algn="ctr" defTabSz="889000" rtl="0">
            <a:lnSpc>
              <a:spcPct val="90000"/>
            </a:lnSpc>
            <a:spcBef>
              <a:spcPct val="0"/>
            </a:spcBef>
            <a:spcAft>
              <a:spcPct val="35000"/>
            </a:spcAft>
            <a:buNone/>
          </a:pPr>
          <a:r>
            <a:rPr lang="es-ES" sz="2000" kern="1200" noProof="0" dirty="0">
              <a:latin typeface="Tenorite" pitchFamily="2" charset="0"/>
            </a:rPr>
            <a:t>Resultados clave</a:t>
          </a:r>
        </a:p>
        <a:p>
          <a:pPr marL="0" lvl="1" indent="-114300" algn="ctr" defTabSz="622300" rtl="0">
            <a:lnSpc>
              <a:spcPct val="100000"/>
            </a:lnSpc>
            <a:spcBef>
              <a:spcPct val="0"/>
            </a:spcBef>
            <a:spcAft>
              <a:spcPct val="15000"/>
            </a:spcAft>
            <a:buNone/>
          </a:pPr>
          <a:r>
            <a:rPr lang="es-ES" sz="1400" kern="1200" noProof="0" dirty="0">
              <a:latin typeface="Tenorite" pitchFamily="2" charset="0"/>
            </a:rPr>
            <a:t>Entregables</a:t>
          </a:r>
        </a:p>
      </dsp:txBody>
      <dsp:txXfrm>
        <a:off x="1946788" y="1576348"/>
        <a:ext cx="1892456" cy="1576348"/>
      </dsp:txXfrm>
    </dsp:sp>
    <dsp:sp modelId="{EFEB790C-BD5C-F54D-9993-F81422A8AD8E}">
      <dsp:nvSpPr>
        <dsp:cNvPr id="0" name=""/>
        <dsp:cNvSpPr/>
      </dsp:nvSpPr>
      <dsp:spPr>
        <a:xfrm>
          <a:off x="248138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4ABADC-97F5-A547-823D-7594A86D79D3}">
      <dsp:nvSpPr>
        <dsp:cNvPr id="0" name=""/>
        <dsp:cNvSpPr/>
      </dsp:nvSpPr>
      <dsp:spPr>
        <a:xfrm>
          <a:off x="3901903"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rtlCol="0" anchor="t" anchorCtr="1">
          <a:noAutofit/>
        </a:bodyPr>
        <a:lstStyle/>
        <a:p>
          <a:pPr marL="0" lvl="0" indent="0" algn="ctr" defTabSz="889000" rtl="0">
            <a:lnSpc>
              <a:spcPct val="90000"/>
            </a:lnSpc>
            <a:spcBef>
              <a:spcPct val="0"/>
            </a:spcBef>
            <a:spcAft>
              <a:spcPct val="35000"/>
            </a:spcAft>
            <a:buNone/>
          </a:pPr>
          <a:r>
            <a:rPr lang="es-ES" sz="2000" kern="1200" noProof="0" dirty="0">
              <a:latin typeface="Tenorite" pitchFamily="2" charset="0"/>
            </a:rPr>
            <a:t>Presentación breve</a:t>
          </a:r>
        </a:p>
        <a:p>
          <a:pPr marL="0" lvl="1" indent="-114300" algn="ctr" defTabSz="622300" rtl="0">
            <a:lnSpc>
              <a:spcPct val="100000"/>
            </a:lnSpc>
            <a:spcBef>
              <a:spcPct val="0"/>
            </a:spcBef>
            <a:spcAft>
              <a:spcPct val="15000"/>
            </a:spcAft>
            <a:buNone/>
          </a:pPr>
          <a:r>
            <a:rPr lang="es-ES" sz="1400" kern="1200" noProof="0" dirty="0">
              <a:latin typeface="Tenorite" pitchFamily="2" charset="0"/>
            </a:rPr>
            <a:t>Recibir feedback</a:t>
          </a:r>
        </a:p>
      </dsp:txBody>
      <dsp:txXfrm>
        <a:off x="3901903" y="1576348"/>
        <a:ext cx="1892456" cy="1576348"/>
      </dsp:txXfrm>
    </dsp:sp>
    <dsp:sp modelId="{CC076D56-4BB0-7246-9039-788AB439DAF0}">
      <dsp:nvSpPr>
        <dsp:cNvPr id="0" name=""/>
        <dsp:cNvSpPr/>
      </dsp:nvSpPr>
      <dsp:spPr>
        <a:xfrm>
          <a:off x="443061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8C9BA8-C3B3-F947-915F-EE2FD2FCA9A5}">
      <dsp:nvSpPr>
        <dsp:cNvPr id="0" name=""/>
        <dsp:cNvSpPr/>
      </dsp:nvSpPr>
      <dsp:spPr>
        <a:xfrm>
          <a:off x="5847689"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rtlCol="0" anchor="t" anchorCtr="1">
          <a:noAutofit/>
        </a:bodyPr>
        <a:lstStyle/>
        <a:p>
          <a:pPr marL="0" lvl="0" indent="0" algn="ctr" defTabSz="889000" rtl="0">
            <a:lnSpc>
              <a:spcPct val="90000"/>
            </a:lnSpc>
            <a:spcBef>
              <a:spcPct val="0"/>
            </a:spcBef>
            <a:spcAft>
              <a:spcPct val="35000"/>
            </a:spcAft>
            <a:buNone/>
          </a:pPr>
          <a:r>
            <a:rPr lang="es-ES" sz="2000" kern="1200" noProof="0" dirty="0">
              <a:latin typeface="Tenorite" pitchFamily="2" charset="0"/>
            </a:rPr>
            <a:t>Entrega de Trabajo  Final</a:t>
          </a:r>
        </a:p>
        <a:p>
          <a:pPr marL="0" lvl="1" indent="-114300" algn="ctr" defTabSz="622300" rtl="0">
            <a:lnSpc>
              <a:spcPct val="100000"/>
            </a:lnSpc>
            <a:spcBef>
              <a:spcPct val="0"/>
            </a:spcBef>
            <a:spcAft>
              <a:spcPct val="15000"/>
            </a:spcAft>
            <a:buNone/>
          </a:pPr>
          <a:r>
            <a:rPr lang="es-ES" sz="1400" kern="1200" noProof="0" dirty="0">
              <a:latin typeface="Tenorite" pitchFamily="2" charset="0"/>
            </a:rPr>
            <a:t>Formato que realizaran la presentación</a:t>
          </a:r>
        </a:p>
      </dsp:txBody>
      <dsp:txXfrm>
        <a:off x="5847689" y="1576348"/>
        <a:ext cx="1892456" cy="1576348"/>
      </dsp:txXfrm>
    </dsp:sp>
    <dsp:sp modelId="{FDF2BC93-305C-D94B-A6C2-ED9CE7F40C2F}">
      <dsp:nvSpPr>
        <dsp:cNvPr id="0" name=""/>
        <dsp:cNvSpPr/>
      </dsp:nvSpPr>
      <dsp:spPr>
        <a:xfrm>
          <a:off x="637984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C20AF0-FA1E-3C4A-AD07-551A27BE2B92}">
      <dsp:nvSpPr>
        <dsp:cNvPr id="0" name=""/>
        <dsp:cNvSpPr/>
      </dsp:nvSpPr>
      <dsp:spPr>
        <a:xfrm>
          <a:off x="7796918"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rtlCol="0" anchor="ctr" anchorCtr="0">
          <a:noAutofit/>
        </a:bodyPr>
        <a:lstStyle/>
        <a:p>
          <a:pPr marL="0" lvl="0" indent="0" algn="ctr" defTabSz="977900" rtl="0">
            <a:lnSpc>
              <a:spcPct val="90000"/>
            </a:lnSpc>
            <a:spcBef>
              <a:spcPct val="0"/>
            </a:spcBef>
            <a:spcAft>
              <a:spcPct val="35000"/>
            </a:spcAft>
            <a:buNone/>
          </a:pPr>
          <a:r>
            <a:rPr lang="es-ES" sz="2200" kern="1200" noProof="0" dirty="0">
              <a:latin typeface="Tenorite" pitchFamily="2" charset="0"/>
            </a:rPr>
            <a:t>Presentación Final</a:t>
          </a:r>
        </a:p>
      </dsp:txBody>
      <dsp:txXfrm>
        <a:off x="7796918" y="1576348"/>
        <a:ext cx="1892456" cy="1576348"/>
      </dsp:txXfrm>
    </dsp:sp>
    <dsp:sp modelId="{916140F0-4F43-9F45-8310-FCCA12DDE514}">
      <dsp:nvSpPr>
        <dsp:cNvPr id="0" name=""/>
        <dsp:cNvSpPr/>
      </dsp:nvSpPr>
      <dsp:spPr>
        <a:xfrm>
          <a:off x="8329073"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07607C-A87A-3347-81F6-106C527DBD58}">
      <dsp:nvSpPr>
        <dsp:cNvPr id="0" name=""/>
        <dsp:cNvSpPr/>
      </dsp:nvSpPr>
      <dsp:spPr>
        <a:xfrm>
          <a:off x="400054" y="3040375"/>
          <a:ext cx="8914225" cy="591130"/>
        </a:xfrm>
        <a:prstGeom prst="leftRightArrow">
          <a:avLst/>
        </a:prstGeom>
        <a:solidFill>
          <a:schemeClr val="accent2">
            <a:tint val="40000"/>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2181504"/>
          <a:ext cx="9779182" cy="0"/>
        </a:xfrm>
        <a:prstGeom prst="line">
          <a:avLst/>
        </a:prstGeom>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69819"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105463"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655770" y="890053"/>
          <a:ext cx="2321488"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rtlCol="0" anchor="t" anchorCtr="0">
          <a:noAutofit/>
        </a:bodyPr>
        <a:lstStyle/>
        <a:p>
          <a:pPr marL="0" lvl="0" indent="0" algn="l" defTabSz="533400" rtl="0">
            <a:lnSpc>
              <a:spcPct val="90000"/>
            </a:lnSpc>
            <a:spcBef>
              <a:spcPct val="0"/>
            </a:spcBef>
            <a:spcAft>
              <a:spcPct val="35000"/>
            </a:spcAft>
            <a:buNone/>
          </a:pPr>
          <a:r>
            <a:rPr lang="es-ES" sz="1200" b="0" kern="1200" noProof="0" dirty="0">
              <a:solidFill>
                <a:schemeClr val="bg1"/>
              </a:solidFill>
              <a:latin typeface="Tenorite" pitchFamily="2" charset="0"/>
            </a:rPr>
            <a:t>Entrega de Objetivo</a:t>
          </a:r>
        </a:p>
      </dsp:txBody>
      <dsp:txXfrm>
        <a:off x="655770" y="890053"/>
        <a:ext cx="2321488" cy="1291450"/>
      </dsp:txXfrm>
    </dsp:sp>
    <dsp:sp modelId="{8E3FB235-DF38-476B-9A0E-B1E583D50944}">
      <dsp:nvSpPr>
        <dsp:cNvPr id="0" name=""/>
        <dsp:cNvSpPr/>
      </dsp:nvSpPr>
      <dsp:spPr>
        <a:xfrm>
          <a:off x="655770" y="436300"/>
          <a:ext cx="2321488"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marL="0" lvl="0" indent="0" algn="l" defTabSz="711200" rtl="0">
            <a:lnSpc>
              <a:spcPct val="90000"/>
            </a:lnSpc>
            <a:spcBef>
              <a:spcPct val="0"/>
            </a:spcBef>
            <a:spcAft>
              <a:spcPct val="35000"/>
            </a:spcAft>
            <a:buNone/>
            <a:defRPr b="1"/>
          </a:pPr>
          <a:r>
            <a:rPr lang="es-ES" sz="1600" b="1" kern="1200" noProof="0" dirty="0">
              <a:solidFill>
                <a:schemeClr val="bg1"/>
              </a:solidFill>
              <a:latin typeface="Tenorite" pitchFamily="2" charset="0"/>
            </a:rPr>
            <a:t>29 de Abril. 2024</a:t>
          </a:r>
        </a:p>
      </dsp:txBody>
      <dsp:txXfrm>
        <a:off x="655770" y="436300"/>
        <a:ext cx="2321488" cy="453752"/>
      </dsp:txXfrm>
    </dsp:sp>
    <dsp:sp modelId="{9AA05CE5-209F-4AD9-BE2C-2A69F76DA8F4}">
      <dsp:nvSpPr>
        <dsp:cNvPr id="0" name=""/>
        <dsp:cNvSpPr/>
      </dsp:nvSpPr>
      <dsp:spPr>
        <a:xfrm>
          <a:off x="230245"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89408" y="2140666"/>
          <a:ext cx="81675" cy="81675"/>
        </a:xfrm>
        <a:prstGeom prst="ellipse">
          <a:avLst/>
        </a:prstGeom>
        <a:solidFill>
          <a:schemeClr val="accent2">
            <a:shade val="90000"/>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07641"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43285"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292766" y="2181504"/>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rtlCol="0" anchor="b" anchorCtr="0">
          <a:noAutofit/>
        </a:bodyPr>
        <a:lstStyle/>
        <a:p>
          <a:pPr marL="0" lvl="0" indent="0" algn="l" defTabSz="533400" rtl="0">
            <a:lnSpc>
              <a:spcPct val="90000"/>
            </a:lnSpc>
            <a:spcBef>
              <a:spcPct val="0"/>
            </a:spcBef>
            <a:spcAft>
              <a:spcPct val="35000"/>
            </a:spcAft>
            <a:buNone/>
          </a:pPr>
          <a:r>
            <a:rPr lang="es-ES" sz="1200" b="0" kern="1200" noProof="0" dirty="0">
              <a:solidFill>
                <a:schemeClr val="bg1"/>
              </a:solidFill>
              <a:latin typeface="Tenorite" pitchFamily="2" charset="0"/>
            </a:rPr>
            <a:t>Entrega de Resultados Clave y Entregables</a:t>
          </a:r>
        </a:p>
      </dsp:txBody>
      <dsp:txXfrm>
        <a:off x="2292766" y="2181504"/>
        <a:ext cx="2311834" cy="1291450"/>
      </dsp:txXfrm>
    </dsp:sp>
    <dsp:sp modelId="{223C5207-4FA2-4A6C-8F43-20BD55767C99}">
      <dsp:nvSpPr>
        <dsp:cNvPr id="0" name=""/>
        <dsp:cNvSpPr/>
      </dsp:nvSpPr>
      <dsp:spPr>
        <a:xfrm>
          <a:off x="2292766" y="3472954"/>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marL="0" lvl="0" indent="0" algn="l" defTabSz="711200" rtl="0">
            <a:lnSpc>
              <a:spcPct val="90000"/>
            </a:lnSpc>
            <a:spcBef>
              <a:spcPct val="0"/>
            </a:spcBef>
            <a:spcAft>
              <a:spcPct val="35000"/>
            </a:spcAft>
            <a:buNone/>
            <a:defRPr b="1"/>
          </a:pPr>
          <a:r>
            <a:rPr lang="es-ES" sz="1600" b="1" kern="1200" noProof="0" dirty="0">
              <a:solidFill>
                <a:schemeClr val="bg1"/>
              </a:solidFill>
              <a:latin typeface="Tenorite" pitchFamily="2" charset="0"/>
            </a:rPr>
            <a:t>3 de Junio 2024</a:t>
          </a:r>
        </a:p>
      </dsp:txBody>
      <dsp:txXfrm>
        <a:off x="2292766" y="3472954"/>
        <a:ext cx="2311834" cy="453752"/>
      </dsp:txXfrm>
    </dsp:sp>
    <dsp:sp modelId="{4FE5EB5D-4CEF-4D0D-9394-0534E61844BE}">
      <dsp:nvSpPr>
        <dsp:cNvPr id="0" name=""/>
        <dsp:cNvSpPr/>
      </dsp:nvSpPr>
      <dsp:spPr>
        <a:xfrm>
          <a:off x="1868067"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27230"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331841"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367485"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916965" y="890053"/>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rtlCol="0" anchor="t" anchorCtr="0">
          <a:noAutofit/>
        </a:bodyPr>
        <a:lstStyle/>
        <a:p>
          <a:pPr marL="0" lvl="0" indent="0" algn="l" defTabSz="533400" rtl="0">
            <a:lnSpc>
              <a:spcPct val="90000"/>
            </a:lnSpc>
            <a:spcBef>
              <a:spcPct val="0"/>
            </a:spcBef>
            <a:spcAft>
              <a:spcPct val="35000"/>
            </a:spcAft>
            <a:buNone/>
          </a:pPr>
          <a:r>
            <a:rPr lang="es-ES" sz="1200" b="0" kern="1200" noProof="0" dirty="0">
              <a:solidFill>
                <a:schemeClr val="bg1"/>
              </a:solidFill>
              <a:latin typeface="Tenorite" pitchFamily="2" charset="0"/>
            </a:rPr>
            <a:t>Presentación parcial por equipos (30 minutos) de lo realizado hasta el momento para recibir feedback </a:t>
          </a:r>
        </a:p>
      </dsp:txBody>
      <dsp:txXfrm>
        <a:off x="3916965" y="890053"/>
        <a:ext cx="2311834" cy="1291450"/>
      </dsp:txXfrm>
    </dsp:sp>
    <dsp:sp modelId="{2D6C7916-1130-46A8-833B-A6278CBD2192}">
      <dsp:nvSpPr>
        <dsp:cNvPr id="0" name=""/>
        <dsp:cNvSpPr/>
      </dsp:nvSpPr>
      <dsp:spPr>
        <a:xfrm>
          <a:off x="3916965" y="436300"/>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marL="0" lvl="0" indent="0" algn="l" defTabSz="711200" rtl="0">
            <a:lnSpc>
              <a:spcPct val="90000"/>
            </a:lnSpc>
            <a:spcBef>
              <a:spcPct val="0"/>
            </a:spcBef>
            <a:spcAft>
              <a:spcPct val="35000"/>
            </a:spcAft>
            <a:buNone/>
            <a:defRPr b="1"/>
          </a:pPr>
          <a:r>
            <a:rPr lang="es-ES" sz="1600" b="1" kern="1200" noProof="0" dirty="0">
              <a:solidFill>
                <a:schemeClr val="bg1"/>
              </a:solidFill>
              <a:latin typeface="Tenorite" pitchFamily="2" charset="0"/>
            </a:rPr>
            <a:t>13, 20 , 27 Junio. 2024</a:t>
          </a:r>
        </a:p>
      </dsp:txBody>
      <dsp:txXfrm>
        <a:off x="3916965" y="436300"/>
        <a:ext cx="2311834" cy="453752"/>
      </dsp:txXfrm>
    </dsp:sp>
    <dsp:sp modelId="{4D953791-5C2F-4A75-A8F4-6ED7EAB5E015}">
      <dsp:nvSpPr>
        <dsp:cNvPr id="0" name=""/>
        <dsp:cNvSpPr/>
      </dsp:nvSpPr>
      <dsp:spPr>
        <a:xfrm>
          <a:off x="3492267"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451429"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4956041"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4991685"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541165" y="2181504"/>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rtlCol="0" anchor="b" anchorCtr="0">
          <a:noAutofit/>
        </a:bodyPr>
        <a:lstStyle/>
        <a:p>
          <a:pPr marL="0" lvl="0" indent="0" algn="l" defTabSz="533400" rtl="0">
            <a:lnSpc>
              <a:spcPct val="90000"/>
            </a:lnSpc>
            <a:spcBef>
              <a:spcPct val="0"/>
            </a:spcBef>
            <a:spcAft>
              <a:spcPct val="35000"/>
            </a:spcAft>
            <a:buNone/>
          </a:pPr>
          <a:r>
            <a:rPr lang="es-ES" sz="1200" b="0" kern="1200" noProof="0" dirty="0">
              <a:solidFill>
                <a:schemeClr val="bg1"/>
              </a:solidFill>
              <a:latin typeface="Tenorite" pitchFamily="2" charset="0"/>
            </a:rPr>
            <a:t>Entrega final de presentación</a:t>
          </a:r>
        </a:p>
      </dsp:txBody>
      <dsp:txXfrm>
        <a:off x="5541165" y="2181504"/>
        <a:ext cx="2311834" cy="1291450"/>
      </dsp:txXfrm>
    </dsp:sp>
    <dsp:sp modelId="{7C1E6B4A-59F7-4018-A403-E1CCAEE78BA1}">
      <dsp:nvSpPr>
        <dsp:cNvPr id="0" name=""/>
        <dsp:cNvSpPr/>
      </dsp:nvSpPr>
      <dsp:spPr>
        <a:xfrm>
          <a:off x="5541165" y="3472954"/>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marL="0" lvl="0" indent="0" algn="l" defTabSz="711200" rtl="0">
            <a:lnSpc>
              <a:spcPct val="90000"/>
            </a:lnSpc>
            <a:spcBef>
              <a:spcPct val="0"/>
            </a:spcBef>
            <a:spcAft>
              <a:spcPct val="35000"/>
            </a:spcAft>
            <a:buNone/>
            <a:defRPr b="1"/>
          </a:pPr>
          <a:r>
            <a:rPr lang="es-ES" sz="1600" b="1" kern="1200" noProof="0" dirty="0">
              <a:solidFill>
                <a:schemeClr val="bg1"/>
              </a:solidFill>
              <a:latin typeface="Tenorite" pitchFamily="2" charset="0"/>
            </a:rPr>
            <a:t>26 de Agosto. 2024 </a:t>
          </a:r>
        </a:p>
      </dsp:txBody>
      <dsp:txXfrm>
        <a:off x="5541165" y="3472954"/>
        <a:ext cx="2311834" cy="453752"/>
      </dsp:txXfrm>
    </dsp:sp>
    <dsp:sp modelId="{A03C5372-D306-43AC-B406-6F8183849431}">
      <dsp:nvSpPr>
        <dsp:cNvPr id="0" name=""/>
        <dsp:cNvSpPr/>
      </dsp:nvSpPr>
      <dsp:spPr>
        <a:xfrm>
          <a:off x="5116467"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075629"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580241"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615885"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165365" y="890053"/>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rtlCol="0" anchor="t" anchorCtr="0">
          <a:noAutofit/>
        </a:bodyPr>
        <a:lstStyle/>
        <a:p>
          <a:pPr marL="0" lvl="0" indent="0" algn="l" defTabSz="533400" rtl="0">
            <a:lnSpc>
              <a:spcPct val="90000"/>
            </a:lnSpc>
            <a:spcBef>
              <a:spcPct val="0"/>
            </a:spcBef>
            <a:spcAft>
              <a:spcPct val="35000"/>
            </a:spcAft>
            <a:buNone/>
          </a:pPr>
          <a:r>
            <a:rPr lang="es-ES" sz="1200" b="0" kern="1200" noProof="0" dirty="0">
              <a:solidFill>
                <a:schemeClr val="bg1"/>
              </a:solidFill>
              <a:latin typeface="Tenorite" pitchFamily="2" charset="0"/>
            </a:rPr>
            <a:t>Presentación de Trabajo Final</a:t>
          </a:r>
          <a:endParaRPr lang="es-ES" sz="1200" b="1" kern="1200" noProof="0" dirty="0">
            <a:solidFill>
              <a:schemeClr val="bg1"/>
            </a:solidFill>
            <a:latin typeface="Tenorite" pitchFamily="2" charset="0"/>
          </a:endParaRPr>
        </a:p>
      </dsp:txBody>
      <dsp:txXfrm>
        <a:off x="7165365" y="890053"/>
        <a:ext cx="2311834" cy="1291450"/>
      </dsp:txXfrm>
    </dsp:sp>
    <dsp:sp modelId="{3FA5D5AE-9CAE-4D19-9765-BCEE62095312}">
      <dsp:nvSpPr>
        <dsp:cNvPr id="0" name=""/>
        <dsp:cNvSpPr/>
      </dsp:nvSpPr>
      <dsp:spPr>
        <a:xfrm>
          <a:off x="7165365" y="436300"/>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marL="0" lvl="0" indent="0" algn="l" defTabSz="711200" rtl="0">
            <a:lnSpc>
              <a:spcPct val="90000"/>
            </a:lnSpc>
            <a:spcBef>
              <a:spcPct val="0"/>
            </a:spcBef>
            <a:spcAft>
              <a:spcPct val="35000"/>
            </a:spcAft>
            <a:buNone/>
            <a:defRPr b="1"/>
          </a:pPr>
          <a:r>
            <a:rPr lang="es-ES" sz="1600" b="1" kern="1200" noProof="0" dirty="0">
              <a:solidFill>
                <a:schemeClr val="bg1"/>
              </a:solidFill>
              <a:latin typeface="Tenorite" pitchFamily="2" charset="0"/>
            </a:rPr>
            <a:t>10 y 11 de Septiembre. 2024</a:t>
          </a:r>
        </a:p>
      </dsp:txBody>
      <dsp:txXfrm>
        <a:off x="7165365" y="436300"/>
        <a:ext cx="2311834" cy="453752"/>
      </dsp:txXfrm>
    </dsp:sp>
    <dsp:sp modelId="{FE6CA7EB-68EC-4E76-9051-08C4CF370101}">
      <dsp:nvSpPr>
        <dsp:cNvPr id="0" name=""/>
        <dsp:cNvSpPr/>
      </dsp:nvSpPr>
      <dsp:spPr>
        <a:xfrm>
          <a:off x="6740667"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698885"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6C83C-8B6F-4013-BA39-9A3DC9E61D7E}">
      <dsp:nvSpPr>
        <dsp:cNvPr id="0" name=""/>
        <dsp:cNvSpPr/>
      </dsp:nvSpPr>
      <dsp:spPr>
        <a:xfrm>
          <a:off x="0" y="1805"/>
          <a:ext cx="5708073"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1F29E-CA12-45E9-B923-5EF25964C9BF}">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28DB0-CC0B-421A-AC51-9FE5A19174CC}">
      <dsp:nvSpPr>
        <dsp:cNvPr id="0" name=""/>
        <dsp:cNvSpPr/>
      </dsp:nvSpPr>
      <dsp:spPr>
        <a:xfrm>
          <a:off x="978862" y="78115"/>
          <a:ext cx="4650889"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s-ES" sz="2200" b="0" i="0" kern="1200" dirty="0">
              <a:effectLst/>
              <a:latin typeface="Söhne"/>
            </a:rPr>
            <a:t>Individuos e interacciones sobre procesos y herramientas</a:t>
          </a:r>
          <a:endParaRPr lang="es-UY" sz="2200" kern="1200" dirty="0"/>
        </a:p>
      </dsp:txBody>
      <dsp:txXfrm>
        <a:off x="978862" y="78115"/>
        <a:ext cx="4650889" cy="915310"/>
      </dsp:txXfrm>
    </dsp:sp>
    <dsp:sp modelId="{C3F24F1A-977E-4DCE-B562-21CDEF646FBC}">
      <dsp:nvSpPr>
        <dsp:cNvPr id="0" name=""/>
        <dsp:cNvSpPr/>
      </dsp:nvSpPr>
      <dsp:spPr>
        <a:xfrm>
          <a:off x="0" y="1145944"/>
          <a:ext cx="5708073"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DCC2A-455B-4B35-8CBF-7CEF6BF64282}">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4F40A-C93E-4610-A63D-C78C6FE19A4E}">
      <dsp:nvSpPr>
        <dsp:cNvPr id="0" name=""/>
        <dsp:cNvSpPr/>
      </dsp:nvSpPr>
      <dsp:spPr>
        <a:xfrm>
          <a:off x="1057183" y="1145944"/>
          <a:ext cx="4650889"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s-ES" sz="2200" b="0" i="0" kern="1200" dirty="0">
              <a:effectLst/>
              <a:latin typeface="Söhne"/>
            </a:rPr>
            <a:t>Software funcionando sobre documentación extensiva</a:t>
          </a:r>
          <a:endParaRPr lang="es-UY" sz="2200" kern="1200" dirty="0"/>
        </a:p>
      </dsp:txBody>
      <dsp:txXfrm>
        <a:off x="1057183" y="1145944"/>
        <a:ext cx="4650889" cy="915310"/>
      </dsp:txXfrm>
    </dsp:sp>
    <dsp:sp modelId="{9E483DFB-129C-4860-AE50-E3F52113CA46}">
      <dsp:nvSpPr>
        <dsp:cNvPr id="0" name=""/>
        <dsp:cNvSpPr/>
      </dsp:nvSpPr>
      <dsp:spPr>
        <a:xfrm>
          <a:off x="0" y="2290082"/>
          <a:ext cx="5708073"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F0509-E99E-43AC-88A7-77B0D190E8EE}">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A0739-B569-4639-AEDA-049A42088C40}">
      <dsp:nvSpPr>
        <dsp:cNvPr id="0" name=""/>
        <dsp:cNvSpPr/>
      </dsp:nvSpPr>
      <dsp:spPr>
        <a:xfrm>
          <a:off x="1057183" y="2290082"/>
          <a:ext cx="4650889"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s-ES" sz="2200" b="0" i="0" kern="1200" dirty="0">
              <a:effectLst/>
              <a:latin typeface="Söhne"/>
            </a:rPr>
            <a:t>Colaboración con el cliente sobre negociación contractual</a:t>
          </a:r>
          <a:endParaRPr lang="es-UY" sz="2200" kern="1200" dirty="0"/>
        </a:p>
      </dsp:txBody>
      <dsp:txXfrm>
        <a:off x="1057183" y="2290082"/>
        <a:ext cx="4650889" cy="915310"/>
      </dsp:txXfrm>
    </dsp:sp>
    <dsp:sp modelId="{4B7D0ECC-F439-47B8-8322-C030CFE1EFF5}">
      <dsp:nvSpPr>
        <dsp:cNvPr id="0" name=""/>
        <dsp:cNvSpPr/>
      </dsp:nvSpPr>
      <dsp:spPr>
        <a:xfrm>
          <a:off x="0" y="3434221"/>
          <a:ext cx="5708073"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B48A2-E5DF-400F-BE82-C48AEDB2445F}">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E7F59-9783-4815-8C64-8F45CE33EBA6}">
      <dsp:nvSpPr>
        <dsp:cNvPr id="0" name=""/>
        <dsp:cNvSpPr/>
      </dsp:nvSpPr>
      <dsp:spPr>
        <a:xfrm>
          <a:off x="1057183" y="3434221"/>
          <a:ext cx="4650889"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s-ES" sz="2200" b="0" i="0" kern="1200">
              <a:effectLst/>
              <a:latin typeface="Söhne"/>
            </a:rPr>
            <a:t>Respuesta al cambio sobre seguir un plan</a:t>
          </a:r>
          <a:endParaRPr lang="es-UY" sz="2200" kern="1200"/>
        </a:p>
      </dsp:txBody>
      <dsp:txXfrm>
        <a:off x="1057183" y="3434221"/>
        <a:ext cx="4650889"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68E76-6D7F-4B65-B5B1-2F0DECBF70FD}">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8F775-E51E-4452-928D-39DD20103157}">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Ley del cliente</a:t>
          </a:r>
          <a:endParaRPr lang="es-UY" sz="3500" kern="1200" dirty="0"/>
        </a:p>
      </dsp:txBody>
      <dsp:txXfrm>
        <a:off x="378614" y="886531"/>
        <a:ext cx="2810360" cy="1744948"/>
      </dsp:txXfrm>
    </dsp:sp>
    <dsp:sp modelId="{2DFAE185-6F40-4551-A677-F7E1AEE6432E}">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483C1-037A-404F-B178-8B9CA2EA47B2}">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Ley del pequeño equipo</a:t>
          </a:r>
          <a:endParaRPr lang="es-UY" sz="3500" kern="1200" dirty="0"/>
        </a:p>
      </dsp:txBody>
      <dsp:txXfrm>
        <a:off x="3946203" y="886531"/>
        <a:ext cx="2810360" cy="1744948"/>
      </dsp:txXfrm>
    </dsp:sp>
    <dsp:sp modelId="{6E91B499-2D55-4BD0-AEA5-0B07C64DE5E1}">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A0778-2DFF-4121-BD37-AF4BDCCABE26}">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dirty="0"/>
            <a:t>Ley de la red</a:t>
          </a:r>
          <a:endParaRPr lang="es-UY" sz="3500" kern="1200" dirty="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Escala de tiempo con chinchetas"/>
  <dgm:desc val="Se usa para mostrar una lista de eventos en orden cronológico. Un recuadro invisible junto a la chincheta contiene la fecha y justo debajo está la descripción. Puede mostrar cierta cantidad de texto con el formato de fecha de longitud media."/>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B129C17-9205-4554-BF5C-070656C216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B41E939-D5BE-4B7F-BCD2-05DCC4E5E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58C64D-66BC-4563-89FD-54DD4A2A4C9D}" type="datetime1">
              <a:rPr lang="es-ES" smtClean="0"/>
              <a:t>20/02/2024</a:t>
            </a:fld>
            <a:endParaRPr lang="es-ES" dirty="0"/>
          </a:p>
        </p:txBody>
      </p:sp>
      <p:sp>
        <p:nvSpPr>
          <p:cNvPr id="4" name="Marcador de pie de página 3">
            <a:extLst>
              <a:ext uri="{FF2B5EF4-FFF2-40B4-BE49-F238E27FC236}">
                <a16:creationId xmlns:a16="http://schemas.microsoft.com/office/drawing/2014/main" id="{F61800B1-1D76-46D4-ADAF-FD5EA7AFB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FCBFA674-DC58-422B-8963-09FD1B05ED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42FE58-2C2A-433E-A3EF-B39ACF97315A}" type="slidenum">
              <a:rPr lang="es-ES" smtClean="0"/>
              <a:t>‹Nº›</a:t>
            </a:fld>
            <a:endParaRPr lang="es-ES"/>
          </a:p>
        </p:txBody>
      </p:sp>
    </p:spTree>
    <p:extLst>
      <p:ext uri="{BB962C8B-B14F-4D97-AF65-F5344CB8AC3E}">
        <p14:creationId xmlns:p14="http://schemas.microsoft.com/office/powerpoint/2010/main" val="366356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CFEAA-907C-4EDC-A00E-1E4C041D46F2}" type="datetime1">
              <a:rPr lang="es-ES" smtClean="0"/>
              <a:pPr/>
              <a:t>20/02/2024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97DC217-DF71-1A49-B3EA-559F1F43B0FF}" type="slidenum">
              <a:rPr lang="es-ES" noProof="0" smtClean="0"/>
              <a:t>‹Nº›</a:t>
            </a:fld>
            <a:endParaRPr lang="es-ES" noProof="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5F23508B-D9B5-45BB-8F1A-1D865B05A947}" type="slidenum">
              <a:rPr lang="en-US" smtClean="0"/>
              <a:t>1</a:t>
            </a:fld>
            <a:endParaRPr lang="en-US"/>
          </a:p>
        </p:txBody>
      </p:sp>
    </p:spTree>
    <p:extLst>
      <p:ext uri="{BB962C8B-B14F-4D97-AF65-F5344CB8AC3E}">
        <p14:creationId xmlns:p14="http://schemas.microsoft.com/office/powerpoint/2010/main" val="2521940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18</a:t>
            </a:fld>
            <a:endParaRPr lang="es-ES"/>
          </a:p>
        </p:txBody>
      </p:sp>
    </p:spTree>
    <p:extLst>
      <p:ext uri="{BB962C8B-B14F-4D97-AF65-F5344CB8AC3E}">
        <p14:creationId xmlns:p14="http://schemas.microsoft.com/office/powerpoint/2010/main" val="243759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CD20F-7474-6741-85AC-CD56AB6EED4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D64EB3-22A2-9B75-EAE0-F3B2F80F47A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902BB21-E5C4-4E8D-9FBE-252CF34C887E}"/>
              </a:ext>
            </a:extLst>
          </p:cNvPr>
          <p:cNvSpPr>
            <a:spLocks noGrp="1"/>
          </p:cNvSpPr>
          <p:nvPr>
            <p:ph type="body" idx="1"/>
          </p:nvPr>
        </p:nvSpPr>
        <p:spPr/>
        <p:txBody>
          <a:bodyPr/>
          <a:lstStyle/>
          <a:p>
            <a:endParaRPr lang="es-ES" noProof="0" dirty="0"/>
          </a:p>
        </p:txBody>
      </p:sp>
      <p:sp>
        <p:nvSpPr>
          <p:cNvPr id="4" name="Marcador de número de diapositiva 3">
            <a:extLst>
              <a:ext uri="{FF2B5EF4-FFF2-40B4-BE49-F238E27FC236}">
                <a16:creationId xmlns:a16="http://schemas.microsoft.com/office/drawing/2014/main" id="{8CF003A7-105C-22AD-F823-C8C6F9B890CA}"/>
              </a:ext>
            </a:extLst>
          </p:cNvPr>
          <p:cNvSpPr>
            <a:spLocks noGrp="1"/>
          </p:cNvSpPr>
          <p:nvPr>
            <p:ph type="sldNum" sz="quarter" idx="5"/>
          </p:nvPr>
        </p:nvSpPr>
        <p:spPr/>
        <p:txBody>
          <a:bodyPr/>
          <a:lstStyle/>
          <a:p>
            <a:pPr rtl="0"/>
            <a:fld id="{F97DC217-DF71-1A49-B3EA-559F1F43B0FF}" type="slidenum">
              <a:rPr lang="es-ES" smtClean="0"/>
              <a:t>19</a:t>
            </a:fld>
            <a:endParaRPr lang="es-ES"/>
          </a:p>
        </p:txBody>
      </p:sp>
    </p:spTree>
    <p:extLst>
      <p:ext uri="{BB962C8B-B14F-4D97-AF65-F5344CB8AC3E}">
        <p14:creationId xmlns:p14="http://schemas.microsoft.com/office/powerpoint/2010/main" val="11723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20</a:t>
            </a:fld>
            <a:endParaRPr lang="es-ES"/>
          </a:p>
        </p:txBody>
      </p:sp>
    </p:spTree>
    <p:extLst>
      <p:ext uri="{BB962C8B-B14F-4D97-AF65-F5344CB8AC3E}">
        <p14:creationId xmlns:p14="http://schemas.microsoft.com/office/powerpoint/2010/main" val="24443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5F23508B-D9B5-45BB-8F1A-1D865B05A947}" type="slidenum">
              <a:rPr lang="en-US" smtClean="0"/>
              <a:t>3</a:t>
            </a:fld>
            <a:endParaRPr lang="en-US"/>
          </a:p>
        </p:txBody>
      </p:sp>
    </p:spTree>
    <p:extLst>
      <p:ext uri="{BB962C8B-B14F-4D97-AF65-F5344CB8AC3E}">
        <p14:creationId xmlns:p14="http://schemas.microsoft.com/office/powerpoint/2010/main" val="252194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4</a:t>
            </a:fld>
            <a:endParaRPr lang="es-ES"/>
          </a:p>
        </p:txBody>
      </p:sp>
    </p:spTree>
    <p:extLst>
      <p:ext uri="{BB962C8B-B14F-4D97-AF65-F5344CB8AC3E}">
        <p14:creationId xmlns:p14="http://schemas.microsoft.com/office/powerpoint/2010/main" val="288205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5</a:t>
            </a:fld>
            <a:endParaRPr lang="es-ES"/>
          </a:p>
        </p:txBody>
      </p:sp>
    </p:spTree>
    <p:extLst>
      <p:ext uri="{BB962C8B-B14F-4D97-AF65-F5344CB8AC3E}">
        <p14:creationId xmlns:p14="http://schemas.microsoft.com/office/powerpoint/2010/main" val="182422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C8EF-DD46-6F02-6993-947D3196E64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3E4FAC9-B1B7-944D-1B52-E118DA3A56B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445773-2A20-C86D-AA25-067613F15AF7}"/>
              </a:ext>
            </a:extLst>
          </p:cNvPr>
          <p:cNvSpPr>
            <a:spLocks noGrp="1"/>
          </p:cNvSpPr>
          <p:nvPr>
            <p:ph type="body" idx="1"/>
          </p:nvPr>
        </p:nvSpPr>
        <p:spPr/>
        <p:txBody>
          <a:bodyPr/>
          <a:lstStyle/>
          <a:p>
            <a:endParaRPr lang="es-ES" noProof="0" dirty="0"/>
          </a:p>
        </p:txBody>
      </p:sp>
      <p:sp>
        <p:nvSpPr>
          <p:cNvPr id="4" name="Marcador de número de diapositiva 3">
            <a:extLst>
              <a:ext uri="{FF2B5EF4-FFF2-40B4-BE49-F238E27FC236}">
                <a16:creationId xmlns:a16="http://schemas.microsoft.com/office/drawing/2014/main" id="{36E557E7-FC89-5C54-CD55-8C696093778E}"/>
              </a:ext>
            </a:extLst>
          </p:cNvPr>
          <p:cNvSpPr>
            <a:spLocks noGrp="1"/>
          </p:cNvSpPr>
          <p:nvPr>
            <p:ph type="sldNum" sz="quarter" idx="5"/>
          </p:nvPr>
        </p:nvSpPr>
        <p:spPr/>
        <p:txBody>
          <a:bodyPr/>
          <a:lstStyle/>
          <a:p>
            <a:pPr rtl="0"/>
            <a:fld id="{F97DC217-DF71-1A49-B3EA-559F1F43B0FF}" type="slidenum">
              <a:rPr lang="es-ES" smtClean="0"/>
              <a:t>6</a:t>
            </a:fld>
            <a:endParaRPr lang="es-ES"/>
          </a:p>
        </p:txBody>
      </p:sp>
    </p:spTree>
    <p:extLst>
      <p:ext uri="{BB962C8B-B14F-4D97-AF65-F5344CB8AC3E}">
        <p14:creationId xmlns:p14="http://schemas.microsoft.com/office/powerpoint/2010/main" val="125259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14</a:t>
            </a:fld>
            <a:endParaRPr lang="es-ES"/>
          </a:p>
        </p:txBody>
      </p:sp>
    </p:spTree>
    <p:extLst>
      <p:ext uri="{BB962C8B-B14F-4D97-AF65-F5344CB8AC3E}">
        <p14:creationId xmlns:p14="http://schemas.microsoft.com/office/powerpoint/2010/main" val="263861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15</a:t>
            </a:fld>
            <a:endParaRPr lang="es-ES"/>
          </a:p>
        </p:txBody>
      </p:sp>
    </p:spTree>
    <p:extLst>
      <p:ext uri="{BB962C8B-B14F-4D97-AF65-F5344CB8AC3E}">
        <p14:creationId xmlns:p14="http://schemas.microsoft.com/office/powerpoint/2010/main" val="167718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343541"/>
                </a:solidFill>
                <a:effectLst/>
                <a:latin typeface="Söhne"/>
              </a:rPr>
              <a:t>El término "ágil" proviene del mundo del desarrollo de software, específicamente del Manifiesto Ágil, que fue creado en 2001 por un grupo de expertos en el desarrollo de software para describir un conjunto de valores y principios que promueven la agilidad en el desarrollo de productos y proyectos. Las organizaciones ágiles buscan romper con las estructuras jerárquicas tradicionales y fomentar una cultura de colaboración, transparencia y aprendizaje continuo. </a:t>
            </a:r>
          </a:p>
          <a:p>
            <a:endParaRPr lang="es-ES" b="0" i="0" dirty="0">
              <a:solidFill>
                <a:srgbClr val="343541"/>
              </a:solidFill>
              <a:effectLst/>
              <a:latin typeface="Söhne"/>
            </a:endParaRPr>
          </a:p>
          <a:p>
            <a:pPr algn="l"/>
            <a:r>
              <a:rPr lang="es-ES" b="1" i="0" dirty="0">
                <a:solidFill>
                  <a:srgbClr val="374151"/>
                </a:solidFill>
                <a:effectLst/>
                <a:latin typeface="Söhne"/>
              </a:rPr>
              <a:t>Los valores </a:t>
            </a:r>
            <a:r>
              <a:rPr lang="es-ES" b="0" i="0" dirty="0">
                <a:solidFill>
                  <a:srgbClr val="374151"/>
                </a:solidFill>
                <a:effectLst/>
                <a:latin typeface="Söhne"/>
              </a:rPr>
              <a:t>del Manifiesto Ágil son los siguientes:</a:t>
            </a:r>
          </a:p>
          <a:p>
            <a:pPr algn="l"/>
            <a:endParaRPr lang="es-ES" b="0" i="0" dirty="0">
              <a:solidFill>
                <a:srgbClr val="374151"/>
              </a:solidFill>
              <a:effectLst/>
              <a:latin typeface="Söhne"/>
            </a:endParaRPr>
          </a:p>
          <a:p>
            <a:pPr algn="l">
              <a:buFont typeface="+mj-lt"/>
              <a:buAutoNum type="arabicPeriod"/>
            </a:pPr>
            <a:r>
              <a:rPr lang="es-ES" b="1" i="0" dirty="0">
                <a:solidFill>
                  <a:srgbClr val="374151"/>
                </a:solidFill>
                <a:effectLst/>
                <a:latin typeface="Söhne"/>
              </a:rPr>
              <a:t>Individuos e interacciones sobre procesos y herramientas: </a:t>
            </a:r>
            <a:r>
              <a:rPr lang="es-ES" b="0" i="0" dirty="0">
                <a:solidFill>
                  <a:srgbClr val="374151"/>
                </a:solidFill>
                <a:effectLst/>
                <a:latin typeface="Söhne"/>
              </a:rPr>
              <a:t>Se </a:t>
            </a:r>
            <a:r>
              <a:rPr lang="es-ES" b="0" i="0" u="sng" dirty="0">
                <a:solidFill>
                  <a:srgbClr val="374151"/>
                </a:solidFill>
                <a:effectLst/>
                <a:latin typeface="Söhne"/>
              </a:rPr>
              <a:t>valora más la comunicación directa entre miembros del equipo y la colaboración efectiv</a:t>
            </a:r>
            <a:r>
              <a:rPr lang="es-ES" b="0" i="0" dirty="0">
                <a:solidFill>
                  <a:srgbClr val="374151"/>
                </a:solidFill>
                <a:effectLst/>
                <a:latin typeface="Söhne"/>
              </a:rPr>
              <a:t>a que seguir </a:t>
            </a:r>
            <a:r>
              <a:rPr lang="es-ES" b="0" i="0" u="sng" dirty="0">
                <a:solidFill>
                  <a:srgbClr val="374151"/>
                </a:solidFill>
                <a:effectLst/>
                <a:latin typeface="Söhne"/>
              </a:rPr>
              <a:t>estrictamente procesos y utilizar herramientas complejas.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s-ES" b="1" i="0" dirty="0">
                <a:solidFill>
                  <a:srgbClr val="374151"/>
                </a:solidFill>
                <a:effectLst/>
                <a:latin typeface="Söhne"/>
              </a:rPr>
              <a:t>Software funcionando sobre documentación extensiva</a:t>
            </a:r>
            <a:r>
              <a:rPr lang="es-ES" b="0" i="0" dirty="0">
                <a:solidFill>
                  <a:srgbClr val="374151"/>
                </a:solidFill>
                <a:effectLst/>
                <a:latin typeface="Söhne"/>
              </a:rPr>
              <a:t>: La </a:t>
            </a:r>
            <a:r>
              <a:rPr lang="es-ES" b="0" i="0" u="sng" dirty="0">
                <a:solidFill>
                  <a:srgbClr val="374151"/>
                </a:solidFill>
                <a:effectLst/>
                <a:latin typeface="Söhne"/>
              </a:rPr>
              <a:t>prioridad es entregar un producto de calidad que funcione y sea útil para los usuarios</a:t>
            </a:r>
            <a:r>
              <a:rPr lang="es-ES" b="0" i="0" dirty="0">
                <a:solidFill>
                  <a:srgbClr val="374151"/>
                </a:solidFill>
                <a:effectLst/>
                <a:latin typeface="Söhne"/>
              </a:rPr>
              <a:t>, en lugar de enfocarse </a:t>
            </a:r>
            <a:r>
              <a:rPr lang="es-ES" b="0" i="0" u="sng" dirty="0">
                <a:solidFill>
                  <a:srgbClr val="374151"/>
                </a:solidFill>
                <a:effectLst/>
                <a:latin typeface="Söhne"/>
              </a:rPr>
              <a:t>únicamente en documentación detallada.</a:t>
            </a:r>
            <a:r>
              <a:rPr lang="es-ES" b="0" i="0" u="sng" dirty="0">
                <a:solidFill>
                  <a:srgbClr val="000000"/>
                </a:solidFill>
                <a:effectLst/>
                <a:latin typeface="Söhne"/>
              </a:rPr>
              <a:t> La documentación es valiosa, pero debe ser concisa y útil.</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1" i="0" dirty="0">
                <a:solidFill>
                  <a:srgbClr val="374151"/>
                </a:solidFill>
                <a:effectLst/>
                <a:latin typeface="Söhne"/>
              </a:rPr>
              <a:t>Colaboración con el cliente sobre negociación contractual</a:t>
            </a:r>
            <a:r>
              <a:rPr lang="es-ES" b="0" i="0" dirty="0">
                <a:solidFill>
                  <a:srgbClr val="374151"/>
                </a:solidFill>
                <a:effectLst/>
                <a:latin typeface="Söhne"/>
              </a:rPr>
              <a:t>: Se </a:t>
            </a:r>
            <a:r>
              <a:rPr lang="es-ES" b="0" i="0" u="sng" dirty="0">
                <a:solidFill>
                  <a:srgbClr val="374151"/>
                </a:solidFill>
                <a:effectLst/>
                <a:latin typeface="Söhne"/>
              </a:rPr>
              <a:t>prefiere trabajar en estrecha colaboración con el cliente para entender </a:t>
            </a:r>
            <a:r>
              <a:rPr lang="es-ES" b="0" i="0" dirty="0">
                <a:solidFill>
                  <a:srgbClr val="374151"/>
                </a:solidFill>
                <a:effectLst/>
                <a:latin typeface="Söhne"/>
              </a:rPr>
              <a:t>y satisfacer sus necesidades cambiantes en </a:t>
            </a:r>
            <a:r>
              <a:rPr lang="es-ES" b="0" i="1" dirty="0">
                <a:solidFill>
                  <a:srgbClr val="374151"/>
                </a:solidFill>
                <a:effectLst/>
                <a:latin typeface="Söhne"/>
              </a:rPr>
              <a:t>lugar de depender en exceso de contratos y acuerdos rigurosos</a:t>
            </a:r>
            <a:r>
              <a:rPr lang="es-ES" b="0" i="0" dirty="0">
                <a:solidFill>
                  <a:srgbClr val="374151"/>
                </a:solidFill>
                <a:effectLst/>
                <a:latin typeface="Söhne"/>
              </a:rPr>
              <a:t>.</a:t>
            </a:r>
            <a:r>
              <a:rPr lang="es-ES" b="0" i="0" dirty="0">
                <a:solidFill>
                  <a:srgbClr val="000000"/>
                </a:solidFill>
                <a:effectLst/>
                <a:latin typeface="Söhne"/>
              </a:rPr>
              <a:t> Se destaca la importancia de trabajar eficazmente con el cliente y adaptar el software a sus necesidades en lugar de regirse estrictamente por contratos y acuerdos formales.</a:t>
            </a:r>
            <a:endParaRPr lang="es-ES" b="0" i="0" dirty="0">
              <a:solidFill>
                <a:srgbClr val="374151"/>
              </a:solidFill>
              <a:effectLst/>
              <a:latin typeface="Söhne"/>
            </a:endParaRPr>
          </a:p>
          <a:p>
            <a:pPr algn="l">
              <a:buFont typeface="+mj-lt"/>
              <a:buAutoNum type="arabicPeriod"/>
            </a:pPr>
            <a:r>
              <a:rPr lang="es-ES" b="1" i="0" dirty="0">
                <a:solidFill>
                  <a:srgbClr val="374151"/>
                </a:solidFill>
                <a:effectLst/>
                <a:latin typeface="Söhne"/>
              </a:rPr>
              <a:t>Respuesta al cambio sobre seguir un plan: </a:t>
            </a:r>
            <a:r>
              <a:rPr lang="es-ES" b="0" i="0" u="sng" dirty="0">
                <a:solidFill>
                  <a:srgbClr val="374151"/>
                </a:solidFill>
                <a:effectLst/>
                <a:latin typeface="Söhne"/>
              </a:rPr>
              <a:t>El enfoque ágil acepta y se adapta a los cambios en los requisitos y circunstancias, en </a:t>
            </a:r>
            <a:r>
              <a:rPr lang="es-ES" b="0" i="0" dirty="0">
                <a:solidFill>
                  <a:srgbClr val="374151"/>
                </a:solidFill>
                <a:effectLst/>
                <a:latin typeface="Söhne"/>
              </a:rPr>
              <a:t>lugar de seguir un plan rígido y predeterminado.</a:t>
            </a:r>
          </a:p>
          <a:p>
            <a:pPr algn="l"/>
            <a:r>
              <a:rPr lang="es-ES" b="1" i="0" dirty="0">
                <a:solidFill>
                  <a:srgbClr val="374151"/>
                </a:solidFill>
                <a:effectLst/>
                <a:latin typeface="Söhne"/>
              </a:rPr>
              <a:t>Estos valores son la base sobre la cual se construyen los principios y prácticas ágiles, como Scrum, Kanban, XP (Extreme </a:t>
            </a:r>
            <a:r>
              <a:rPr lang="es-ES" b="1" i="0" dirty="0" err="1">
                <a:solidFill>
                  <a:srgbClr val="374151"/>
                </a:solidFill>
                <a:effectLst/>
                <a:latin typeface="Söhne"/>
              </a:rPr>
              <a:t>Programming</a:t>
            </a:r>
            <a:r>
              <a:rPr lang="es-ES" b="1" i="0" dirty="0">
                <a:solidFill>
                  <a:srgbClr val="374151"/>
                </a:solidFill>
                <a:effectLst/>
                <a:latin typeface="Söhne"/>
              </a:rPr>
              <a:t>) y otras metodologías ágiles, que promueven la flexibilidad, la iteración continua y el enfoque en el valor del cliente.</a:t>
            </a:r>
          </a:p>
          <a:p>
            <a:endParaRPr lang="es-ES" b="0" i="0" dirty="0">
              <a:solidFill>
                <a:srgbClr val="343541"/>
              </a:solidFill>
              <a:effectLst/>
              <a:latin typeface="Söhne"/>
            </a:endParaRPr>
          </a:p>
          <a:p>
            <a:endParaRPr lang="es-ES" b="0" i="0" dirty="0">
              <a:solidFill>
                <a:srgbClr val="343541"/>
              </a:solidFill>
              <a:effectLst/>
              <a:latin typeface="Söhne"/>
            </a:endParaRPr>
          </a:p>
          <a:p>
            <a:endParaRPr lang="es-ES" b="0" i="0" dirty="0">
              <a:solidFill>
                <a:srgbClr val="343541"/>
              </a:solidFill>
              <a:effectLst/>
              <a:latin typeface="Söhne"/>
            </a:endParaRPr>
          </a:p>
          <a:p>
            <a:endParaRPr lang="es-ES" b="0" i="0" dirty="0">
              <a:solidFill>
                <a:srgbClr val="343541"/>
              </a:solidFill>
              <a:effectLst/>
              <a:latin typeface="Söhne"/>
            </a:endParaRPr>
          </a:p>
          <a:p>
            <a:endParaRPr lang="es-ES" b="0" i="0" dirty="0">
              <a:solidFill>
                <a:srgbClr val="343541"/>
              </a:solidFill>
              <a:effectLst/>
              <a:latin typeface="Söhne"/>
            </a:endParaRPr>
          </a:p>
          <a:p>
            <a:pPr algn="l"/>
            <a:r>
              <a:rPr lang="es-ES" b="1" i="0" dirty="0">
                <a:solidFill>
                  <a:srgbClr val="000000"/>
                </a:solidFill>
                <a:effectLst/>
                <a:latin typeface="Söhne"/>
              </a:rPr>
              <a:t>Principios del Manifiesto Ágil:</a:t>
            </a:r>
            <a:endParaRPr lang="es-ES" b="0" i="0" dirty="0">
              <a:solidFill>
                <a:srgbClr val="000000"/>
              </a:solidFill>
              <a:effectLst/>
              <a:latin typeface="Söhne"/>
            </a:endParaRPr>
          </a:p>
          <a:p>
            <a:pPr algn="l">
              <a:buFont typeface="+mj-lt"/>
              <a:buAutoNum type="arabicPeriod"/>
            </a:pPr>
            <a:r>
              <a:rPr lang="es-ES" b="0" i="0" dirty="0">
                <a:solidFill>
                  <a:srgbClr val="000000"/>
                </a:solidFill>
                <a:effectLst/>
                <a:latin typeface="Söhne"/>
              </a:rPr>
              <a:t>Satisfacer al cliente entregando software funcional de manera frecuente.</a:t>
            </a:r>
          </a:p>
          <a:p>
            <a:pPr algn="l">
              <a:buFont typeface="+mj-lt"/>
              <a:buAutoNum type="arabicPeriod"/>
            </a:pPr>
            <a:r>
              <a:rPr lang="es-ES" b="0" i="0" dirty="0">
                <a:solidFill>
                  <a:srgbClr val="000000"/>
                </a:solidFill>
                <a:effectLst/>
                <a:latin typeface="Söhne"/>
              </a:rPr>
              <a:t>Dar la bienvenida a los cambios en los requisitos, incluso en etapas tardías del proyecto.</a:t>
            </a:r>
          </a:p>
          <a:p>
            <a:pPr algn="l">
              <a:buFont typeface="+mj-lt"/>
              <a:buAutoNum type="arabicPeriod"/>
            </a:pPr>
            <a:r>
              <a:rPr lang="es-ES" b="0" i="0" dirty="0">
                <a:solidFill>
                  <a:srgbClr val="000000"/>
                </a:solidFill>
                <a:effectLst/>
                <a:latin typeface="Söhne"/>
              </a:rPr>
              <a:t>Entregar software funcionando con frecuencia, en intervalos cortos y regulares.</a:t>
            </a:r>
          </a:p>
          <a:p>
            <a:pPr algn="l">
              <a:buFont typeface="+mj-lt"/>
              <a:buAutoNum type="arabicPeriod"/>
            </a:pPr>
            <a:r>
              <a:rPr lang="es-ES" b="0" i="0" dirty="0">
                <a:solidFill>
                  <a:srgbClr val="000000"/>
                </a:solidFill>
                <a:effectLst/>
                <a:latin typeface="Söhne"/>
              </a:rPr>
              <a:t>Colaborar con los clientes y las partes interesadas a lo largo del proyecto.</a:t>
            </a:r>
          </a:p>
          <a:p>
            <a:pPr algn="l">
              <a:buFont typeface="+mj-lt"/>
              <a:buAutoNum type="arabicPeriod"/>
            </a:pPr>
            <a:r>
              <a:rPr lang="es-ES" b="0" i="0" dirty="0">
                <a:solidFill>
                  <a:srgbClr val="000000"/>
                </a:solidFill>
                <a:effectLst/>
                <a:latin typeface="Söhne"/>
              </a:rPr>
              <a:t>Construir proyectos en torno a equipos motivados y empoderados.</a:t>
            </a:r>
          </a:p>
          <a:p>
            <a:pPr algn="l">
              <a:buFont typeface="+mj-lt"/>
              <a:buAutoNum type="arabicPeriod"/>
            </a:pPr>
            <a:r>
              <a:rPr lang="es-ES" b="0" i="0" dirty="0">
                <a:solidFill>
                  <a:srgbClr val="000000"/>
                </a:solidFill>
                <a:effectLst/>
                <a:latin typeface="Söhne"/>
              </a:rPr>
              <a:t>Comunicación cara a cara como la forma más efectiva de transmitir información.</a:t>
            </a:r>
          </a:p>
          <a:p>
            <a:pPr algn="l">
              <a:buFont typeface="+mj-lt"/>
              <a:buAutoNum type="arabicPeriod"/>
            </a:pPr>
            <a:r>
              <a:rPr lang="es-ES" b="0" i="0" dirty="0">
                <a:solidFill>
                  <a:srgbClr val="000000"/>
                </a:solidFill>
                <a:effectLst/>
                <a:latin typeface="Söhne"/>
              </a:rPr>
              <a:t>Medir el progreso principalmente mediante software funcional.</a:t>
            </a:r>
          </a:p>
          <a:p>
            <a:pPr algn="l">
              <a:buFont typeface="+mj-lt"/>
              <a:buAutoNum type="arabicPeriod"/>
            </a:pPr>
            <a:r>
              <a:rPr lang="es-ES" b="0" i="0" dirty="0">
                <a:solidFill>
                  <a:srgbClr val="000000"/>
                </a:solidFill>
                <a:effectLst/>
                <a:latin typeface="Söhne"/>
              </a:rPr>
              <a:t>Mantener un ritmo sostenible de trabajo para los equipos de desarrollo.</a:t>
            </a:r>
          </a:p>
          <a:p>
            <a:pPr algn="l">
              <a:buFont typeface="+mj-lt"/>
              <a:buAutoNum type="arabicPeriod"/>
            </a:pPr>
            <a:r>
              <a:rPr lang="es-ES" b="0" i="0" dirty="0">
                <a:solidFill>
                  <a:srgbClr val="000000"/>
                </a:solidFill>
                <a:effectLst/>
                <a:latin typeface="Söhne"/>
              </a:rPr>
              <a:t>Establecer un entorno de trabajo que fomente la excelencia técnica y el diseño adecuado.</a:t>
            </a:r>
          </a:p>
          <a:p>
            <a:pPr algn="l">
              <a:buFont typeface="+mj-lt"/>
              <a:buAutoNum type="arabicPeriod"/>
            </a:pPr>
            <a:r>
              <a:rPr lang="es-ES" b="0" i="0" dirty="0">
                <a:solidFill>
                  <a:srgbClr val="000000"/>
                </a:solidFill>
                <a:effectLst/>
                <a:latin typeface="Söhne"/>
              </a:rPr>
              <a:t>Mantenerlo simple y priorizar la simplicidad en el diseño y proceso.</a:t>
            </a:r>
          </a:p>
          <a:p>
            <a:pPr algn="l">
              <a:buFont typeface="+mj-lt"/>
              <a:buAutoNum type="arabicPeriod"/>
            </a:pPr>
            <a:r>
              <a:rPr lang="es-ES" b="0" i="0" dirty="0">
                <a:solidFill>
                  <a:srgbClr val="000000"/>
                </a:solidFill>
                <a:effectLst/>
                <a:latin typeface="Söhne"/>
              </a:rPr>
              <a:t>Permitir a los equipos autoorganizados tomar decisiones sobre cómo llevar a cabo su trabajo.</a:t>
            </a:r>
          </a:p>
          <a:p>
            <a:pPr algn="l">
              <a:buFont typeface="+mj-lt"/>
              <a:buAutoNum type="arabicPeriod"/>
            </a:pPr>
            <a:r>
              <a:rPr lang="es-ES" b="0" i="0" dirty="0">
                <a:solidFill>
                  <a:srgbClr val="000000"/>
                </a:solidFill>
                <a:effectLst/>
                <a:latin typeface="Söhne"/>
              </a:rPr>
              <a:t>Reflexionar periódicamente sobre el trabajo realizado para ajustar y mejorar continuamente los procesos.</a:t>
            </a:r>
          </a:p>
          <a:p>
            <a:pPr algn="l">
              <a:buFont typeface="+mj-lt"/>
              <a:buAutoNum type="arabicPeriod"/>
            </a:pPr>
            <a:endParaRPr lang="es-ES" b="0" i="0" dirty="0">
              <a:solidFill>
                <a:srgbClr val="000000"/>
              </a:solidFill>
              <a:effectLst/>
              <a:latin typeface="Söhne"/>
            </a:endParaRPr>
          </a:p>
          <a:p>
            <a:pPr algn="l"/>
            <a:r>
              <a:rPr lang="es-ES" b="1" i="0" dirty="0">
                <a:solidFill>
                  <a:srgbClr val="000000"/>
                </a:solidFill>
                <a:effectLst/>
                <a:latin typeface="Söhne"/>
              </a:rPr>
              <a:t>El Manifiesto Ágil ha tenido un gran impacto en la industria del desarrollo de software y ha sido el fundamento para el crecimiento de las metodologías ágiles en diversos campos, incluyendo la gestión de proyectos, el desarrollo de productos y más allá.</a:t>
            </a:r>
          </a:p>
          <a:p>
            <a:endParaRPr lang="es-UY" dirty="0"/>
          </a:p>
        </p:txBody>
      </p:sp>
      <p:sp>
        <p:nvSpPr>
          <p:cNvPr id="4" name="Marcador de número de diapositiva 3"/>
          <p:cNvSpPr>
            <a:spLocks noGrp="1"/>
          </p:cNvSpPr>
          <p:nvPr>
            <p:ph type="sldNum" sz="quarter" idx="5"/>
          </p:nvPr>
        </p:nvSpPr>
        <p:spPr/>
        <p:txBody>
          <a:bodyPr/>
          <a:lstStyle/>
          <a:p>
            <a:fld id="{DB0E18B4-CCDA-476C-9E50-2590C8AE41FF}" type="slidenum">
              <a:rPr lang="es-UY" smtClean="0"/>
              <a:t>16</a:t>
            </a:fld>
            <a:endParaRPr lang="es-UY"/>
          </a:p>
        </p:txBody>
      </p:sp>
    </p:spTree>
    <p:extLst>
      <p:ext uri="{BB962C8B-B14F-4D97-AF65-F5344CB8AC3E}">
        <p14:creationId xmlns:p14="http://schemas.microsoft.com/office/powerpoint/2010/main" val="218310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fontAlgn="base"/>
            <a:r>
              <a:rPr lang="es-ES" b="0" i="0" dirty="0">
                <a:solidFill>
                  <a:srgbClr val="000000"/>
                </a:solidFill>
                <a:effectLst/>
                <a:latin typeface="Work Sans" panose="020F0502020204030204" pitchFamily="2" charset="0"/>
              </a:rPr>
              <a:t>La metodología de </a:t>
            </a:r>
            <a:r>
              <a:rPr lang="es-ES" b="1" i="0" dirty="0">
                <a:solidFill>
                  <a:srgbClr val="000000"/>
                </a:solidFill>
                <a:effectLst/>
                <a:latin typeface="Work Sans" panose="020F0502020204030204" pitchFamily="2" charset="0"/>
              </a:rPr>
              <a:t>Agile </a:t>
            </a:r>
            <a:r>
              <a:rPr lang="es-ES" b="0" i="0" dirty="0">
                <a:solidFill>
                  <a:srgbClr val="000000"/>
                </a:solidFill>
                <a:effectLst/>
                <a:latin typeface="Work Sans" panose="020F0502020204030204" pitchFamily="2" charset="0"/>
              </a:rPr>
              <a:t>es un set compuesto por valores y principios enfocados en aportar valor al cliente de manera continua, parte de un </a:t>
            </a:r>
            <a:r>
              <a:rPr lang="es-ES" b="0" i="0" dirty="0" err="1">
                <a:solidFill>
                  <a:srgbClr val="000000"/>
                </a:solidFill>
                <a:effectLst/>
                <a:latin typeface="Work Sans" panose="020F0502020204030204" pitchFamily="2" charset="0"/>
              </a:rPr>
              <a:t>mindset</a:t>
            </a:r>
            <a:r>
              <a:rPr lang="es-ES" b="0" i="0" dirty="0">
                <a:solidFill>
                  <a:srgbClr val="000000"/>
                </a:solidFill>
                <a:effectLst/>
                <a:latin typeface="Work Sans" panose="020F0502020204030204" pitchFamily="2" charset="0"/>
              </a:rPr>
              <a:t>, de una manera de pensar y de trabajar. </a:t>
            </a:r>
          </a:p>
          <a:p>
            <a:pPr algn="l" fontAlgn="base"/>
            <a:r>
              <a:rPr lang="es-ES" b="0" i="0" dirty="0">
                <a:solidFill>
                  <a:srgbClr val="000000"/>
                </a:solidFill>
                <a:effectLst/>
                <a:latin typeface="Work Sans" panose="020F0502020204030204" pitchFamily="2" charset="0"/>
              </a:rPr>
              <a:t>El </a:t>
            </a:r>
            <a:r>
              <a:rPr lang="es-ES" b="1" i="0" dirty="0" err="1">
                <a:solidFill>
                  <a:srgbClr val="000000"/>
                </a:solidFill>
                <a:effectLst/>
                <a:latin typeface="Work Sans" panose="020F0502020204030204" pitchFamily="2" charset="0"/>
              </a:rPr>
              <a:t>mindset</a:t>
            </a:r>
            <a:r>
              <a:rPr lang="es-ES" b="1" i="0" dirty="0">
                <a:solidFill>
                  <a:srgbClr val="000000"/>
                </a:solidFill>
                <a:effectLst/>
                <a:latin typeface="Work Sans" panose="020F0502020204030204" pitchFamily="2" charset="0"/>
              </a:rPr>
              <a:t> </a:t>
            </a:r>
            <a:r>
              <a:rPr lang="es-ES" b="0" i="0" dirty="0">
                <a:solidFill>
                  <a:srgbClr val="000000"/>
                </a:solidFill>
                <a:effectLst/>
                <a:latin typeface="Work Sans" panose="020F0502020204030204" pitchFamily="2" charset="0"/>
              </a:rPr>
              <a:t>incluye el ser ágil (</a:t>
            </a:r>
            <a:r>
              <a:rPr lang="es-ES" b="0" i="0" dirty="0" err="1">
                <a:solidFill>
                  <a:srgbClr val="000000"/>
                </a:solidFill>
                <a:effectLst/>
                <a:latin typeface="Work Sans" panose="020F0502020204030204" pitchFamily="2" charset="0"/>
              </a:rPr>
              <a:t>being</a:t>
            </a:r>
            <a:r>
              <a:rPr lang="es-ES" b="0" i="0" dirty="0">
                <a:solidFill>
                  <a:srgbClr val="000000"/>
                </a:solidFill>
                <a:effectLst/>
                <a:latin typeface="Work Sans" panose="020F0502020204030204" pitchFamily="2" charset="0"/>
              </a:rPr>
              <a:t> agile) y el hacer agile (</a:t>
            </a:r>
            <a:r>
              <a:rPr lang="es-ES" b="0" i="0" dirty="0" err="1">
                <a:solidFill>
                  <a:srgbClr val="000000"/>
                </a:solidFill>
                <a:effectLst/>
                <a:latin typeface="Work Sans" panose="020F0502020204030204" pitchFamily="2" charset="0"/>
              </a:rPr>
              <a:t>doing</a:t>
            </a:r>
            <a:r>
              <a:rPr lang="es-ES" b="0" i="0" dirty="0">
                <a:solidFill>
                  <a:srgbClr val="000000"/>
                </a:solidFill>
                <a:effectLst/>
                <a:latin typeface="Work Sans" panose="020F0502020204030204" pitchFamily="2" charset="0"/>
              </a:rPr>
              <a:t> agile). El hacer va más hacia las prácticas, metodologías y herramientas concretas como por ejemplo:  </a:t>
            </a:r>
            <a:r>
              <a:rPr lang="es-ES" b="0" i="0" dirty="0" err="1">
                <a:solidFill>
                  <a:srgbClr val="000000"/>
                </a:solidFill>
                <a:effectLst/>
                <a:latin typeface="Work Sans" panose="020F0502020204030204" pitchFamily="2" charset="0"/>
              </a:rPr>
              <a:t>Canvas</a:t>
            </a:r>
            <a:r>
              <a:rPr lang="es-ES" b="0" i="0" dirty="0">
                <a:solidFill>
                  <a:srgbClr val="000000"/>
                </a:solidFill>
                <a:effectLst/>
                <a:latin typeface="Work Sans" panose="020F0502020204030204" pitchFamily="2" charset="0"/>
              </a:rPr>
              <a:t>, Scrum, Retrospectivas, entre otras y apoyan a que el flujo de trabajo sea mucho más fácil. Pero para que una empresa pueda realmente vivir o crear una cultura de agilidad, necesita apoyarse de sus principios. </a:t>
            </a:r>
          </a:p>
          <a:p>
            <a:pPr algn="l" fontAlgn="base"/>
            <a:endParaRPr lang="es-ES" b="1" i="0" dirty="0">
              <a:solidFill>
                <a:srgbClr val="000000"/>
              </a:solidFill>
              <a:effectLst/>
              <a:latin typeface="Work Sans" pitchFamily="2" charset="0"/>
            </a:endParaRPr>
          </a:p>
          <a:p>
            <a:pPr algn="l" fontAlgn="base"/>
            <a:r>
              <a:rPr lang="es-ES" b="0" i="0" dirty="0">
                <a:solidFill>
                  <a:srgbClr val="000000"/>
                </a:solidFill>
                <a:effectLst/>
                <a:latin typeface="Work Sans" pitchFamily="2" charset="0"/>
              </a:rPr>
              <a:t>Cuando hablamos de organizaciones agiles, hablamos de organizaciones con un </a:t>
            </a:r>
            <a:r>
              <a:rPr lang="es-ES" b="0" i="0" dirty="0" err="1">
                <a:solidFill>
                  <a:srgbClr val="000000"/>
                </a:solidFill>
                <a:effectLst/>
                <a:latin typeface="Work Sans" pitchFamily="2" charset="0"/>
              </a:rPr>
              <a:t>mindset</a:t>
            </a:r>
            <a:r>
              <a:rPr lang="es-ES" b="0" i="0" dirty="0">
                <a:solidFill>
                  <a:srgbClr val="000000"/>
                </a:solidFill>
                <a:effectLst/>
                <a:latin typeface="Work Sans" pitchFamily="2" charset="0"/>
              </a:rPr>
              <a:t> ágil, usar las herramientas no siempre es sinónimo de agilidad, por lo que es imprescindible aplicar las tres leyes de agile (</a:t>
            </a:r>
            <a:r>
              <a:rPr lang="es-ES" b="0" i="0" dirty="0" err="1">
                <a:solidFill>
                  <a:srgbClr val="000000"/>
                </a:solidFill>
                <a:effectLst/>
                <a:latin typeface="Work Sans" pitchFamily="2" charset="0"/>
              </a:rPr>
              <a:t>S.Denning</a:t>
            </a:r>
            <a:r>
              <a:rPr lang="es-ES" b="0" i="0" dirty="0">
                <a:solidFill>
                  <a:srgbClr val="000000"/>
                </a:solidFill>
                <a:effectLst/>
                <a:latin typeface="Work Sans" pitchFamily="2" charset="0"/>
              </a:rPr>
              <a:t>): </a:t>
            </a:r>
          </a:p>
          <a:p>
            <a:pPr algn="l" fontAlgn="base">
              <a:buFont typeface="+mj-lt"/>
              <a:buAutoNum type="arabicPeriod"/>
            </a:pPr>
            <a:r>
              <a:rPr lang="es-ES" b="1" i="0" dirty="0">
                <a:solidFill>
                  <a:srgbClr val="000000"/>
                </a:solidFill>
                <a:effectLst/>
                <a:latin typeface="Work Sans" pitchFamily="2" charset="0"/>
              </a:rPr>
              <a:t>La ley del cliente:</a:t>
            </a:r>
            <a:r>
              <a:rPr lang="es-ES" b="0" i="0" dirty="0">
                <a:solidFill>
                  <a:srgbClr val="000000"/>
                </a:solidFill>
                <a:effectLst/>
                <a:latin typeface="Work Sans" pitchFamily="2" charset="0"/>
              </a:rPr>
              <a:t> </a:t>
            </a:r>
            <a:r>
              <a:rPr lang="es-ES" b="0" i="0" u="sng" dirty="0">
                <a:solidFill>
                  <a:srgbClr val="000000"/>
                </a:solidFill>
                <a:effectLst/>
                <a:latin typeface="Work Sans" pitchFamily="2" charset="0"/>
              </a:rPr>
              <a:t>Obsesión por crear valor al cliente</a:t>
            </a:r>
            <a:r>
              <a:rPr lang="es-ES" b="0" i="0" dirty="0">
                <a:solidFill>
                  <a:srgbClr val="000000"/>
                </a:solidFill>
                <a:effectLst/>
                <a:latin typeface="Work Sans" pitchFamily="2" charset="0"/>
              </a:rPr>
              <a:t>. Es más común en startups que en grandes corporaciones que aún tienen que transformarse. Es importante entender cuántas veces se habla con el cliente final, con los que compran los productos. Muchas veces se ve que es una actividad que solo la ejecuta el departamento de </a:t>
            </a:r>
            <a:r>
              <a:rPr lang="es-ES" b="0" i="0" dirty="0" err="1">
                <a:solidFill>
                  <a:srgbClr val="000000"/>
                </a:solidFill>
                <a:effectLst/>
                <a:latin typeface="Work Sans" pitchFamily="2" charset="0"/>
              </a:rPr>
              <a:t>Customer</a:t>
            </a:r>
            <a:r>
              <a:rPr lang="es-ES" b="0" i="0" dirty="0">
                <a:solidFill>
                  <a:srgbClr val="000000"/>
                </a:solidFill>
                <a:effectLst/>
                <a:latin typeface="Work Sans" pitchFamily="2" charset="0"/>
              </a:rPr>
              <a:t> </a:t>
            </a:r>
            <a:r>
              <a:rPr lang="es-ES" b="0" i="0" dirty="0" err="1">
                <a:solidFill>
                  <a:srgbClr val="000000"/>
                </a:solidFill>
                <a:effectLst/>
                <a:latin typeface="Work Sans" pitchFamily="2" charset="0"/>
              </a:rPr>
              <a:t>Service</a:t>
            </a:r>
            <a:r>
              <a:rPr lang="es-ES" b="0" i="0" dirty="0">
                <a:solidFill>
                  <a:srgbClr val="000000"/>
                </a:solidFill>
                <a:effectLst/>
                <a:latin typeface="Work Sans" pitchFamily="2" charset="0"/>
              </a:rPr>
              <a:t>, mas no otros equipos como Marketing, Recursos Humanos u Operaciones, donde su </a:t>
            </a:r>
            <a:r>
              <a:rPr lang="es-ES" b="0" i="0" dirty="0" err="1">
                <a:solidFill>
                  <a:srgbClr val="000000"/>
                </a:solidFill>
                <a:effectLst/>
                <a:latin typeface="Work Sans" pitchFamily="2" charset="0"/>
              </a:rPr>
              <a:t>feedback</a:t>
            </a:r>
            <a:r>
              <a:rPr lang="es-ES" b="0" i="0" dirty="0">
                <a:solidFill>
                  <a:srgbClr val="000000"/>
                </a:solidFill>
                <a:effectLst/>
                <a:latin typeface="Work Sans" pitchFamily="2" charset="0"/>
              </a:rPr>
              <a:t> puede hacer una gran diferencia. Cuantas veces hablan con el cliente final? El q compra los productos? </a:t>
            </a:r>
            <a:r>
              <a:rPr lang="es-ES" b="0" i="0" u="sng" dirty="0">
                <a:solidFill>
                  <a:srgbClr val="000000"/>
                </a:solidFill>
                <a:effectLst/>
                <a:latin typeface="Work Sans" pitchFamily="2" charset="0"/>
              </a:rPr>
              <a:t>Interactuar con el cliente </a:t>
            </a:r>
            <a:r>
              <a:rPr lang="es-ES" b="0" i="0" u="sng" dirty="0" err="1">
                <a:solidFill>
                  <a:srgbClr val="000000"/>
                </a:solidFill>
                <a:effectLst/>
                <a:latin typeface="Work Sans" pitchFamily="2" charset="0"/>
              </a:rPr>
              <a:t>importantisimo</a:t>
            </a:r>
            <a:r>
              <a:rPr lang="es-ES" b="0" i="0" dirty="0">
                <a:solidFill>
                  <a:srgbClr val="000000"/>
                </a:solidFill>
                <a:effectLst/>
                <a:latin typeface="Work Sans" pitchFamily="2" charset="0"/>
              </a:rPr>
              <a:t>. Ejemplo empresas q todos los empleados atienden a los clientes dos días al año. Responden llamadas con un experto y contestan a las preguntas de los clientes. </a:t>
            </a:r>
            <a:r>
              <a:rPr lang="es-ES" b="0" i="0" u="sng" dirty="0">
                <a:solidFill>
                  <a:srgbClr val="000000"/>
                </a:solidFill>
                <a:effectLst/>
                <a:latin typeface="Work Sans" pitchFamily="2" charset="0"/>
              </a:rPr>
              <a:t>Interactúan y ver las interacciones</a:t>
            </a:r>
            <a:r>
              <a:rPr lang="es-ES" b="0" i="0" dirty="0">
                <a:solidFill>
                  <a:srgbClr val="000000"/>
                </a:solidFill>
                <a:effectLst/>
                <a:latin typeface="Work Sans" pitchFamily="2" charset="0"/>
              </a:rPr>
              <a:t>. Lo hacen gente de </a:t>
            </a:r>
            <a:r>
              <a:rPr lang="es-ES" b="0" i="0" dirty="0" err="1">
                <a:solidFill>
                  <a:srgbClr val="000000"/>
                </a:solidFill>
                <a:effectLst/>
                <a:latin typeface="Work Sans" pitchFamily="2" charset="0"/>
              </a:rPr>
              <a:t>rrhh</a:t>
            </a:r>
            <a:r>
              <a:rPr lang="es-ES" b="0" i="0" dirty="0">
                <a:solidFill>
                  <a:srgbClr val="000000"/>
                </a:solidFill>
                <a:effectLst/>
                <a:latin typeface="Work Sans" pitchFamily="2" charset="0"/>
              </a:rPr>
              <a:t>, contabilidad, legal etc. </a:t>
            </a:r>
          </a:p>
          <a:p>
            <a:pPr algn="l" fontAlgn="base">
              <a:buFont typeface="+mj-lt"/>
              <a:buNone/>
            </a:pPr>
            <a:endParaRPr lang="es-ES" b="0" i="0" dirty="0">
              <a:solidFill>
                <a:srgbClr val="000000"/>
              </a:solidFill>
              <a:effectLst/>
              <a:latin typeface="Work Sans" pitchFamily="2" charset="0"/>
            </a:endParaRPr>
          </a:p>
          <a:p>
            <a:pPr algn="l" fontAlgn="base">
              <a:buFont typeface="+mj-lt"/>
              <a:buAutoNum type="arabicPeriod" startAt="2"/>
            </a:pPr>
            <a:r>
              <a:rPr lang="es-ES" b="1" i="0" dirty="0">
                <a:solidFill>
                  <a:srgbClr val="000000"/>
                </a:solidFill>
                <a:effectLst/>
                <a:latin typeface="Work Sans" pitchFamily="2" charset="0"/>
              </a:rPr>
              <a:t>La ley del pequeño equipo:</a:t>
            </a:r>
            <a:r>
              <a:rPr lang="es-ES" b="0" i="0" dirty="0">
                <a:solidFill>
                  <a:srgbClr val="000000"/>
                </a:solidFill>
                <a:effectLst/>
                <a:latin typeface="Work Sans" pitchFamily="2" charset="0"/>
              </a:rPr>
              <a:t> Se refiere a </a:t>
            </a:r>
            <a:r>
              <a:rPr lang="es-ES" b="0" i="0" u="sng" dirty="0">
                <a:solidFill>
                  <a:srgbClr val="000000"/>
                </a:solidFill>
                <a:effectLst/>
                <a:latin typeface="Work Sans" pitchFamily="2" charset="0"/>
              </a:rPr>
              <a:t>como aportamos valor al cliente de manera proactiva y continua</a:t>
            </a:r>
            <a:r>
              <a:rPr lang="es-ES" b="0" i="0" dirty="0">
                <a:solidFill>
                  <a:srgbClr val="000000"/>
                </a:solidFill>
                <a:effectLst/>
                <a:latin typeface="Work Sans" pitchFamily="2" charset="0"/>
              </a:rPr>
              <a:t>, se trabaja de manera iterativa o por proyectos, revisando el resultado e integrando el </a:t>
            </a:r>
            <a:r>
              <a:rPr lang="es-ES" b="0" i="0" dirty="0" err="1">
                <a:solidFill>
                  <a:srgbClr val="000000"/>
                </a:solidFill>
                <a:effectLst/>
                <a:latin typeface="Work Sans" pitchFamily="2" charset="0"/>
              </a:rPr>
              <a:t>feedback</a:t>
            </a:r>
            <a:r>
              <a:rPr lang="es-ES" b="0" i="0" dirty="0">
                <a:solidFill>
                  <a:srgbClr val="000000"/>
                </a:solidFill>
                <a:effectLst/>
                <a:latin typeface="Work Sans" pitchFamily="2" charset="0"/>
              </a:rPr>
              <a:t>, es como el concepto de trabajar por </a:t>
            </a:r>
            <a:r>
              <a:rPr lang="es-ES" b="0" i="0" dirty="0" err="1">
                <a:solidFill>
                  <a:srgbClr val="000000"/>
                </a:solidFill>
                <a:effectLst/>
                <a:latin typeface="Work Sans" pitchFamily="2" charset="0"/>
              </a:rPr>
              <a:t>sprints</a:t>
            </a:r>
            <a:r>
              <a:rPr lang="es-ES" b="0" i="0" dirty="0">
                <a:solidFill>
                  <a:srgbClr val="000000"/>
                </a:solidFill>
                <a:effectLst/>
                <a:latin typeface="Work Sans" pitchFamily="2" charset="0"/>
              </a:rPr>
              <a:t>. </a:t>
            </a:r>
            <a:r>
              <a:rPr lang="es-ES" b="1" i="0" dirty="0">
                <a:solidFill>
                  <a:srgbClr val="000000"/>
                </a:solidFill>
                <a:effectLst/>
                <a:latin typeface="Work Sans" pitchFamily="2" charset="0"/>
              </a:rPr>
              <a:t>Hacer algo, probarlo con el cliente, ver </a:t>
            </a:r>
            <a:r>
              <a:rPr lang="es-ES" b="1" i="0" dirty="0" err="1">
                <a:solidFill>
                  <a:srgbClr val="000000"/>
                </a:solidFill>
                <a:effectLst/>
                <a:latin typeface="Work Sans" pitchFamily="2" charset="0"/>
              </a:rPr>
              <a:t>feedback</a:t>
            </a:r>
            <a:r>
              <a:rPr lang="es-ES" b="1" i="0" dirty="0">
                <a:solidFill>
                  <a:srgbClr val="000000"/>
                </a:solidFill>
                <a:effectLst/>
                <a:latin typeface="Work Sans" pitchFamily="2" charset="0"/>
              </a:rPr>
              <a:t> del cliente, lo incorporas y continuas.</a:t>
            </a:r>
          </a:p>
          <a:p>
            <a:pPr algn="l" fontAlgn="base">
              <a:buFont typeface="+mj-lt"/>
              <a:buNone/>
            </a:pPr>
            <a:endParaRPr lang="es-ES" b="1" i="0" dirty="0">
              <a:solidFill>
                <a:srgbClr val="000000"/>
              </a:solidFill>
              <a:effectLst/>
              <a:latin typeface="Work Sans" pitchFamily="2" charset="0"/>
            </a:endParaRPr>
          </a:p>
          <a:p>
            <a:pPr algn="l" fontAlgn="base">
              <a:buFont typeface="+mj-lt"/>
              <a:buAutoNum type="arabicPeriod" startAt="3"/>
            </a:pPr>
            <a:r>
              <a:rPr lang="es-ES" b="1" i="0" dirty="0">
                <a:solidFill>
                  <a:srgbClr val="000000"/>
                </a:solidFill>
                <a:effectLst/>
                <a:latin typeface="Work Sans" pitchFamily="2" charset="0"/>
              </a:rPr>
              <a:t>La ley de la red: </a:t>
            </a:r>
            <a:r>
              <a:rPr lang="es-ES" b="0" i="0" dirty="0">
                <a:solidFill>
                  <a:srgbClr val="000000"/>
                </a:solidFill>
                <a:effectLst/>
                <a:latin typeface="Work Sans" pitchFamily="2" charset="0"/>
              </a:rPr>
              <a:t>como la </a:t>
            </a:r>
            <a:r>
              <a:rPr lang="es-ES" b="0" i="0" u="sng" dirty="0">
                <a:solidFill>
                  <a:srgbClr val="000000"/>
                </a:solidFill>
                <a:effectLst/>
                <a:latin typeface="Work Sans" pitchFamily="2" charset="0"/>
              </a:rPr>
              <a:t>gente está conectada dentro de una organización</a:t>
            </a:r>
            <a:r>
              <a:rPr lang="es-ES" b="0" i="0" dirty="0">
                <a:solidFill>
                  <a:srgbClr val="000000"/>
                </a:solidFill>
                <a:effectLst/>
                <a:latin typeface="Work Sans" pitchFamily="2" charset="0"/>
              </a:rPr>
              <a:t>. En organizaciones grandes es más común el trabajar por chacras, pero en esta nueva forma de </a:t>
            </a:r>
            <a:r>
              <a:rPr lang="es-ES" b="0" i="0" u="sng" dirty="0">
                <a:solidFill>
                  <a:srgbClr val="000000"/>
                </a:solidFill>
                <a:effectLst/>
                <a:latin typeface="Work Sans" pitchFamily="2" charset="0"/>
              </a:rPr>
              <a:t>trabajar se impulsa aún más la colaboración continua entre los equipos y el cliente. </a:t>
            </a:r>
          </a:p>
          <a:p>
            <a:endParaRPr lang="es-UY" dirty="0"/>
          </a:p>
          <a:p>
            <a:r>
              <a:rPr lang="es-UY" dirty="0"/>
              <a:t>Características imprescindibles que hacen a una organización ágil. </a:t>
            </a:r>
            <a:r>
              <a:rPr lang="es-ES" dirty="0"/>
              <a:t>No es de un día para el otro no es copiar y pegar. Hay criticas de modelos q son. Ejemplo modelo Spotify la transformación se debe adoptar a tu contexto. Necesita tiempo. </a:t>
            </a:r>
          </a:p>
          <a:p>
            <a:endParaRPr lang="es-ES" dirty="0"/>
          </a:p>
          <a:p>
            <a:r>
              <a:rPr lang="es-ES" b="1" dirty="0"/>
              <a:t>La era de la agilidad: cómo las empresas inteligentes están transformando la forma en que se realiza el trabajo</a:t>
            </a:r>
          </a:p>
          <a:p>
            <a:endParaRPr lang="es-ES" dirty="0"/>
          </a:p>
          <a:p>
            <a:r>
              <a:rPr lang="es-ES" b="1" dirty="0"/>
              <a:t>Stephen </a:t>
            </a:r>
            <a:r>
              <a:rPr lang="es-ES" b="1" dirty="0" err="1"/>
              <a:t>Denning</a:t>
            </a:r>
            <a:r>
              <a:rPr lang="es-ES" b="1" dirty="0"/>
              <a:t> </a:t>
            </a:r>
            <a:r>
              <a:rPr lang="es-ES" dirty="0"/>
              <a:t>nació en Sídney, Australia. Estudió derecho y psicología en la Universidad de </a:t>
            </a:r>
            <a:r>
              <a:rPr lang="es-ES" dirty="0" err="1"/>
              <a:t>Sydney</a:t>
            </a:r>
            <a:r>
              <a:rPr lang="es-ES" dirty="0"/>
              <a:t>. Después de realizar un posgrado en derecho en la Universidad de Oxford, se incorporó al Banco Mundial, donde trabajó durante varias décadas en diversos puestos de gestión, incluido el de Director del Programa de Gestión del Conocimiento de 1996 a 2000. Es autor de ocho libros, incluido </a:t>
            </a:r>
            <a:r>
              <a:rPr lang="es-ES" dirty="0" err="1"/>
              <a:t>The</a:t>
            </a:r>
            <a:r>
              <a:rPr lang="es-ES" dirty="0"/>
              <a:t> </a:t>
            </a:r>
            <a:r>
              <a:rPr lang="es-ES" dirty="0" err="1"/>
              <a:t>Leader's</a:t>
            </a:r>
            <a:r>
              <a:rPr lang="es-ES" dirty="0"/>
              <a:t> Guide </a:t>
            </a:r>
            <a:r>
              <a:rPr lang="es-ES" dirty="0" err="1"/>
              <a:t>to</a:t>
            </a:r>
            <a:r>
              <a:rPr lang="es-ES" dirty="0"/>
              <a:t> Radical Management: </a:t>
            </a:r>
            <a:r>
              <a:rPr lang="es-ES" dirty="0" err="1"/>
              <a:t>Reinventing</a:t>
            </a:r>
            <a:r>
              <a:rPr lang="es-ES" dirty="0"/>
              <a:t> </a:t>
            </a:r>
            <a:r>
              <a:rPr lang="es-ES" dirty="0" err="1"/>
              <a:t>the</a:t>
            </a:r>
            <a:r>
              <a:rPr lang="es-ES" dirty="0"/>
              <a:t> </a:t>
            </a:r>
            <a:r>
              <a:rPr lang="es-ES" dirty="0" err="1"/>
              <a:t>Workplace</a:t>
            </a:r>
            <a:r>
              <a:rPr lang="es-ES" dirty="0"/>
              <a:t> </a:t>
            </a:r>
            <a:r>
              <a:rPr lang="es-ES" dirty="0" err="1"/>
              <a:t>for</a:t>
            </a:r>
            <a:r>
              <a:rPr lang="es-ES" dirty="0"/>
              <a:t> </a:t>
            </a:r>
            <a:r>
              <a:rPr lang="es-ES" dirty="0" err="1"/>
              <a:t>the</a:t>
            </a:r>
            <a:r>
              <a:rPr lang="es-ES" dirty="0"/>
              <a:t> 21st Century, que será publicado por </a:t>
            </a:r>
            <a:r>
              <a:rPr lang="es-ES" dirty="0" err="1"/>
              <a:t>Jossey</a:t>
            </a:r>
            <a:r>
              <a:rPr lang="es-ES" dirty="0"/>
              <a:t>-Bass en octubre de 2010. Su libro, </a:t>
            </a:r>
            <a:r>
              <a:rPr lang="es-ES" dirty="0" err="1"/>
              <a:t>The</a:t>
            </a:r>
            <a:r>
              <a:rPr lang="es-ES" dirty="0"/>
              <a:t> </a:t>
            </a:r>
            <a:r>
              <a:rPr lang="es-ES" dirty="0" err="1"/>
              <a:t>Secret</a:t>
            </a:r>
            <a:r>
              <a:rPr lang="es-ES" dirty="0"/>
              <a:t> </a:t>
            </a:r>
            <a:r>
              <a:rPr lang="es-ES" dirty="0" err="1"/>
              <a:t>Language</a:t>
            </a:r>
            <a:r>
              <a:rPr lang="es-ES" dirty="0"/>
              <a:t> </a:t>
            </a:r>
            <a:r>
              <a:rPr lang="es-ES" dirty="0" err="1"/>
              <a:t>of</a:t>
            </a:r>
            <a:r>
              <a:rPr lang="es-ES" dirty="0"/>
              <a:t> </a:t>
            </a:r>
            <a:r>
              <a:rPr lang="es-ES" dirty="0" err="1"/>
              <a:t>Leadership</a:t>
            </a:r>
            <a:r>
              <a:rPr lang="es-ES" dirty="0"/>
              <a:t>: </a:t>
            </a:r>
            <a:r>
              <a:rPr lang="es-ES" dirty="0" err="1"/>
              <a:t>How</a:t>
            </a:r>
            <a:r>
              <a:rPr lang="es-ES" dirty="0"/>
              <a:t> </a:t>
            </a:r>
            <a:r>
              <a:rPr lang="es-ES" dirty="0" err="1"/>
              <a:t>Leaders</a:t>
            </a:r>
            <a:r>
              <a:rPr lang="es-ES" dirty="0"/>
              <a:t> Inspire </a:t>
            </a:r>
            <a:r>
              <a:rPr lang="es-ES" dirty="0" err="1"/>
              <a:t>Action</a:t>
            </a:r>
            <a:r>
              <a:rPr lang="es-ES" dirty="0"/>
              <a:t> </a:t>
            </a:r>
            <a:r>
              <a:rPr lang="es-ES" dirty="0" err="1"/>
              <a:t>Through</a:t>
            </a:r>
            <a:r>
              <a:rPr lang="es-ES" dirty="0"/>
              <a:t> Narrative, fue seleccionado por el </a:t>
            </a:r>
            <a:r>
              <a:rPr lang="es-ES" dirty="0" err="1"/>
              <a:t>Financial</a:t>
            </a:r>
            <a:r>
              <a:rPr lang="es-ES" dirty="0"/>
              <a:t> Times como uno de los mejores libros de 2007. </a:t>
            </a:r>
            <a:r>
              <a:rPr lang="es-ES" dirty="0" err="1"/>
              <a:t>The</a:t>
            </a:r>
            <a:r>
              <a:rPr lang="es-ES" dirty="0"/>
              <a:t> </a:t>
            </a:r>
            <a:r>
              <a:rPr lang="es-ES" dirty="0" err="1"/>
              <a:t>Leader's</a:t>
            </a:r>
            <a:r>
              <a:rPr lang="es-ES" dirty="0"/>
              <a:t> Guide </a:t>
            </a:r>
            <a:r>
              <a:rPr lang="es-ES" dirty="0" err="1"/>
              <a:t>to</a:t>
            </a:r>
            <a:r>
              <a:rPr lang="es-ES" dirty="0"/>
              <a:t> </a:t>
            </a:r>
            <a:r>
              <a:rPr lang="es-ES" dirty="0" err="1"/>
              <a:t>Storytelling</a:t>
            </a:r>
            <a:r>
              <a:rPr lang="es-ES" dirty="0"/>
              <a:t>: </a:t>
            </a:r>
            <a:r>
              <a:rPr lang="es-ES" dirty="0" err="1"/>
              <a:t>Mastering</a:t>
            </a:r>
            <a:r>
              <a:rPr lang="es-ES" dirty="0"/>
              <a:t> </a:t>
            </a:r>
            <a:r>
              <a:rPr lang="es-ES" dirty="0" err="1"/>
              <a:t>the</a:t>
            </a:r>
            <a:r>
              <a:rPr lang="es-ES" dirty="0"/>
              <a:t> Art and Discipline </a:t>
            </a:r>
            <a:r>
              <a:rPr lang="es-ES" dirty="0" err="1"/>
              <a:t>of</a:t>
            </a:r>
            <a:r>
              <a:rPr lang="es-ES" dirty="0"/>
              <a:t> Business Narrative, fue nombrada en 2005 por </a:t>
            </a:r>
            <a:r>
              <a:rPr lang="es-ES" dirty="0" err="1"/>
              <a:t>Innovation</a:t>
            </a:r>
            <a:r>
              <a:rPr lang="es-ES" dirty="0"/>
              <a:t> Network como uno de los doce libros más importantes sobre innovación de los últimos años.</a:t>
            </a:r>
            <a:endParaRPr lang="es-UY" dirty="0"/>
          </a:p>
        </p:txBody>
      </p:sp>
      <p:sp>
        <p:nvSpPr>
          <p:cNvPr id="4" name="Marcador de número de diapositiva 3"/>
          <p:cNvSpPr>
            <a:spLocks noGrp="1"/>
          </p:cNvSpPr>
          <p:nvPr>
            <p:ph type="sldNum" sz="quarter" idx="5"/>
          </p:nvPr>
        </p:nvSpPr>
        <p:spPr/>
        <p:txBody>
          <a:bodyPr/>
          <a:lstStyle/>
          <a:p>
            <a:fld id="{DB0E18B4-CCDA-476C-9E50-2590C8AE41FF}" type="slidenum">
              <a:rPr lang="es-UY" smtClean="0"/>
              <a:t>17</a:t>
            </a:fld>
            <a:endParaRPr lang="es-UY"/>
          </a:p>
        </p:txBody>
      </p:sp>
    </p:spTree>
    <p:extLst>
      <p:ext uri="{BB962C8B-B14F-4D97-AF65-F5344CB8AC3E}">
        <p14:creationId xmlns:p14="http://schemas.microsoft.com/office/powerpoint/2010/main" val="253857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rtlCol="0" anchor="b">
            <a:noAutofit/>
          </a:bodyPr>
          <a:lstStyle>
            <a:lvl1pPr algn="l">
              <a:defRPr sz="6000" b="1">
                <a:latin typeface="+mj-lt"/>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02038"/>
            <a:ext cx="9500507" cy="806675"/>
          </a:xfrm>
        </p:spPr>
        <p:txBody>
          <a:bodyPr rtlCol="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Haga clic para editar el estilo de subtítulo del patrón</a:t>
            </a:r>
          </a:p>
        </p:txBody>
      </p:sp>
      <p:sp>
        <p:nvSpPr>
          <p:cNvPr id="4" name="Rectángulo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Elipse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Forma libre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9" name="Forma libre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nvGrpSpPr>
          <p:cNvPr id="6" name="Grupo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orma libre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6" name="Forma libre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sp>
        <p:nvSpPr>
          <p:cNvPr id="22" name="Forma libre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8" name="Forma libre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Escala de tiempo">
    <p:bg>
      <p:bgPr>
        <a:solidFill>
          <a:schemeClr val="accent1"/>
        </a:solidFill>
        <a:effectLst/>
      </p:bgPr>
    </p:bg>
    <p:spTree>
      <p:nvGrpSpPr>
        <p:cNvPr id="1" name=""/>
        <p:cNvGrpSpPr/>
        <p:nvPr/>
      </p:nvGrpSpPr>
      <p:grpSpPr>
        <a:xfrm>
          <a:off x="0" y="0"/>
          <a:ext cx="0" cy="0"/>
          <a:chOff x="0" y="0"/>
          <a:chExt cx="0" cy="0"/>
        </a:xfrm>
      </p:grpSpPr>
      <p:sp>
        <p:nvSpPr>
          <p:cNvPr id="4" name="Forma libre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solidFill>
                  <a:schemeClr val="bg1"/>
                </a:solidFill>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fecha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fld id="{CCA0E6ED-F59A-4085-95D8-2F411E5C30DD}" type="datetime1">
              <a:rPr lang="es-ES" noProof="0" smtClean="0"/>
              <a:t>20/02/2024</a:t>
            </a:fld>
            <a:endParaRPr lang="es-ES" noProof="0"/>
          </a:p>
        </p:txBody>
      </p:sp>
      <p:sp>
        <p:nvSpPr>
          <p:cNvPr id="11" name="Marcador de pie de página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conteni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Forma libre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6" name="Forma libre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nvGrpSpPr>
          <p:cNvPr id="9" name="Grupo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orma libre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8" name="Forma libre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grpSp>
      <p:sp>
        <p:nvSpPr>
          <p:cNvPr id="10" name="Marcador de fecha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fld id="{81C333B6-8070-486E-8CD3-36258EACCD99}" type="datetime1">
              <a:rPr lang="es-ES" noProof="0" smtClean="0"/>
              <a:t>20/02/2024</a:t>
            </a:fld>
            <a:endParaRPr lang="es-ES" noProof="0"/>
          </a:p>
        </p:txBody>
      </p:sp>
      <p:sp>
        <p:nvSpPr>
          <p:cNvPr id="11" name="Marcador de pie de página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s-ES" noProof="0" smtClean="0"/>
              <a:pPr rtl="0"/>
              <a:t>‹Nº›</a:t>
            </a:fld>
            <a:endParaRPr lang="es-ES" noProof="0"/>
          </a:p>
        </p:txBody>
      </p:sp>
      <p:sp>
        <p:nvSpPr>
          <p:cNvPr id="13" name="Marcador de contenido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contenido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contenido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contenid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Forma libre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6" name="Forma libre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grpSp>
        <p:nvGrpSpPr>
          <p:cNvPr id="9" name="Grupo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orma libre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8" name="Forma libre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grpSp>
      <p:sp>
        <p:nvSpPr>
          <p:cNvPr id="10" name="Marcador de fecha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fld id="{57854652-5AB7-452A-B145-ECBC7DEC5BBC}" type="datetime1">
              <a:rPr lang="es-ES" noProof="0" smtClean="0"/>
              <a:t>20/02/2024</a:t>
            </a:fld>
            <a:endParaRPr lang="es-ES" noProof="0"/>
          </a:p>
        </p:txBody>
      </p:sp>
      <p:sp>
        <p:nvSpPr>
          <p:cNvPr id="11" name="Marcador de pie de página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3" name="Marcador de contenido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contenido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contenido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6" name="Marcador de contenido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contenido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número de diapositiva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Finalizar diapositiv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rtlCol="0" anchor="b">
            <a:noAutofit/>
          </a:bodyPr>
          <a:lstStyle>
            <a:lvl1pPr algn="l">
              <a:defRPr sz="6000" b="1">
                <a:latin typeface="+mj-lt"/>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02038"/>
            <a:ext cx="6220277" cy="2247219"/>
          </a:xfrm>
        </p:spPr>
        <p:txBody>
          <a:bodyPr rtlCol="0">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Rectángulo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6" name="Grupo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orma libre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6" name="Forma libre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sp>
        <p:nvSpPr>
          <p:cNvPr id="22" name="Forma libre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7" name="Forma libre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3623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4299413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Forma libre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6" name="Forma libre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nvGrpSpPr>
          <p:cNvPr id="9" name="Grupo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orma libre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8" name="Forma libre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grpSp>
      <p:sp>
        <p:nvSpPr>
          <p:cNvPr id="10" name="Marcador de fecha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fld id="{38073041-D0C9-4DF9-B439-C737B84491AD}" type="datetime1">
              <a:rPr lang="es-ES" noProof="0" smtClean="0"/>
              <a:t>20/02/2024</a:t>
            </a:fld>
            <a:endParaRPr lang="es-ES" noProof="0"/>
          </a:p>
        </p:txBody>
      </p:sp>
      <p:sp>
        <p:nvSpPr>
          <p:cNvPr id="11" name="Marcador de pie de página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accent2"/>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Forma libre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4" name="Forma libre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5" name="Forma libre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3" name="Título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fld id="{F0F56FD1-1BFB-4E3C-9F5A-7520D1DE9908}" type="datetime1">
              <a:rPr lang="es-ES" noProof="0" smtClean="0"/>
              <a:t>20/02/2024</a:t>
            </a:fld>
            <a:endParaRPr lang="es-ES" noProof="0"/>
          </a:p>
        </p:txBody>
      </p:sp>
      <p:sp>
        <p:nvSpPr>
          <p:cNvPr id="5" name="Marcador de pie de página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ítulo de sección">
    <p:spTree>
      <p:nvGrpSpPr>
        <p:cNvPr id="1" name=""/>
        <p:cNvGrpSpPr/>
        <p:nvPr/>
      </p:nvGrpSpPr>
      <p:grpSpPr>
        <a:xfrm>
          <a:off x="0" y="0"/>
          <a:ext cx="0" cy="0"/>
          <a:chOff x="0" y="0"/>
          <a:chExt cx="0" cy="0"/>
        </a:xfrm>
      </p:grpSpPr>
      <p:sp>
        <p:nvSpPr>
          <p:cNvPr id="23" name="Forma libre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rtlCol="0" anchor="b">
            <a:noAutofit/>
          </a:bodyPr>
          <a:lstStyle>
            <a:lvl1pPr algn="l">
              <a:defRPr sz="6000" b="1">
                <a:solidFill>
                  <a:schemeClr val="bg1"/>
                </a:solidFill>
                <a:latin typeface="+mj-lt"/>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539075"/>
            <a:ext cx="6245912" cy="1406101"/>
          </a:xfrm>
        </p:spPr>
        <p:txBody>
          <a:bodyPr rtlCol="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grpSp>
        <p:nvGrpSpPr>
          <p:cNvPr id="6" name="Grupo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orma libre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6" name="Forma libre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sp>
        <p:nvSpPr>
          <p:cNvPr id="17" name="Forma libre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8" name="Forma libre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áfi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Forma libre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0" name="Marcador de fecha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fld id="{ABA50180-E869-42B9-8A50-AF2135304E43}" type="datetime1">
              <a:rPr lang="es-ES" noProof="0" smtClean="0"/>
              <a:t>20/02/2024</a:t>
            </a:fld>
            <a:endParaRPr lang="es-ES" noProof="0"/>
          </a:p>
        </p:txBody>
      </p:sp>
      <p:sp>
        <p:nvSpPr>
          <p:cNvPr id="11" name="Marcador de pie de página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áfico 2">
    <p:bg>
      <p:bgPr>
        <a:solidFill>
          <a:schemeClr val="accent2"/>
        </a:solid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orma libre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4" name="Forma libre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sp>
        <p:nvSpPr>
          <p:cNvPr id="2" name="Título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fecha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fld id="{A1D3AE0F-1691-4F4B-8A86-14AB5199DCB5}" type="datetime1">
              <a:rPr lang="es-ES" noProof="0" smtClean="0"/>
              <a:t>20/02/2024</a:t>
            </a:fld>
            <a:endParaRPr lang="es-ES" noProof="0"/>
          </a:p>
        </p:txBody>
      </p:sp>
      <p:sp>
        <p:nvSpPr>
          <p:cNvPr id="11" name="Marcador de pie de página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erta">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s-ES" noProof="0"/>
              <a:t>Haga clic para modificar el estilo de título del patrón</a:t>
            </a:r>
          </a:p>
        </p:txBody>
      </p:sp>
      <p:sp>
        <p:nvSpPr>
          <p:cNvPr id="8" name="Marcador de texto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s-ES" noProof="0"/>
              <a:t>“</a:t>
            </a:r>
          </a:p>
        </p:txBody>
      </p:sp>
      <p:sp>
        <p:nvSpPr>
          <p:cNvPr id="10" name="Marcador de texto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s-ES" noProof="0"/>
              <a:t>Haga clic para modificar los estilos de texto del patrón</a:t>
            </a:r>
          </a:p>
        </p:txBody>
      </p:sp>
      <p:sp>
        <p:nvSpPr>
          <p:cNvPr id="9" name="Marcador de texto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s-ES" noProof="0"/>
              <a:t>”</a:t>
            </a:r>
          </a:p>
        </p:txBody>
      </p:sp>
      <p:sp>
        <p:nvSpPr>
          <p:cNvPr id="3" name="Marcador de fecha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fld id="{20613ED6-BFEB-4033-8386-D89306E17237}" type="datetime1">
              <a:rPr lang="es-ES" noProof="0" smtClean="0"/>
              <a:t>20/02/2024</a:t>
            </a:fld>
            <a:endParaRPr lang="es-ES" noProof="0"/>
          </a:p>
        </p:txBody>
      </p:sp>
      <p:sp>
        <p:nvSpPr>
          <p:cNvPr id="4" name="Marcador de pie de página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Título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rtlCol="0" anchor="b">
            <a:noAutofit/>
          </a:bodyPr>
          <a:lstStyle>
            <a:lvl1pPr>
              <a:defRPr sz="4800" b="1">
                <a:latin typeface="+mj-lt"/>
              </a:defRPr>
            </a:lvl1pPr>
          </a:lstStyle>
          <a:p>
            <a:pPr rtl="0"/>
            <a:r>
              <a:rPr lang="es-ES" noProof="0"/>
              <a:t>Haga clic para modificar el estilo de título del patrón</a:t>
            </a:r>
          </a:p>
        </p:txBody>
      </p:sp>
      <p:sp>
        <p:nvSpPr>
          <p:cNvPr id="6" name="Marcador de posición de imagen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rtlCol="0">
            <a:noAutofit/>
          </a:bodyPr>
          <a:lstStyle>
            <a:lvl1pPr marL="0" indent="0">
              <a:buNone/>
              <a:defRPr sz="1400">
                <a:solidFill>
                  <a:schemeClr val="tx1"/>
                </a:solidFill>
                <a:latin typeface="+mn-lt"/>
              </a:defRPr>
            </a:lvl1pPr>
          </a:lstStyle>
          <a:p>
            <a:pPr rtl="0"/>
            <a:r>
              <a:rPr lang="es-ES" noProof="0"/>
              <a:t>Haga clic en el icono para agregar una imagen</a:t>
            </a:r>
          </a:p>
        </p:txBody>
      </p:sp>
      <p:sp>
        <p:nvSpPr>
          <p:cNvPr id="10" name="Marcador de texto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11" name="Marcador de texto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7" name="Marcador de posición de imagen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rtlCol="0">
            <a:noAutofit/>
          </a:bodyPr>
          <a:lstStyle>
            <a:lvl1pPr marL="0" indent="0">
              <a:buNone/>
              <a:defRPr sz="1400">
                <a:solidFill>
                  <a:schemeClr val="tx1"/>
                </a:solidFill>
                <a:latin typeface="+mn-lt"/>
              </a:defRPr>
            </a:lvl1pPr>
          </a:lstStyle>
          <a:p>
            <a:pPr rtl="0"/>
            <a:r>
              <a:rPr lang="es-ES" noProof="0"/>
              <a:t>Haga clic en el icono para agregar una imagen</a:t>
            </a:r>
          </a:p>
        </p:txBody>
      </p:sp>
      <p:sp>
        <p:nvSpPr>
          <p:cNvPr id="12" name="Marcador de texto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13" name="Marcador de texto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8" name="Marcador de posición de imagen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rtlCol="0">
            <a:noAutofit/>
          </a:bodyPr>
          <a:lstStyle>
            <a:lvl1pPr marL="0" indent="0">
              <a:buNone/>
              <a:defRPr sz="1400">
                <a:solidFill>
                  <a:schemeClr val="tx1"/>
                </a:solidFill>
                <a:latin typeface="+mn-lt"/>
              </a:defRPr>
            </a:lvl1pPr>
          </a:lstStyle>
          <a:p>
            <a:pPr rtl="0"/>
            <a:r>
              <a:rPr lang="es-ES" noProof="0"/>
              <a:t>Haga clic en el icono para agregar una imagen</a:t>
            </a:r>
          </a:p>
        </p:txBody>
      </p:sp>
      <p:sp>
        <p:nvSpPr>
          <p:cNvPr id="14" name="Marcador de texto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15" name="Marcador de texto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9" name="Marcador de posición de imagen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rtlCol="0">
            <a:noAutofit/>
          </a:bodyPr>
          <a:lstStyle>
            <a:lvl1pPr marL="0" indent="0">
              <a:buNone/>
              <a:defRPr sz="1400">
                <a:solidFill>
                  <a:schemeClr val="tx1"/>
                </a:solidFill>
                <a:latin typeface="+mn-lt"/>
              </a:defRPr>
            </a:lvl1pPr>
          </a:lstStyle>
          <a:p>
            <a:pPr rtl="0"/>
            <a:r>
              <a:rPr lang="es-ES" noProof="0"/>
              <a:t>Haga clic en el icono para agregar una imagen</a:t>
            </a:r>
          </a:p>
        </p:txBody>
      </p:sp>
      <p:sp>
        <p:nvSpPr>
          <p:cNvPr id="16" name="Marcador de texto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17" name="Marcador de texto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3" name="Marcador de fecha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rtlCol="0">
            <a:noAutofit/>
          </a:bodyPr>
          <a:lstStyle>
            <a:lvl1pPr>
              <a:defRPr>
                <a:solidFill>
                  <a:schemeClr val="accent3"/>
                </a:solidFill>
                <a:latin typeface="+mn-lt"/>
              </a:defRPr>
            </a:lvl1pPr>
          </a:lstStyle>
          <a:p>
            <a:pPr rtl="0"/>
            <a:fld id="{CB0169B8-D5C0-4D8A-9FD1-FBFE09615870}" type="datetime1">
              <a:rPr lang="es-ES" noProof="0" smtClean="0"/>
              <a:t>20/02/2024</a:t>
            </a:fld>
            <a:endParaRPr lang="es-ES" noProof="0"/>
          </a:p>
        </p:txBody>
      </p:sp>
      <p:sp>
        <p:nvSpPr>
          <p:cNvPr id="4" name="Marcador de pie de página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rtlCol="0">
            <a:noAutofit/>
          </a:bodyPr>
          <a:lstStyle>
            <a:lvl1pPr>
              <a:defRPr>
                <a:solidFill>
                  <a:schemeClr val="accent3"/>
                </a:solidFill>
                <a:latin typeface="+mn-lt"/>
              </a:defRPr>
            </a:lvl1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rtlCol="0">
            <a:noAutofit/>
          </a:bodyPr>
          <a:lstStyle>
            <a:lvl1pPr>
              <a:defRPr>
                <a:solidFill>
                  <a:schemeClr val="accent3"/>
                </a:solidFill>
                <a:latin typeface="+mn-lt"/>
              </a:defRPr>
            </a:lvl1pPr>
          </a:lstStyle>
          <a:p>
            <a:pPr rtl="0"/>
            <a:fld id="{294A09A9-5501-47C1-A89A-A340965A2BE2}" type="slidenum">
              <a:rPr lang="es-ES" noProof="0" smtClean="0"/>
              <a:pPr rtl="0"/>
              <a:t>‹Nº›</a:t>
            </a:fld>
            <a:endParaRPr lang="es-ES" noProof="0"/>
          </a:p>
        </p:txBody>
      </p:sp>
      <p:sp>
        <p:nvSpPr>
          <p:cNvPr id="19" name="Forma libre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1" name="Forma libre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5" name="Forma libre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6" name="Elipse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noProof="0"/>
          </a:p>
        </p:txBody>
      </p:sp>
      <p:sp>
        <p:nvSpPr>
          <p:cNvPr id="27" name="Forma libre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8" name="Forma libre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9" name="Forma libre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do el equipo">
    <p:bg>
      <p:bgPr>
        <a:solidFill>
          <a:schemeClr val="accent2"/>
        </a:solidFill>
        <a:effectLst/>
      </p:bgPr>
    </p:bg>
    <p:spTree>
      <p:nvGrpSpPr>
        <p:cNvPr id="1" name=""/>
        <p:cNvGrpSpPr/>
        <p:nvPr/>
      </p:nvGrpSpPr>
      <p:grpSpPr>
        <a:xfrm>
          <a:off x="0" y="0"/>
          <a:ext cx="0" cy="0"/>
          <a:chOff x="0" y="0"/>
          <a:chExt cx="0" cy="0"/>
        </a:xfrm>
      </p:grpSpPr>
      <p:sp>
        <p:nvSpPr>
          <p:cNvPr id="54" name="Título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s-ES" noProof="0"/>
              <a:t>Haga clic para modificar el estilo de título del patrón</a:t>
            </a:r>
          </a:p>
        </p:txBody>
      </p:sp>
      <p:sp>
        <p:nvSpPr>
          <p:cNvPr id="6" name="Marcador de posición de imagen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31" name="Marcador de texto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32" name="Marcador de texto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33" name="Marcador de posición de imagen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34" name="Marcador de texto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35" name="Marcador de texto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36" name="Marcador de posición de imagen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37" name="Marcador de texto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38" name="Marcador de texto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39" name="Marcador de posición de imagen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40" name="Marcador de texto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41" name="Marcador de texto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42" name="Marcador de posición de imagen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43" name="Marcador de texto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44" name="Marcador de texto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45" name="Marcador de posición de imagen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46" name="Marcador de texto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47" name="Marcador de texto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48" name="Marcador de posición de imagen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49" name="Marcador de texto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50" name="Marcador de texto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51" name="Marcador de posición de imagen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52" name="Marcador de texto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53" name="Marcador de texto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18" name="Marcador de fecha 17">
            <a:extLst>
              <a:ext uri="{FF2B5EF4-FFF2-40B4-BE49-F238E27FC236}">
                <a16:creationId xmlns:a16="http://schemas.microsoft.com/office/drawing/2014/main" id="{30445668-2DC5-E84C-8B16-922BC95F13F2}"/>
              </a:ext>
            </a:extLst>
          </p:cNvPr>
          <p:cNvSpPr>
            <a:spLocks noGrp="1"/>
          </p:cNvSpPr>
          <p:nvPr>
            <p:ph type="dt" sz="half" idx="25"/>
          </p:nvPr>
        </p:nvSpPr>
        <p:spPr/>
        <p:txBody>
          <a:bodyPr rtlCol="0">
            <a:noAutofit/>
          </a:bodyPr>
          <a:lstStyle>
            <a:lvl1pPr>
              <a:defRPr>
                <a:solidFill>
                  <a:schemeClr val="accent3"/>
                </a:solidFill>
                <a:latin typeface="+mn-lt"/>
              </a:defRPr>
            </a:lvl1pPr>
          </a:lstStyle>
          <a:p>
            <a:pPr rtl="0"/>
            <a:fld id="{F6FDEA51-DC76-4EF3-B961-2CAD3C8CFEA0}" type="datetime1">
              <a:rPr lang="es-ES" noProof="0" smtClean="0"/>
              <a:t>20/02/2024</a:t>
            </a:fld>
            <a:endParaRPr lang="es-ES" noProof="0"/>
          </a:p>
        </p:txBody>
      </p:sp>
      <p:sp>
        <p:nvSpPr>
          <p:cNvPr id="22" name="Marcador de pie de página 21">
            <a:extLst>
              <a:ext uri="{FF2B5EF4-FFF2-40B4-BE49-F238E27FC236}">
                <a16:creationId xmlns:a16="http://schemas.microsoft.com/office/drawing/2014/main" id="{D9227732-A878-814C-8621-64ED1B2CCF9F}"/>
              </a:ext>
            </a:extLst>
          </p:cNvPr>
          <p:cNvSpPr>
            <a:spLocks noGrp="1"/>
          </p:cNvSpPr>
          <p:nvPr>
            <p:ph type="ftr" sz="quarter" idx="26"/>
          </p:nvPr>
        </p:nvSpPr>
        <p:spPr/>
        <p:txBody>
          <a:bodyPr rtlCol="0">
            <a:noAutofit/>
          </a:bodyPr>
          <a:lstStyle>
            <a:lvl1pPr>
              <a:defRPr>
                <a:solidFill>
                  <a:schemeClr val="accent3"/>
                </a:solidFill>
                <a:latin typeface="+mn-lt"/>
              </a:defRPr>
            </a:lvl1pPr>
          </a:lstStyle>
          <a:p>
            <a:pPr rtl="0"/>
            <a:r>
              <a:rPr lang="es-ES" noProof="0"/>
              <a:t>TÍTULO DE LA PRESENTACIÓN</a:t>
            </a:r>
          </a:p>
        </p:txBody>
      </p:sp>
      <p:sp>
        <p:nvSpPr>
          <p:cNvPr id="23" name="Marcador de número de diapositiva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pPr rtl="0"/>
            <a:fld id="{1EEB8945-721B-49C6-AE63-0EF796C5C26F}" type="datetime1">
              <a:rPr lang="es-ES" noProof="0" smtClean="0"/>
              <a:t>20/02/2024</a:t>
            </a:fld>
            <a:endParaRPr lang="es-ES" noProof="0"/>
          </a:p>
        </p:txBody>
      </p:sp>
      <p:sp>
        <p:nvSpPr>
          <p:cNvPr id="5" name="Marcador de pie de página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7" r:id="rId14"/>
    <p:sldLayoutId id="2147483668"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6.svg"/><Relationship Id="rId12"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5.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3087" y="160005"/>
            <a:ext cx="11166643" cy="6729615"/>
          </a:xfrm>
          <a:custGeom>
            <a:avLst/>
            <a:gdLst/>
            <a:ahLst/>
            <a:cxnLst/>
            <a:rect l="l" t="t" r="r" b="b"/>
            <a:pathLst>
              <a:path w="16749965" h="11238553">
                <a:moveTo>
                  <a:pt x="0" y="0"/>
                </a:moveTo>
                <a:lnTo>
                  <a:pt x="16749965" y="0"/>
                </a:lnTo>
                <a:lnTo>
                  <a:pt x="16749965" y="11238552"/>
                </a:lnTo>
                <a:lnTo>
                  <a:pt x="0" y="11238552"/>
                </a:lnTo>
                <a:lnTo>
                  <a:pt x="0" y="0"/>
                </a:lnTo>
                <a:close/>
              </a:path>
            </a:pathLst>
          </a:custGeom>
          <a:blipFill>
            <a:blip r:embed="rId3">
              <a:alphaModFix amt="32999"/>
            </a:blip>
            <a:stretch>
              <a:fillRect b="-11780"/>
            </a:stretch>
          </a:blipFill>
        </p:spPr>
        <p:txBody>
          <a:bodyPr/>
          <a:lstStyle/>
          <a:p>
            <a:endParaRPr lang="es-EC" sz="1200"/>
          </a:p>
        </p:txBody>
      </p:sp>
      <p:grpSp>
        <p:nvGrpSpPr>
          <p:cNvPr id="3" name="Group 3"/>
          <p:cNvGrpSpPr/>
          <p:nvPr/>
        </p:nvGrpSpPr>
        <p:grpSpPr>
          <a:xfrm>
            <a:off x="9006625" y="1111557"/>
            <a:ext cx="2057400" cy="4298644"/>
            <a:chOff x="0" y="0"/>
            <a:chExt cx="812800" cy="1933765"/>
          </a:xfrm>
        </p:grpSpPr>
        <p:sp>
          <p:nvSpPr>
            <p:cNvPr id="4" name="Freeform 4"/>
            <p:cNvSpPr/>
            <p:nvPr/>
          </p:nvSpPr>
          <p:spPr>
            <a:xfrm>
              <a:off x="0" y="0"/>
              <a:ext cx="812800" cy="1933765"/>
            </a:xfrm>
            <a:custGeom>
              <a:avLst/>
              <a:gdLst/>
              <a:ahLst/>
              <a:cxnLst/>
              <a:rect l="l" t="t" r="r" b="b"/>
              <a:pathLst>
                <a:path w="812800" h="1933765">
                  <a:moveTo>
                    <a:pt x="0" y="0"/>
                  </a:moveTo>
                  <a:lnTo>
                    <a:pt x="812800" y="0"/>
                  </a:lnTo>
                  <a:lnTo>
                    <a:pt x="812800" y="1933765"/>
                  </a:lnTo>
                  <a:lnTo>
                    <a:pt x="0" y="1933765"/>
                  </a:lnTo>
                  <a:lnTo>
                    <a:pt x="0" y="0"/>
                  </a:lnTo>
                </a:path>
              </a:pathLst>
            </a:custGeom>
            <a:solidFill>
              <a:srgbClr val="B0D236"/>
            </a:solidFill>
          </p:spPr>
          <p:txBody>
            <a:bodyPr/>
            <a:lstStyle/>
            <a:p>
              <a:endParaRPr lang="es-EC" sz="1200"/>
            </a:p>
          </p:txBody>
        </p:sp>
        <p:sp>
          <p:nvSpPr>
            <p:cNvPr id="5" name="TextBox 5"/>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6" name="Freeform 6"/>
          <p:cNvSpPr/>
          <p:nvPr/>
        </p:nvSpPr>
        <p:spPr>
          <a:xfrm>
            <a:off x="10923144" y="6006398"/>
            <a:ext cx="1276366" cy="850217"/>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4">
              <a:extLst>
                <a:ext uri="{96DAC541-7B7A-43D3-8B79-37D633B846F1}">
                  <asvg:svgBlip xmlns:asvg="http://schemas.microsoft.com/office/drawing/2016/SVG/main" r:embed="rId5"/>
                </a:ext>
              </a:extLst>
            </a:blip>
            <a:stretch>
              <a:fillRect l="1" r="-98824" b="-63349"/>
            </a:stretch>
          </a:blipFill>
        </p:spPr>
        <p:txBody>
          <a:bodyPr/>
          <a:lstStyle/>
          <a:p>
            <a:endParaRPr lang="es-EC" sz="1200"/>
          </a:p>
        </p:txBody>
      </p:sp>
      <p:grpSp>
        <p:nvGrpSpPr>
          <p:cNvPr id="7" name="Group 7"/>
          <p:cNvGrpSpPr/>
          <p:nvPr/>
        </p:nvGrpSpPr>
        <p:grpSpPr>
          <a:xfrm>
            <a:off x="-1028700" y="-45838"/>
            <a:ext cx="2057400" cy="7206959"/>
            <a:chOff x="0" y="-19050"/>
            <a:chExt cx="812800" cy="2995155"/>
          </a:xfrm>
        </p:grpSpPr>
        <p:sp>
          <p:nvSpPr>
            <p:cNvPr id="8" name="Freeform 8"/>
            <p:cNvSpPr/>
            <p:nvPr/>
          </p:nvSpPr>
          <p:spPr>
            <a:xfrm>
              <a:off x="406400" y="0"/>
              <a:ext cx="4064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BE1E71"/>
            </a:solidFill>
          </p:spPr>
          <p:txBody>
            <a:bodyPr/>
            <a:lstStyle/>
            <a:p>
              <a:endParaRPr lang="es-EC" sz="1200"/>
            </a:p>
          </p:txBody>
        </p:sp>
        <p:sp>
          <p:nvSpPr>
            <p:cNvPr id="9" name="TextBox 9"/>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grpSp>
        <p:nvGrpSpPr>
          <p:cNvPr id="10" name="Group 10"/>
          <p:cNvGrpSpPr/>
          <p:nvPr/>
        </p:nvGrpSpPr>
        <p:grpSpPr>
          <a:xfrm>
            <a:off x="818515" y="2775748"/>
            <a:ext cx="73491" cy="1879331"/>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lnTo>
                    <a:pt x="0" y="0"/>
                  </a:lnTo>
                </a:path>
              </a:pathLst>
            </a:custGeom>
            <a:solidFill>
              <a:srgbClr val="FFFFFF"/>
            </a:solidFill>
          </p:spPr>
          <p:txBody>
            <a:bodyPr/>
            <a:lstStyle/>
            <a:p>
              <a:endParaRPr lang="es-EC" sz="1200"/>
            </a:p>
          </p:txBody>
        </p:sp>
        <p:sp>
          <p:nvSpPr>
            <p:cNvPr id="12" name="TextBox 12"/>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grpSp>
        <p:nvGrpSpPr>
          <p:cNvPr id="13" name="Group 13"/>
          <p:cNvGrpSpPr/>
          <p:nvPr/>
        </p:nvGrpSpPr>
        <p:grpSpPr>
          <a:xfrm>
            <a:off x="673860" y="2369170"/>
            <a:ext cx="5235962" cy="2576557"/>
            <a:chOff x="0" y="-28575"/>
            <a:chExt cx="1709799" cy="841375"/>
          </a:xfrm>
        </p:grpSpPr>
        <p:sp>
          <p:nvSpPr>
            <p:cNvPr id="14" name="Freeform 14"/>
            <p:cNvSpPr/>
            <p:nvPr/>
          </p:nvSpPr>
          <p:spPr>
            <a:xfrm>
              <a:off x="0" y="0"/>
              <a:ext cx="1709799" cy="118108"/>
            </a:xfrm>
            <a:custGeom>
              <a:avLst/>
              <a:gdLst/>
              <a:ahLst/>
              <a:cxnLst/>
              <a:rect l="l" t="t" r="r" b="b"/>
              <a:pathLst>
                <a:path w="1709799" h="152089">
                  <a:moveTo>
                    <a:pt x="17743" y="0"/>
                  </a:moveTo>
                  <a:lnTo>
                    <a:pt x="1692056" y="0"/>
                  </a:lnTo>
                  <a:cubicBezTo>
                    <a:pt x="1701855" y="0"/>
                    <a:pt x="1709799" y="7944"/>
                    <a:pt x="1709799" y="17743"/>
                  </a:cubicBezTo>
                  <a:lnTo>
                    <a:pt x="1709799" y="134345"/>
                  </a:lnTo>
                  <a:cubicBezTo>
                    <a:pt x="1709799" y="139051"/>
                    <a:pt x="1707930" y="143564"/>
                    <a:pt x="1704602" y="146892"/>
                  </a:cubicBezTo>
                  <a:cubicBezTo>
                    <a:pt x="1701275" y="150219"/>
                    <a:pt x="1696762" y="152089"/>
                    <a:pt x="1692056" y="152089"/>
                  </a:cubicBezTo>
                  <a:lnTo>
                    <a:pt x="17743" y="152089"/>
                  </a:lnTo>
                  <a:cubicBezTo>
                    <a:pt x="13037" y="152089"/>
                    <a:pt x="8524" y="150219"/>
                    <a:pt x="5197" y="146892"/>
                  </a:cubicBezTo>
                  <a:cubicBezTo>
                    <a:pt x="1869" y="143564"/>
                    <a:pt x="0" y="139051"/>
                    <a:pt x="0" y="134345"/>
                  </a:cubicBezTo>
                  <a:lnTo>
                    <a:pt x="0" y="17743"/>
                  </a:lnTo>
                  <a:cubicBezTo>
                    <a:pt x="0" y="13037"/>
                    <a:pt x="1869" y="8524"/>
                    <a:pt x="5197" y="5197"/>
                  </a:cubicBezTo>
                  <a:cubicBezTo>
                    <a:pt x="8524" y="1869"/>
                    <a:pt x="13037" y="0"/>
                    <a:pt x="17743" y="0"/>
                  </a:cubicBezTo>
                  <a:close/>
                </a:path>
              </a:pathLst>
            </a:custGeom>
            <a:solidFill>
              <a:srgbClr val="03A1AB"/>
            </a:solidFill>
          </p:spPr>
          <p:txBody>
            <a:bodyPr/>
            <a:lstStyle/>
            <a:p>
              <a:r>
                <a:rPr lang="es-EC" sz="1867" dirty="0">
                  <a:solidFill>
                    <a:schemeClr val="bg1"/>
                  </a:solidFill>
                  <a:latin typeface="Montserrat SemiBold" pitchFamily="2" charset="0"/>
                </a:rPr>
                <a:t>         DIPLOMADO INTERNACIONAL</a:t>
              </a:r>
            </a:p>
          </p:txBody>
        </p:sp>
        <p:sp>
          <p:nvSpPr>
            <p:cNvPr id="15" name="TextBox 15"/>
            <p:cNvSpPr txBox="1"/>
            <p:nvPr/>
          </p:nvSpPr>
          <p:spPr>
            <a:xfrm>
              <a:off x="0" y="-28575"/>
              <a:ext cx="812800" cy="841375"/>
            </a:xfrm>
            <a:prstGeom prst="rect">
              <a:avLst/>
            </a:prstGeom>
          </p:spPr>
          <p:txBody>
            <a:bodyPr lIns="37370" tIns="37370" rIns="37370" bIns="37370" rtlCol="0" anchor="ctr"/>
            <a:lstStyle/>
            <a:p>
              <a:pPr algn="ctr">
                <a:lnSpc>
                  <a:spcPts val="2687"/>
                </a:lnSpc>
              </a:pPr>
              <a:r>
                <a:rPr lang="en-US" sz="2067" dirty="0">
                  <a:solidFill>
                    <a:srgbClr val="FFFFFF"/>
                  </a:solidFill>
                  <a:latin typeface="Montserrat Light"/>
                </a:rPr>
                <a:t>DIPLOMADO ERNACIONAL</a:t>
              </a:r>
            </a:p>
          </p:txBody>
        </p:sp>
      </p:grpSp>
      <p:sp>
        <p:nvSpPr>
          <p:cNvPr id="16" name="Freeform 16"/>
          <p:cNvSpPr/>
          <p:nvPr/>
        </p:nvSpPr>
        <p:spPr>
          <a:xfrm>
            <a:off x="-1" y="0"/>
            <a:ext cx="1073229" cy="1250774"/>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l="-100445" t="-2282" r="-36013" b="-8755"/>
            </a:stretch>
          </a:blipFill>
        </p:spPr>
        <p:txBody>
          <a:bodyPr/>
          <a:lstStyle/>
          <a:p>
            <a:endParaRPr lang="es-EC" sz="1200"/>
          </a:p>
        </p:txBody>
      </p:sp>
      <p:sp>
        <p:nvSpPr>
          <p:cNvPr id="17" name="Freeform 17"/>
          <p:cNvSpPr/>
          <p:nvPr/>
        </p:nvSpPr>
        <p:spPr>
          <a:xfrm>
            <a:off x="1570233" y="452661"/>
            <a:ext cx="2239132" cy="452305"/>
          </a:xfrm>
          <a:custGeom>
            <a:avLst/>
            <a:gdLst/>
            <a:ahLst/>
            <a:cxnLst/>
            <a:rect l="l" t="t" r="r" b="b"/>
            <a:pathLst>
              <a:path w="3358698" h="678457">
                <a:moveTo>
                  <a:pt x="0" y="0"/>
                </a:moveTo>
                <a:lnTo>
                  <a:pt x="3358698" y="0"/>
                </a:lnTo>
                <a:lnTo>
                  <a:pt x="3358698" y="678457"/>
                </a:lnTo>
                <a:lnTo>
                  <a:pt x="0" y="678457"/>
                </a:lnTo>
                <a:lnTo>
                  <a:pt x="0" y="0"/>
                </a:lnTo>
                <a:close/>
              </a:path>
            </a:pathLst>
          </a:custGeom>
          <a:blipFill>
            <a:blip r:embed="rId8"/>
            <a:stretch>
              <a:fillRect/>
            </a:stretch>
          </a:blipFill>
        </p:spPr>
        <p:txBody>
          <a:bodyPr/>
          <a:lstStyle/>
          <a:p>
            <a:endParaRPr lang="es-EC" sz="1200"/>
          </a:p>
        </p:txBody>
      </p:sp>
      <p:sp>
        <p:nvSpPr>
          <p:cNvPr id="18" name="Freeform 18"/>
          <p:cNvSpPr/>
          <p:nvPr/>
        </p:nvSpPr>
        <p:spPr>
          <a:xfrm>
            <a:off x="6131159" y="267283"/>
            <a:ext cx="3547384" cy="823059"/>
          </a:xfrm>
          <a:custGeom>
            <a:avLst/>
            <a:gdLst/>
            <a:ahLst/>
            <a:cxnLst/>
            <a:rect l="l" t="t" r="r" b="b"/>
            <a:pathLst>
              <a:path w="5321076" h="1234588">
                <a:moveTo>
                  <a:pt x="0" y="0"/>
                </a:moveTo>
                <a:lnTo>
                  <a:pt x="5321075" y="0"/>
                </a:lnTo>
                <a:lnTo>
                  <a:pt x="5321075" y="1234589"/>
                </a:lnTo>
                <a:lnTo>
                  <a:pt x="0" y="1234589"/>
                </a:lnTo>
                <a:lnTo>
                  <a:pt x="0" y="0"/>
                </a:lnTo>
                <a:close/>
              </a:path>
            </a:pathLst>
          </a:custGeom>
          <a:blipFill>
            <a:blip r:embed="rId9"/>
            <a:stretch>
              <a:fillRect/>
            </a:stretch>
          </a:blipFill>
        </p:spPr>
        <p:txBody>
          <a:bodyPr/>
          <a:lstStyle/>
          <a:p>
            <a:endParaRPr lang="es-EC" sz="1200"/>
          </a:p>
        </p:txBody>
      </p:sp>
      <p:sp>
        <p:nvSpPr>
          <p:cNvPr id="19" name="Freeform 19"/>
          <p:cNvSpPr/>
          <p:nvPr/>
        </p:nvSpPr>
        <p:spPr>
          <a:xfrm>
            <a:off x="4350899" y="267284"/>
            <a:ext cx="1073229" cy="1086871"/>
          </a:xfrm>
          <a:custGeom>
            <a:avLst/>
            <a:gdLst/>
            <a:ahLst/>
            <a:cxnLst/>
            <a:rect l="l" t="t" r="r" b="b"/>
            <a:pathLst>
              <a:path w="1609843" h="1630307">
                <a:moveTo>
                  <a:pt x="0" y="0"/>
                </a:moveTo>
                <a:lnTo>
                  <a:pt x="1609843" y="0"/>
                </a:lnTo>
                <a:lnTo>
                  <a:pt x="1609843" y="1630308"/>
                </a:lnTo>
                <a:lnTo>
                  <a:pt x="0" y="1630308"/>
                </a:lnTo>
                <a:lnTo>
                  <a:pt x="0" y="0"/>
                </a:lnTo>
                <a:close/>
              </a:path>
            </a:pathLst>
          </a:custGeom>
          <a:blipFill>
            <a:blip r:embed="rId10"/>
            <a:stretch>
              <a:fillRect/>
            </a:stretch>
          </a:blipFill>
        </p:spPr>
        <p:txBody>
          <a:bodyPr/>
          <a:lstStyle/>
          <a:p>
            <a:endParaRPr lang="es-EC" sz="1200"/>
          </a:p>
        </p:txBody>
      </p:sp>
      <p:sp>
        <p:nvSpPr>
          <p:cNvPr id="20" name="Freeform 20"/>
          <p:cNvSpPr/>
          <p:nvPr/>
        </p:nvSpPr>
        <p:spPr>
          <a:xfrm>
            <a:off x="10199497" y="267284"/>
            <a:ext cx="1399753" cy="844030"/>
          </a:xfrm>
          <a:custGeom>
            <a:avLst/>
            <a:gdLst/>
            <a:ahLst/>
            <a:cxnLst/>
            <a:rect l="l" t="t" r="r" b="b"/>
            <a:pathLst>
              <a:path w="2099630" h="1266045">
                <a:moveTo>
                  <a:pt x="0" y="0"/>
                </a:moveTo>
                <a:lnTo>
                  <a:pt x="2099630" y="0"/>
                </a:lnTo>
                <a:lnTo>
                  <a:pt x="2099630" y="1266046"/>
                </a:lnTo>
                <a:lnTo>
                  <a:pt x="0" y="1266046"/>
                </a:lnTo>
                <a:lnTo>
                  <a:pt x="0" y="0"/>
                </a:lnTo>
                <a:close/>
              </a:path>
            </a:pathLst>
          </a:custGeom>
          <a:blipFill>
            <a:blip r:embed="rId11"/>
            <a:stretch>
              <a:fillRect/>
            </a:stretch>
          </a:blipFill>
        </p:spPr>
        <p:txBody>
          <a:bodyPr/>
          <a:lstStyle/>
          <a:p>
            <a:endParaRPr lang="es-EC" sz="1200"/>
          </a:p>
        </p:txBody>
      </p:sp>
      <p:sp>
        <p:nvSpPr>
          <p:cNvPr id="22" name="TextBox 22"/>
          <p:cNvSpPr txBox="1"/>
          <p:nvPr/>
        </p:nvSpPr>
        <p:spPr>
          <a:xfrm>
            <a:off x="2220718" y="4682593"/>
            <a:ext cx="5702570" cy="662233"/>
          </a:xfrm>
          <a:prstGeom prst="rect">
            <a:avLst/>
          </a:prstGeom>
        </p:spPr>
        <p:txBody>
          <a:bodyPr lIns="0" tIns="0" rIns="0" bIns="0" rtlCol="0" anchor="t">
            <a:spAutoFit/>
          </a:bodyPr>
          <a:lstStyle/>
          <a:p>
            <a:pPr algn="ctr">
              <a:lnSpc>
                <a:spcPts val="2697"/>
              </a:lnSpc>
            </a:pPr>
            <a:r>
              <a:rPr lang="es-EC" sz="1926" b="1" u="sng" spc="96" dirty="0">
                <a:solidFill>
                  <a:srgbClr val="191769"/>
                </a:solidFill>
                <a:latin typeface="Open Sauce"/>
              </a:rPr>
              <a:t>Etapa virtual:</a:t>
            </a:r>
          </a:p>
          <a:p>
            <a:pPr algn="ctr">
              <a:lnSpc>
                <a:spcPts val="2697"/>
              </a:lnSpc>
            </a:pPr>
            <a:r>
              <a:rPr lang="es-EC" sz="1926" b="1" u="sng" spc="96" dirty="0">
                <a:solidFill>
                  <a:srgbClr val="191769"/>
                </a:solidFill>
                <a:latin typeface="Open Sauce"/>
              </a:rPr>
              <a:t>Octubre</a:t>
            </a:r>
            <a:r>
              <a:rPr lang="en-US" sz="1926" b="1" u="sng" spc="96" dirty="0">
                <a:solidFill>
                  <a:srgbClr val="191769"/>
                </a:solidFill>
                <a:latin typeface="Open Sauce"/>
              </a:rPr>
              <a:t> 2023 – </a:t>
            </a:r>
            <a:r>
              <a:rPr lang="en-US" sz="1926" b="1" u="sng" spc="96" dirty="0" err="1">
                <a:solidFill>
                  <a:srgbClr val="191769"/>
                </a:solidFill>
                <a:latin typeface="Open Sauce"/>
              </a:rPr>
              <a:t>Septiembre</a:t>
            </a:r>
            <a:r>
              <a:rPr lang="en-US" sz="1926" b="1" u="sng" spc="96" dirty="0">
                <a:solidFill>
                  <a:srgbClr val="191769"/>
                </a:solidFill>
                <a:latin typeface="Open Sauce"/>
              </a:rPr>
              <a:t> 2024</a:t>
            </a:r>
          </a:p>
        </p:txBody>
      </p:sp>
      <p:sp>
        <p:nvSpPr>
          <p:cNvPr id="23" name="TextBox 23"/>
          <p:cNvSpPr txBox="1"/>
          <p:nvPr/>
        </p:nvSpPr>
        <p:spPr>
          <a:xfrm>
            <a:off x="1435319" y="3063448"/>
            <a:ext cx="6237350" cy="1269578"/>
          </a:xfrm>
          <a:prstGeom prst="rect">
            <a:avLst/>
          </a:prstGeom>
        </p:spPr>
        <p:txBody>
          <a:bodyPr lIns="0" tIns="0" rIns="0" bIns="0" rtlCol="0" anchor="t">
            <a:spAutoFit/>
          </a:bodyPr>
          <a:lstStyle/>
          <a:p>
            <a:pPr>
              <a:lnSpc>
                <a:spcPts val="3268"/>
              </a:lnSpc>
            </a:pPr>
            <a:r>
              <a:rPr lang="en-US" sz="3405" dirty="0">
                <a:solidFill>
                  <a:srgbClr val="000000"/>
                </a:solidFill>
                <a:latin typeface="Codec Pro ExtraBold"/>
              </a:rPr>
              <a:t>“</a:t>
            </a:r>
            <a:r>
              <a:rPr lang="en-US" sz="3405" dirty="0" err="1">
                <a:solidFill>
                  <a:srgbClr val="000000"/>
                </a:solidFill>
                <a:latin typeface="Codec Pro ExtraBold"/>
              </a:rPr>
              <a:t>Gobernanza</a:t>
            </a:r>
            <a:r>
              <a:rPr lang="en-US" sz="3405" dirty="0">
                <a:solidFill>
                  <a:srgbClr val="000000"/>
                </a:solidFill>
                <a:latin typeface="Codec Pro ExtraBold"/>
              </a:rPr>
              <a:t> y </a:t>
            </a:r>
            <a:r>
              <a:rPr lang="en-US" sz="3405" dirty="0" err="1">
                <a:solidFill>
                  <a:srgbClr val="000000"/>
                </a:solidFill>
                <a:latin typeface="Codec Pro ExtraBold"/>
              </a:rPr>
              <a:t>Liderazgo</a:t>
            </a:r>
            <a:r>
              <a:rPr lang="en-US" sz="3405" dirty="0">
                <a:solidFill>
                  <a:srgbClr val="000000"/>
                </a:solidFill>
                <a:latin typeface="Codec Pro ExtraBold"/>
              </a:rPr>
              <a:t> </a:t>
            </a:r>
            <a:r>
              <a:rPr lang="en-US" sz="3405" dirty="0" err="1">
                <a:solidFill>
                  <a:srgbClr val="000000"/>
                </a:solidFill>
                <a:latin typeface="Codec Pro ExtraBold"/>
              </a:rPr>
              <a:t>Cooperativo</a:t>
            </a:r>
            <a:r>
              <a:rPr lang="en-US" sz="3405" dirty="0">
                <a:solidFill>
                  <a:srgbClr val="000000"/>
                </a:solidFill>
                <a:latin typeface="Codec Pro ExtraBold"/>
              </a:rPr>
              <a:t> </a:t>
            </a:r>
            <a:r>
              <a:rPr lang="en-US" sz="3405" dirty="0" err="1">
                <a:solidFill>
                  <a:srgbClr val="000000"/>
                </a:solidFill>
                <a:latin typeface="Codec Pro ExtraBold"/>
              </a:rPr>
              <a:t>en</a:t>
            </a:r>
            <a:r>
              <a:rPr lang="en-US" sz="3405" dirty="0">
                <a:solidFill>
                  <a:srgbClr val="000000"/>
                </a:solidFill>
                <a:latin typeface="Codec Pro ExtraBold"/>
              </a:rPr>
              <a:t> </a:t>
            </a:r>
            <a:r>
              <a:rPr lang="en-US" sz="3405" dirty="0" err="1">
                <a:solidFill>
                  <a:srgbClr val="000000"/>
                </a:solidFill>
                <a:latin typeface="Codec Pro ExtraBold"/>
              </a:rPr>
              <a:t>el</a:t>
            </a:r>
            <a:r>
              <a:rPr lang="en-US" sz="3405" dirty="0">
                <a:solidFill>
                  <a:srgbClr val="000000"/>
                </a:solidFill>
                <a:latin typeface="Codec Pro ExtraBold"/>
              </a:rPr>
              <a:t> Nuevo </a:t>
            </a:r>
            <a:r>
              <a:rPr lang="en-US" sz="3405" dirty="0" err="1">
                <a:solidFill>
                  <a:srgbClr val="000000"/>
                </a:solidFill>
                <a:latin typeface="Codec Pro ExtraBold"/>
              </a:rPr>
              <a:t>Entorno</a:t>
            </a:r>
            <a:r>
              <a:rPr lang="en-US" sz="3405" dirty="0">
                <a:solidFill>
                  <a:srgbClr val="000000"/>
                </a:solidFill>
                <a:latin typeface="Codec Pro ExtraBold"/>
              </a:rPr>
              <a:t> Digital”</a:t>
            </a:r>
          </a:p>
        </p:txBody>
      </p:sp>
      <p:sp>
        <p:nvSpPr>
          <p:cNvPr id="25" name="CuadroTexto 24">
            <a:extLst>
              <a:ext uri="{FF2B5EF4-FFF2-40B4-BE49-F238E27FC236}">
                <a16:creationId xmlns:a16="http://schemas.microsoft.com/office/drawing/2014/main" id="{D8813809-FE12-8569-3323-342CAFF194FC}"/>
              </a:ext>
            </a:extLst>
          </p:cNvPr>
          <p:cNvSpPr txBox="1"/>
          <p:nvPr/>
        </p:nvSpPr>
        <p:spPr>
          <a:xfrm>
            <a:off x="2281162" y="3524813"/>
            <a:ext cx="6613676" cy="276999"/>
          </a:xfrm>
          <a:prstGeom prst="rect">
            <a:avLst/>
          </a:prstGeom>
          <a:noFill/>
        </p:spPr>
        <p:txBody>
          <a:bodyPr wrap="square">
            <a:spAutoFit/>
          </a:bodyPr>
          <a:lstStyle/>
          <a:p>
            <a:endParaRPr lang="es-EC" sz="1200" dirty="0"/>
          </a:p>
        </p:txBody>
      </p:sp>
      <p:pic>
        <p:nvPicPr>
          <p:cNvPr id="27" name="Imagen 26" descr="Persona con raqueta en la mano&#10;&#10;Descripción generada automáticamente con confianza media">
            <a:extLst>
              <a:ext uri="{FF2B5EF4-FFF2-40B4-BE49-F238E27FC236}">
                <a16:creationId xmlns:a16="http://schemas.microsoft.com/office/drawing/2014/main" id="{E395F4D6-BF41-0B5D-899A-A022EB2A3F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3288" y="1535197"/>
            <a:ext cx="3975100" cy="3505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A9091-7C0E-25F8-982B-D21609E9DE0F}"/>
              </a:ext>
            </a:extLst>
          </p:cNvPr>
          <p:cNvSpPr>
            <a:spLocks noGrp="1"/>
          </p:cNvSpPr>
          <p:nvPr>
            <p:ph type="title"/>
          </p:nvPr>
        </p:nvSpPr>
        <p:spPr>
          <a:xfrm>
            <a:off x="908184" y="544773"/>
            <a:ext cx="9779183" cy="1325563"/>
          </a:xfrm>
        </p:spPr>
        <p:txBody>
          <a:bodyPr/>
          <a:lstStyle/>
          <a:p>
            <a:r>
              <a:rPr lang="es-ES" dirty="0"/>
              <a:t>Aclarando entregables: </a:t>
            </a:r>
            <a:r>
              <a:rPr lang="es-ES" sz="3200" dirty="0"/>
              <a:t>2do entregable. </a:t>
            </a:r>
            <a:r>
              <a:rPr lang="es-ES" sz="2400" dirty="0"/>
              <a:t>Ejemplo de un Objetivo (O) con sus respectivos resultados claves (KR) y entregables:</a:t>
            </a:r>
            <a:endParaRPr lang="es-UY" sz="2400" dirty="0"/>
          </a:p>
        </p:txBody>
      </p:sp>
      <p:sp>
        <p:nvSpPr>
          <p:cNvPr id="3" name="Marcador de texto 2">
            <a:extLst>
              <a:ext uri="{FF2B5EF4-FFF2-40B4-BE49-F238E27FC236}">
                <a16:creationId xmlns:a16="http://schemas.microsoft.com/office/drawing/2014/main" id="{597C300C-B802-A4A2-80BE-CBAC33CF3854}"/>
              </a:ext>
            </a:extLst>
          </p:cNvPr>
          <p:cNvSpPr>
            <a:spLocks noGrp="1"/>
          </p:cNvSpPr>
          <p:nvPr>
            <p:ph type="body" idx="1"/>
          </p:nvPr>
        </p:nvSpPr>
        <p:spPr>
          <a:xfrm>
            <a:off x="136478" y="2462098"/>
            <a:ext cx="10428060" cy="3436483"/>
          </a:xfrm>
        </p:spPr>
        <p:txBody>
          <a:bodyPr/>
          <a:lstStyle/>
          <a:p>
            <a:r>
              <a:rPr lang="es-ES" sz="1800" b="1" dirty="0"/>
              <a:t>Objetivo: Optimizar los procesos operativos para ofrecer una mejor experiencia al socio para enero 2025.</a:t>
            </a:r>
          </a:p>
          <a:p>
            <a:r>
              <a:rPr lang="es-ES" sz="1600" b="1" dirty="0"/>
              <a:t>Resultado Clave 1: </a:t>
            </a:r>
            <a:r>
              <a:rPr lang="es-ES" sz="1600" dirty="0"/>
              <a:t>Reducir el tiempo promedio de atención en ventanilla.</a:t>
            </a:r>
          </a:p>
          <a:p>
            <a:r>
              <a:rPr lang="es-ES" sz="1600" dirty="0"/>
              <a:t>Entrega 1.1: Mapeo y análisis de los procesos existentes para noviembre 2024.</a:t>
            </a:r>
          </a:p>
          <a:p>
            <a:r>
              <a:rPr lang="es-ES" sz="1600" dirty="0"/>
              <a:t>Entrega 1.2: Implementación de mejoras en 1 proceso clave, como apertura de cuentas, para diciembre 2024.</a:t>
            </a:r>
          </a:p>
          <a:p>
            <a:r>
              <a:rPr lang="es-ES" sz="1600" b="1" dirty="0"/>
              <a:t>Resultado Clave 2: Aumentar en 10% el uso de canales digitales.</a:t>
            </a:r>
          </a:p>
          <a:p>
            <a:r>
              <a:rPr lang="es-ES" sz="1600" dirty="0"/>
              <a:t>Entrega 2.1: Campaña de promoción y capacitación sobre banca digital para socios para noviembre 2024.</a:t>
            </a:r>
          </a:p>
          <a:p>
            <a:r>
              <a:rPr lang="es-ES" sz="1600" dirty="0"/>
              <a:t>Entrega 2.2: Informe con el número y tipo de transacciones realizadas a través de canales digitales para diciembre 2024.</a:t>
            </a:r>
          </a:p>
          <a:p>
            <a:endParaRPr lang="es-UY" dirty="0"/>
          </a:p>
        </p:txBody>
      </p:sp>
      <p:sp>
        <p:nvSpPr>
          <p:cNvPr id="6" name="Marcador de número de diapositiva 5">
            <a:extLst>
              <a:ext uri="{FF2B5EF4-FFF2-40B4-BE49-F238E27FC236}">
                <a16:creationId xmlns:a16="http://schemas.microsoft.com/office/drawing/2014/main" id="{51243C25-2F5A-3B24-128C-08E44A5433A7}"/>
              </a:ext>
            </a:extLst>
          </p:cNvPr>
          <p:cNvSpPr>
            <a:spLocks noGrp="1"/>
          </p:cNvSpPr>
          <p:nvPr>
            <p:ph type="sldNum" sz="quarter" idx="12"/>
          </p:nvPr>
        </p:nvSpPr>
        <p:spPr/>
        <p:txBody>
          <a:bodyPr/>
          <a:lstStyle/>
          <a:p>
            <a:pPr rtl="0"/>
            <a:fld id="{294A09A9-5501-47C1-A89A-A340965A2BE2}" type="slidenum">
              <a:rPr lang="es-ES" noProof="0" smtClean="0"/>
              <a:pPr rtl="0"/>
              <a:t>10</a:t>
            </a:fld>
            <a:endParaRPr lang="es-ES" noProof="0"/>
          </a:p>
        </p:txBody>
      </p:sp>
    </p:spTree>
    <p:extLst>
      <p:ext uri="{BB962C8B-B14F-4D97-AF65-F5344CB8AC3E}">
        <p14:creationId xmlns:p14="http://schemas.microsoft.com/office/powerpoint/2010/main" val="181923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03D38-A664-A5A8-80F4-F3958BA8AE68}"/>
              </a:ext>
            </a:extLst>
          </p:cNvPr>
          <p:cNvSpPr>
            <a:spLocks noGrp="1"/>
          </p:cNvSpPr>
          <p:nvPr>
            <p:ph type="title"/>
          </p:nvPr>
        </p:nvSpPr>
        <p:spPr/>
        <p:txBody>
          <a:bodyPr/>
          <a:lstStyle/>
          <a:p>
            <a:r>
              <a:rPr lang="es-ES" dirty="0"/>
              <a:t>Aclarando entregables: </a:t>
            </a:r>
            <a:r>
              <a:rPr lang="es-ES" sz="3200" dirty="0"/>
              <a:t>3er entregable</a:t>
            </a:r>
            <a:endParaRPr lang="es-UY" dirty="0"/>
          </a:p>
        </p:txBody>
      </p:sp>
      <p:sp>
        <p:nvSpPr>
          <p:cNvPr id="3" name="Marcador de texto 2">
            <a:extLst>
              <a:ext uri="{FF2B5EF4-FFF2-40B4-BE49-F238E27FC236}">
                <a16:creationId xmlns:a16="http://schemas.microsoft.com/office/drawing/2014/main" id="{6F9E5FB1-4309-E5C3-E46D-00BA34207080}"/>
              </a:ext>
            </a:extLst>
          </p:cNvPr>
          <p:cNvSpPr>
            <a:spLocks noGrp="1"/>
          </p:cNvSpPr>
          <p:nvPr>
            <p:ph type="body" idx="1"/>
          </p:nvPr>
        </p:nvSpPr>
        <p:spPr>
          <a:xfrm>
            <a:off x="627798" y="2653167"/>
            <a:ext cx="10318878" cy="3436483"/>
          </a:xfrm>
        </p:spPr>
        <p:txBody>
          <a:bodyPr/>
          <a:lstStyle/>
          <a:p>
            <a:r>
              <a:rPr lang="es-ES" b="1" dirty="0"/>
              <a:t>En el mes de Junio (13,20 o 27) </a:t>
            </a:r>
            <a:r>
              <a:rPr lang="es-ES" dirty="0"/>
              <a:t>cada equipo deberá realizar una presentación de lo elaborado hasta el momento (entregable 1 y 2) para presentarla en 10 minutos con el fin de recibir feedback de lo realizado (20 minutos).</a:t>
            </a:r>
          </a:p>
          <a:p>
            <a:endParaRPr lang="es-UY" dirty="0"/>
          </a:p>
        </p:txBody>
      </p:sp>
      <p:sp>
        <p:nvSpPr>
          <p:cNvPr id="6" name="Marcador de número de diapositiva 5">
            <a:extLst>
              <a:ext uri="{FF2B5EF4-FFF2-40B4-BE49-F238E27FC236}">
                <a16:creationId xmlns:a16="http://schemas.microsoft.com/office/drawing/2014/main" id="{E5D9FDE9-16F3-0BCB-703E-746672C18B62}"/>
              </a:ext>
            </a:extLst>
          </p:cNvPr>
          <p:cNvSpPr>
            <a:spLocks noGrp="1"/>
          </p:cNvSpPr>
          <p:nvPr>
            <p:ph type="sldNum" sz="quarter" idx="12"/>
          </p:nvPr>
        </p:nvSpPr>
        <p:spPr/>
        <p:txBody>
          <a:bodyPr/>
          <a:lstStyle/>
          <a:p>
            <a:pPr rtl="0"/>
            <a:fld id="{294A09A9-5501-47C1-A89A-A340965A2BE2}" type="slidenum">
              <a:rPr lang="es-ES" noProof="0" smtClean="0"/>
              <a:pPr rtl="0"/>
              <a:t>11</a:t>
            </a:fld>
            <a:endParaRPr lang="es-ES" noProof="0"/>
          </a:p>
        </p:txBody>
      </p:sp>
      <p:sp>
        <p:nvSpPr>
          <p:cNvPr id="7" name="CuadroTexto 6">
            <a:extLst>
              <a:ext uri="{FF2B5EF4-FFF2-40B4-BE49-F238E27FC236}">
                <a16:creationId xmlns:a16="http://schemas.microsoft.com/office/drawing/2014/main" id="{57AF2E34-E2A1-C726-4CAE-ECB44C955DCF}"/>
              </a:ext>
            </a:extLst>
          </p:cNvPr>
          <p:cNvSpPr txBox="1"/>
          <p:nvPr/>
        </p:nvSpPr>
        <p:spPr>
          <a:xfrm>
            <a:off x="381000" y="5766484"/>
            <a:ext cx="8230737"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S" dirty="0"/>
              <a:t>La fecha de presentación será coordinada y comunicada a los equipos en las siguientes semanas (30 minutos en total por equipo)</a:t>
            </a:r>
            <a:endParaRPr lang="es-UY" dirty="0"/>
          </a:p>
        </p:txBody>
      </p:sp>
    </p:spTree>
    <p:extLst>
      <p:ext uri="{BB962C8B-B14F-4D97-AF65-F5344CB8AC3E}">
        <p14:creationId xmlns:p14="http://schemas.microsoft.com/office/powerpoint/2010/main" val="245632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559C8-E688-EC0F-09FB-B5D4661FB0F3}"/>
              </a:ext>
            </a:extLst>
          </p:cNvPr>
          <p:cNvSpPr>
            <a:spLocks noGrp="1"/>
          </p:cNvSpPr>
          <p:nvPr>
            <p:ph type="title"/>
          </p:nvPr>
        </p:nvSpPr>
        <p:spPr/>
        <p:txBody>
          <a:bodyPr/>
          <a:lstStyle/>
          <a:p>
            <a:r>
              <a:rPr lang="es-ES" dirty="0"/>
              <a:t>Aclarando entregables: </a:t>
            </a:r>
            <a:r>
              <a:rPr lang="es-ES" sz="3200" dirty="0"/>
              <a:t>4to entregable</a:t>
            </a:r>
            <a:endParaRPr lang="es-UY" sz="3200" dirty="0"/>
          </a:p>
        </p:txBody>
      </p:sp>
      <p:sp>
        <p:nvSpPr>
          <p:cNvPr id="3" name="Marcador de texto 2">
            <a:extLst>
              <a:ext uri="{FF2B5EF4-FFF2-40B4-BE49-F238E27FC236}">
                <a16:creationId xmlns:a16="http://schemas.microsoft.com/office/drawing/2014/main" id="{0E16C385-97E1-4D50-46C6-46261654D9A2}"/>
              </a:ext>
            </a:extLst>
          </p:cNvPr>
          <p:cNvSpPr>
            <a:spLocks noGrp="1"/>
          </p:cNvSpPr>
          <p:nvPr>
            <p:ph type="body" idx="1"/>
          </p:nvPr>
        </p:nvSpPr>
        <p:spPr>
          <a:xfrm>
            <a:off x="573206" y="2279176"/>
            <a:ext cx="10435453" cy="4077173"/>
          </a:xfrm>
        </p:spPr>
        <p:txBody>
          <a:bodyPr/>
          <a:lstStyle/>
          <a:p>
            <a:r>
              <a:rPr lang="es-ES" dirty="0"/>
              <a:t>Para el </a:t>
            </a:r>
            <a:r>
              <a:rPr lang="es-ES" b="1" dirty="0"/>
              <a:t>día 26 de agosto </a:t>
            </a:r>
            <a:r>
              <a:rPr lang="es-ES" dirty="0"/>
              <a:t>todos los equipos deberán tener colgado en la plataforma virtual la p</a:t>
            </a:r>
            <a:r>
              <a:rPr lang="es-ES" sz="2400" kern="0" dirty="0">
                <a:latin typeface="Calibri" panose="020F0502020204030204" pitchFamily="34" charset="0"/>
              </a:rPr>
              <a:t>resentación final que utilizarán para defender el trabajo realizado. La misma deberá contener:</a:t>
            </a:r>
          </a:p>
          <a:p>
            <a:pPr marL="342900" indent="-342900">
              <a:buFont typeface="Wingdings" panose="05000000000000000000" pitchFamily="2" charset="2"/>
              <a:buChar char="ü"/>
            </a:pPr>
            <a:r>
              <a:rPr lang="es-ES" sz="1800" b="1" kern="0" dirty="0">
                <a:effectLst/>
                <a:latin typeface="Calibri" panose="020F0502020204030204" pitchFamily="34" charset="0"/>
                <a:ea typeface="Calibri" panose="020F0502020204030204" pitchFamily="34" charset="0"/>
                <a:cs typeface="Times New Roman" panose="02020603050405020304" pitchFamily="18" charset="0"/>
              </a:rPr>
              <a:t>Presentación equipo responsable de llevar adelante la propuesta (breve reseña)</a:t>
            </a:r>
          </a:p>
          <a:p>
            <a:pPr marL="342900" indent="-342900">
              <a:buFont typeface="Wingdings" panose="05000000000000000000" pitchFamily="2" charset="2"/>
              <a:buChar char="ü"/>
            </a:pPr>
            <a:r>
              <a:rPr lang="es-ES" sz="1800" b="1" kern="0" dirty="0">
                <a:latin typeface="Calibri" panose="020F0502020204030204" pitchFamily="34" charset="0"/>
                <a:ea typeface="Aptos" panose="020B0004020202020204" pitchFamily="34" charset="0"/>
                <a:cs typeface="Times New Roman" panose="02020603050405020304" pitchFamily="18" charset="0"/>
              </a:rPr>
              <a:t>Objetivo (O)</a:t>
            </a:r>
          </a:p>
          <a:p>
            <a:pPr marL="342900" indent="-342900">
              <a:buFont typeface="Wingdings" panose="05000000000000000000" pitchFamily="2" charset="2"/>
              <a:buChar char="ü"/>
            </a:pPr>
            <a:r>
              <a:rPr lang="es-ES" sz="1800" b="1" kern="0" dirty="0">
                <a:effectLst/>
                <a:latin typeface="Calibri" panose="020F0502020204030204" pitchFamily="34" charset="0"/>
                <a:ea typeface="Aptos" panose="020B0004020202020204" pitchFamily="34" charset="0"/>
                <a:cs typeface="Times New Roman" panose="02020603050405020304" pitchFamily="18" charset="0"/>
              </a:rPr>
              <a:t>Resultados esperados (KR) (octubre-</a:t>
            </a:r>
            <a:r>
              <a:rPr lang="es-ES" sz="1800" b="1" kern="0" dirty="0">
                <a:latin typeface="Calibri" panose="020F0502020204030204" pitchFamily="34" charset="0"/>
                <a:ea typeface="Aptos" panose="020B0004020202020204" pitchFamily="34" charset="0"/>
                <a:cs typeface="Times New Roman" panose="02020603050405020304" pitchFamily="18" charset="0"/>
              </a:rPr>
              <a:t>diciembre)</a:t>
            </a:r>
          </a:p>
          <a:p>
            <a:pPr marL="342900" indent="-342900">
              <a:buFont typeface="Wingdings" panose="05000000000000000000" pitchFamily="2" charset="2"/>
              <a:buChar char="ü"/>
            </a:pPr>
            <a:r>
              <a:rPr lang="es-ES" sz="1800" b="1" kern="0" dirty="0">
                <a:effectLst/>
                <a:latin typeface="Calibri" panose="020F0502020204030204" pitchFamily="34" charset="0"/>
                <a:ea typeface="Aptos" panose="020B0004020202020204" pitchFamily="34" charset="0"/>
                <a:cs typeface="Times New Roman" panose="02020603050405020304" pitchFamily="18" charset="0"/>
              </a:rPr>
              <a:t>Entregables</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Wingdings" panose="05000000000000000000" pitchFamily="2" charset="2"/>
              <a:buChar char="ü"/>
            </a:pPr>
            <a:endParaRPr lang="es-ES" sz="2400" kern="0" dirty="0">
              <a:latin typeface="Calibri" panose="020F0502020204030204" pitchFamily="34" charset="0"/>
            </a:endParaRPr>
          </a:p>
          <a:p>
            <a:pPr marL="342900" indent="-342900">
              <a:buFont typeface="Wingdings" panose="05000000000000000000" pitchFamily="2" charset="2"/>
              <a:buChar char="ü"/>
            </a:pPr>
            <a:endParaRPr lang="es-ES" sz="2400" kern="0" dirty="0">
              <a:latin typeface="Calibri" panose="020F0502020204030204" pitchFamily="34" charset="0"/>
            </a:endParaRPr>
          </a:p>
          <a:p>
            <a:endParaRPr lang="es-UY" dirty="0"/>
          </a:p>
        </p:txBody>
      </p:sp>
      <p:sp>
        <p:nvSpPr>
          <p:cNvPr id="6" name="Marcador de número de diapositiva 5">
            <a:extLst>
              <a:ext uri="{FF2B5EF4-FFF2-40B4-BE49-F238E27FC236}">
                <a16:creationId xmlns:a16="http://schemas.microsoft.com/office/drawing/2014/main" id="{FB4B2904-1B15-E00D-FFD9-98CD986AC2A1}"/>
              </a:ext>
            </a:extLst>
          </p:cNvPr>
          <p:cNvSpPr>
            <a:spLocks noGrp="1"/>
          </p:cNvSpPr>
          <p:nvPr>
            <p:ph type="sldNum" sz="quarter" idx="12"/>
          </p:nvPr>
        </p:nvSpPr>
        <p:spPr/>
        <p:txBody>
          <a:bodyPr/>
          <a:lstStyle/>
          <a:p>
            <a:pPr rtl="0"/>
            <a:fld id="{294A09A9-5501-47C1-A89A-A340965A2BE2}" type="slidenum">
              <a:rPr lang="es-ES" noProof="0" smtClean="0"/>
              <a:pPr rtl="0"/>
              <a:t>12</a:t>
            </a:fld>
            <a:endParaRPr lang="es-ES" noProof="0"/>
          </a:p>
        </p:txBody>
      </p:sp>
    </p:spTree>
    <p:extLst>
      <p:ext uri="{BB962C8B-B14F-4D97-AF65-F5344CB8AC3E}">
        <p14:creationId xmlns:p14="http://schemas.microsoft.com/office/powerpoint/2010/main" val="121118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DB528F-D460-D6B3-C81C-CE7467292CC1}"/>
              </a:ext>
            </a:extLst>
          </p:cNvPr>
          <p:cNvSpPr>
            <a:spLocks noGrp="1"/>
          </p:cNvSpPr>
          <p:nvPr>
            <p:ph type="title"/>
          </p:nvPr>
        </p:nvSpPr>
        <p:spPr>
          <a:xfrm>
            <a:off x="1044663" y="306455"/>
            <a:ext cx="9779183" cy="1325563"/>
          </a:xfrm>
        </p:spPr>
        <p:txBody>
          <a:bodyPr/>
          <a:lstStyle/>
          <a:p>
            <a:r>
              <a:rPr lang="es-ES" dirty="0"/>
              <a:t>Aclarando entregables: </a:t>
            </a:r>
            <a:r>
              <a:rPr lang="es-ES" sz="3200" dirty="0"/>
              <a:t>5to entregable (final)</a:t>
            </a:r>
            <a:endParaRPr lang="es-UY" sz="3200" dirty="0"/>
          </a:p>
        </p:txBody>
      </p:sp>
      <p:sp>
        <p:nvSpPr>
          <p:cNvPr id="3" name="Marcador de texto 2">
            <a:extLst>
              <a:ext uri="{FF2B5EF4-FFF2-40B4-BE49-F238E27FC236}">
                <a16:creationId xmlns:a16="http://schemas.microsoft.com/office/drawing/2014/main" id="{05D5A26E-B3D4-3D75-4A20-94709CB3574C}"/>
              </a:ext>
            </a:extLst>
          </p:cNvPr>
          <p:cNvSpPr>
            <a:spLocks noGrp="1"/>
          </p:cNvSpPr>
          <p:nvPr>
            <p:ph type="body" idx="1"/>
          </p:nvPr>
        </p:nvSpPr>
        <p:spPr>
          <a:xfrm>
            <a:off x="259307" y="2234380"/>
            <a:ext cx="10564539" cy="3436483"/>
          </a:xfrm>
        </p:spPr>
        <p:txBody>
          <a:bodyPr/>
          <a:lstStyle/>
          <a:p>
            <a:r>
              <a:rPr lang="es-ES" b="1" dirty="0"/>
              <a:t>En el mes de setiembre (10 o 11) </a:t>
            </a:r>
            <a:r>
              <a:rPr lang="es-ES" dirty="0"/>
              <a:t>todos los equipos deberán realizar la presentación final del trabajo realizado (15 minutos por equipo)</a:t>
            </a:r>
          </a:p>
          <a:p>
            <a:pPr algn="just">
              <a:lnSpc>
                <a:spcPct val="107000"/>
              </a:lnSpc>
              <a:spcAft>
                <a:spcPts val="800"/>
              </a:spcAft>
            </a:pP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Esta defensa tiene tres objetivos: </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Evaluar la capacidad de los participantes para aplicar el conocimiento y herramientas brindadas en el programa.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Permitir que el resto de los integrantes del grupo conozcan y aprendan de cómo otro equipo aplicó los conocimientos y las herramientas vistas en el programa a su realidad concreta. </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Posibilitar que el equipo reciba feedback sobre su trabajo de los otros participantes del programa. </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ES" dirty="0"/>
          </a:p>
        </p:txBody>
      </p:sp>
      <p:sp>
        <p:nvSpPr>
          <p:cNvPr id="6" name="Marcador de número de diapositiva 5">
            <a:extLst>
              <a:ext uri="{FF2B5EF4-FFF2-40B4-BE49-F238E27FC236}">
                <a16:creationId xmlns:a16="http://schemas.microsoft.com/office/drawing/2014/main" id="{C2ABE464-4B50-02DF-9E49-7020A241DAF5}"/>
              </a:ext>
            </a:extLst>
          </p:cNvPr>
          <p:cNvSpPr>
            <a:spLocks noGrp="1"/>
          </p:cNvSpPr>
          <p:nvPr>
            <p:ph type="sldNum" sz="quarter" idx="12"/>
          </p:nvPr>
        </p:nvSpPr>
        <p:spPr/>
        <p:txBody>
          <a:bodyPr/>
          <a:lstStyle/>
          <a:p>
            <a:pPr rtl="0"/>
            <a:fld id="{294A09A9-5501-47C1-A89A-A340965A2BE2}" type="slidenum">
              <a:rPr lang="es-ES" noProof="0" smtClean="0"/>
              <a:pPr rtl="0"/>
              <a:t>13</a:t>
            </a:fld>
            <a:endParaRPr lang="es-ES" noProof="0"/>
          </a:p>
        </p:txBody>
      </p:sp>
      <p:sp>
        <p:nvSpPr>
          <p:cNvPr id="7" name="CuadroTexto 6">
            <a:extLst>
              <a:ext uri="{FF2B5EF4-FFF2-40B4-BE49-F238E27FC236}">
                <a16:creationId xmlns:a16="http://schemas.microsoft.com/office/drawing/2014/main" id="{C254E461-0C33-3EF2-1D93-B476C7CD0B5C}"/>
              </a:ext>
            </a:extLst>
          </p:cNvPr>
          <p:cNvSpPr txBox="1"/>
          <p:nvPr/>
        </p:nvSpPr>
        <p:spPr>
          <a:xfrm>
            <a:off x="0" y="6273225"/>
            <a:ext cx="7248098"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S" sz="1600" dirty="0"/>
              <a:t>La fecha de presentación será coordinada y comunicada a los equipos en las siguientes semanas</a:t>
            </a:r>
            <a:endParaRPr lang="es-UY" sz="1600" dirty="0"/>
          </a:p>
        </p:txBody>
      </p:sp>
    </p:spTree>
    <p:extLst>
      <p:ext uri="{BB962C8B-B14F-4D97-AF65-F5344CB8AC3E}">
        <p14:creationId xmlns:p14="http://schemas.microsoft.com/office/powerpoint/2010/main" val="286669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B6389-2374-4677-B8BB-59410CCC32FD}"/>
              </a:ext>
            </a:extLst>
          </p:cNvPr>
          <p:cNvSpPr>
            <a:spLocks noGrp="1"/>
          </p:cNvSpPr>
          <p:nvPr>
            <p:ph type="title"/>
          </p:nvPr>
        </p:nvSpPr>
        <p:spPr>
          <a:xfrm>
            <a:off x="1167492" y="381000"/>
            <a:ext cx="9779183" cy="1325563"/>
          </a:xfrm>
        </p:spPr>
        <p:txBody>
          <a:bodyPr rtlCol="0">
            <a:noAutofit/>
          </a:bodyPr>
          <a:lstStyle/>
          <a:p>
            <a:pPr rtl="0"/>
            <a:r>
              <a:rPr lang="es-ES" dirty="0"/>
              <a:t>Resumen entregables </a:t>
            </a:r>
          </a:p>
        </p:txBody>
      </p:sp>
      <p:graphicFrame>
        <p:nvGraphicFramePr>
          <p:cNvPr id="6" name="Marcador de contenido 3" descr="Marcador de posición de escala de tiempo ">
            <a:extLst>
              <a:ext uri="{FF2B5EF4-FFF2-40B4-BE49-F238E27FC236}">
                <a16:creationId xmlns:a16="http://schemas.microsoft.com/office/drawing/2014/main" id="{85168BDF-A0D9-4916-A9F9-41D8175A703C}"/>
              </a:ext>
            </a:extLst>
          </p:cNvPr>
          <p:cNvGraphicFramePr>
            <a:graphicFrameLocks noGrp="1" noChangeAspect="1"/>
          </p:cNvGraphicFramePr>
          <p:nvPr>
            <p:extLst>
              <p:ext uri="{D42A27DB-BD31-4B8C-83A1-F6EECF244321}">
                <p14:modId xmlns:p14="http://schemas.microsoft.com/office/powerpoint/2010/main" val="2964142962"/>
              </p:ext>
            </p:extLst>
          </p:nvPr>
        </p:nvGraphicFramePr>
        <p:xfrm>
          <a:off x="1251312" y="2082555"/>
          <a:ext cx="9689375" cy="394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 de texto 3">
            <a:extLst>
              <a:ext uri="{FF2B5EF4-FFF2-40B4-BE49-F238E27FC236}">
                <a16:creationId xmlns:a16="http://schemas.microsoft.com/office/drawing/2014/main" id="{9C0179B5-0800-154F-80F6-614473C055BD}"/>
              </a:ext>
            </a:extLst>
          </p:cNvPr>
          <p:cNvSpPr txBox="1"/>
          <p:nvPr/>
        </p:nvSpPr>
        <p:spPr>
          <a:xfrm>
            <a:off x="2042809" y="2674641"/>
            <a:ext cx="350196" cy="646331"/>
          </a:xfrm>
          <a:prstGeom prst="rect">
            <a:avLst/>
          </a:prstGeom>
          <a:noFill/>
        </p:spPr>
        <p:txBody>
          <a:bodyPr wrap="square" rtlCol="0">
            <a:spAutoFit/>
          </a:bodyPr>
          <a:lstStyle/>
          <a:p>
            <a:pPr algn="ctr" rtl="0"/>
            <a:r>
              <a:rPr lang="es-ES" sz="3600" b="1" dirty="0">
                <a:solidFill>
                  <a:schemeClr val="bg1"/>
                </a:solidFill>
                <a:latin typeface="Tenorite" pitchFamily="2" charset="0"/>
              </a:rPr>
              <a:t>1</a:t>
            </a:r>
          </a:p>
        </p:txBody>
      </p:sp>
      <p:sp>
        <p:nvSpPr>
          <p:cNvPr id="7" name="Cuadro de texto 6">
            <a:extLst>
              <a:ext uri="{FF2B5EF4-FFF2-40B4-BE49-F238E27FC236}">
                <a16:creationId xmlns:a16="http://schemas.microsoft.com/office/drawing/2014/main" id="{B468C313-80C0-8840-8702-F1084174C592}"/>
              </a:ext>
            </a:extLst>
          </p:cNvPr>
          <p:cNvSpPr txBox="1"/>
          <p:nvPr/>
        </p:nvSpPr>
        <p:spPr>
          <a:xfrm>
            <a:off x="4002238" y="2674641"/>
            <a:ext cx="350196" cy="646331"/>
          </a:xfrm>
          <a:prstGeom prst="rect">
            <a:avLst/>
          </a:prstGeom>
          <a:noFill/>
        </p:spPr>
        <p:txBody>
          <a:bodyPr wrap="square" rtlCol="0">
            <a:spAutoFit/>
          </a:bodyPr>
          <a:lstStyle/>
          <a:p>
            <a:pPr algn="ctr" rtl="0"/>
            <a:r>
              <a:rPr lang="es-ES" sz="3600" b="1" dirty="0">
                <a:solidFill>
                  <a:schemeClr val="bg1"/>
                </a:solidFill>
                <a:latin typeface="Tenorite" pitchFamily="2" charset="0"/>
              </a:rPr>
              <a:t>2</a:t>
            </a:r>
          </a:p>
        </p:txBody>
      </p:sp>
      <p:sp>
        <p:nvSpPr>
          <p:cNvPr id="8" name="Cuadro de texto 7">
            <a:extLst>
              <a:ext uri="{FF2B5EF4-FFF2-40B4-BE49-F238E27FC236}">
                <a16:creationId xmlns:a16="http://schemas.microsoft.com/office/drawing/2014/main" id="{4E863C6B-1856-BC43-A090-B182EAB34EB8}"/>
              </a:ext>
            </a:extLst>
          </p:cNvPr>
          <p:cNvSpPr txBox="1"/>
          <p:nvPr/>
        </p:nvSpPr>
        <p:spPr>
          <a:xfrm>
            <a:off x="5932638" y="2674641"/>
            <a:ext cx="350196" cy="646331"/>
          </a:xfrm>
          <a:prstGeom prst="rect">
            <a:avLst/>
          </a:prstGeom>
          <a:noFill/>
        </p:spPr>
        <p:txBody>
          <a:bodyPr wrap="square" rtlCol="0">
            <a:spAutoFit/>
          </a:bodyPr>
          <a:lstStyle/>
          <a:p>
            <a:pPr algn="ctr" rtl="0"/>
            <a:r>
              <a:rPr lang="es-ES" sz="3600" b="1" dirty="0">
                <a:solidFill>
                  <a:schemeClr val="bg1"/>
                </a:solidFill>
                <a:latin typeface="Tenorite" pitchFamily="2" charset="0"/>
              </a:rPr>
              <a:t>3</a:t>
            </a:r>
          </a:p>
        </p:txBody>
      </p:sp>
      <p:sp>
        <p:nvSpPr>
          <p:cNvPr id="9" name="Cuadro de texto 8">
            <a:extLst>
              <a:ext uri="{FF2B5EF4-FFF2-40B4-BE49-F238E27FC236}">
                <a16:creationId xmlns:a16="http://schemas.microsoft.com/office/drawing/2014/main" id="{3AE770E3-D227-CD4E-83C4-44744E774884}"/>
              </a:ext>
            </a:extLst>
          </p:cNvPr>
          <p:cNvSpPr txBox="1"/>
          <p:nvPr/>
        </p:nvSpPr>
        <p:spPr>
          <a:xfrm>
            <a:off x="7863038" y="2674641"/>
            <a:ext cx="350196" cy="646331"/>
          </a:xfrm>
          <a:prstGeom prst="rect">
            <a:avLst/>
          </a:prstGeom>
          <a:noFill/>
        </p:spPr>
        <p:txBody>
          <a:bodyPr wrap="square" rtlCol="0">
            <a:spAutoFit/>
          </a:bodyPr>
          <a:lstStyle/>
          <a:p>
            <a:pPr algn="ctr" rtl="0"/>
            <a:r>
              <a:rPr lang="es-ES" sz="3600" b="1" dirty="0">
                <a:solidFill>
                  <a:schemeClr val="bg1"/>
                </a:solidFill>
                <a:latin typeface="Tenorite" pitchFamily="2" charset="0"/>
              </a:rPr>
              <a:t>4</a:t>
            </a:r>
          </a:p>
        </p:txBody>
      </p:sp>
      <p:sp>
        <p:nvSpPr>
          <p:cNvPr id="10" name="Cuadro de texto 9">
            <a:extLst>
              <a:ext uri="{FF2B5EF4-FFF2-40B4-BE49-F238E27FC236}">
                <a16:creationId xmlns:a16="http://schemas.microsoft.com/office/drawing/2014/main" id="{10C47546-62E7-304A-8631-60D9B8E543BE}"/>
              </a:ext>
            </a:extLst>
          </p:cNvPr>
          <p:cNvSpPr txBox="1"/>
          <p:nvPr/>
        </p:nvSpPr>
        <p:spPr>
          <a:xfrm>
            <a:off x="9807953" y="2674641"/>
            <a:ext cx="350196" cy="646331"/>
          </a:xfrm>
          <a:prstGeom prst="rect">
            <a:avLst/>
          </a:prstGeom>
          <a:noFill/>
        </p:spPr>
        <p:txBody>
          <a:bodyPr wrap="square" rtlCol="0">
            <a:spAutoFit/>
          </a:bodyPr>
          <a:lstStyle/>
          <a:p>
            <a:pPr algn="ctr" rtl="0"/>
            <a:r>
              <a:rPr lang="es-ES" sz="3600" b="1" dirty="0">
                <a:solidFill>
                  <a:schemeClr val="bg1"/>
                </a:solidFill>
                <a:latin typeface="Tenorite" pitchFamily="2" charset="0"/>
              </a:rPr>
              <a:t>5</a:t>
            </a:r>
          </a:p>
        </p:txBody>
      </p:sp>
      <p:sp>
        <p:nvSpPr>
          <p:cNvPr id="12" name="Marcador de número de diapositiva 11">
            <a:extLst>
              <a:ext uri="{FF2B5EF4-FFF2-40B4-BE49-F238E27FC236}">
                <a16:creationId xmlns:a16="http://schemas.microsoft.com/office/drawing/2014/main" id="{6308D1AB-33EC-174A-AFF4-6B9718A863B4}"/>
              </a:ext>
            </a:extLst>
          </p:cNvPr>
          <p:cNvSpPr>
            <a:spLocks noGrp="1"/>
          </p:cNvSpPr>
          <p:nvPr>
            <p:ph type="sldNum" sz="quarter" idx="4"/>
          </p:nvPr>
        </p:nvSpPr>
        <p:spPr>
          <a:xfrm>
            <a:off x="10153276" y="6356350"/>
            <a:ext cx="1657723" cy="365125"/>
          </a:xfrm>
        </p:spPr>
        <p:txBody>
          <a:bodyPr rtlCol="0"/>
          <a:lstStyle/>
          <a:p>
            <a:pPr rtl="0"/>
            <a:fld id="{294A09A9-5501-47C1-A89A-A340965A2BE2}" type="slidenum">
              <a:rPr lang="es-ES" smtClean="0"/>
              <a:pPr rtl="0"/>
              <a:t>14</a:t>
            </a:fld>
            <a:endParaRPr lang="es-ES" dirty="0"/>
          </a:p>
        </p:txBody>
      </p:sp>
    </p:spTree>
    <p:extLst>
      <p:ext uri="{BB962C8B-B14F-4D97-AF65-F5344CB8AC3E}">
        <p14:creationId xmlns:p14="http://schemas.microsoft.com/office/powerpoint/2010/main" val="70020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55E2E3E-148D-4BE4-88A4-447C4BC35E68}"/>
              </a:ext>
            </a:extLst>
          </p:cNvPr>
          <p:cNvSpPr>
            <a:spLocks noGrp="1"/>
          </p:cNvSpPr>
          <p:nvPr>
            <p:ph type="title"/>
          </p:nvPr>
        </p:nvSpPr>
        <p:spPr/>
        <p:txBody>
          <a:bodyPr rtlCol="0"/>
          <a:lstStyle/>
          <a:p>
            <a:pPr rtl="0"/>
            <a:r>
              <a:rPr lang="es-ES" dirty="0"/>
              <a:t>Cronograma de entregas</a:t>
            </a:r>
          </a:p>
        </p:txBody>
      </p:sp>
      <p:graphicFrame>
        <p:nvGraphicFramePr>
          <p:cNvPr id="2" name="Diagrama 2" descr="Gráfico de SmartArt">
            <a:extLst>
              <a:ext uri="{FF2B5EF4-FFF2-40B4-BE49-F238E27FC236}">
                <a16:creationId xmlns:a16="http://schemas.microsoft.com/office/drawing/2014/main" id="{364D30CB-C02F-4FE1-9E72-11B75FF74851}"/>
              </a:ext>
            </a:extLst>
          </p:cNvPr>
          <p:cNvGraphicFramePr/>
          <p:nvPr>
            <p:extLst>
              <p:ext uri="{D42A27DB-BD31-4B8C-83A1-F6EECF244321}">
                <p14:modId xmlns:p14="http://schemas.microsoft.com/office/powerpoint/2010/main" val="3713825881"/>
              </p:ext>
            </p:extLst>
          </p:nvPr>
        </p:nvGraphicFramePr>
        <p:xfrm>
          <a:off x="1245325" y="1706563"/>
          <a:ext cx="9779182" cy="436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número de diapositiva 5">
            <a:extLst>
              <a:ext uri="{FF2B5EF4-FFF2-40B4-BE49-F238E27FC236}">
                <a16:creationId xmlns:a16="http://schemas.microsoft.com/office/drawing/2014/main" id="{280037C3-0E79-CD4B-92A9-5B5F9E74A60B}"/>
              </a:ext>
            </a:extLst>
          </p:cNvPr>
          <p:cNvSpPr>
            <a:spLocks noGrp="1"/>
          </p:cNvSpPr>
          <p:nvPr>
            <p:ph type="sldNum" sz="quarter" idx="4"/>
          </p:nvPr>
        </p:nvSpPr>
        <p:spPr/>
        <p:txBody>
          <a:bodyPr rtlCol="0"/>
          <a:lstStyle/>
          <a:p>
            <a:pPr rtl="0"/>
            <a:fld id="{294A09A9-5501-47C1-A89A-A340965A2BE2}" type="slidenum">
              <a:rPr lang="es-ES" smtClean="0"/>
              <a:t>15</a:t>
            </a:fld>
            <a:endParaRPr lang="es-ES" dirty="0"/>
          </a:p>
        </p:txBody>
      </p:sp>
    </p:spTree>
    <p:extLst>
      <p:ext uri="{BB962C8B-B14F-4D97-AF65-F5344CB8AC3E}">
        <p14:creationId xmlns:p14="http://schemas.microsoft.com/office/powerpoint/2010/main" val="93249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DF91A-6B44-1D36-CA9D-B0E92B37F302}"/>
              </a:ext>
            </a:extLst>
          </p:cNvPr>
          <p:cNvSpPr>
            <a:spLocks noGrp="1"/>
          </p:cNvSpPr>
          <p:nvPr>
            <p:ph type="title"/>
          </p:nvPr>
        </p:nvSpPr>
        <p:spPr>
          <a:xfrm>
            <a:off x="838200" y="5582"/>
            <a:ext cx="9258000" cy="1325563"/>
          </a:xfrm>
        </p:spPr>
        <p:txBody>
          <a:bodyPr>
            <a:normAutofit/>
          </a:bodyPr>
          <a:lstStyle/>
          <a:p>
            <a:r>
              <a:rPr lang="es-ES" dirty="0"/>
              <a:t>¿Qué significa el término ágil?</a:t>
            </a:r>
            <a:endParaRPr lang="es-UY" dirty="0"/>
          </a:p>
        </p:txBody>
      </p:sp>
      <p:sp>
        <p:nvSpPr>
          <p:cNvPr id="3" name="Marcador de contenido 2">
            <a:extLst>
              <a:ext uri="{FF2B5EF4-FFF2-40B4-BE49-F238E27FC236}">
                <a16:creationId xmlns:a16="http://schemas.microsoft.com/office/drawing/2014/main" id="{7D5AA9A0-147D-8475-E68B-ED1572B4C497}"/>
              </a:ext>
            </a:extLst>
          </p:cNvPr>
          <p:cNvSpPr>
            <a:spLocks noGrp="1"/>
          </p:cNvSpPr>
          <p:nvPr>
            <p:ph idx="1"/>
          </p:nvPr>
        </p:nvSpPr>
        <p:spPr>
          <a:xfrm>
            <a:off x="152361" y="1186233"/>
            <a:ext cx="10515600" cy="979920"/>
          </a:xfrm>
        </p:spPr>
        <p:txBody>
          <a:bodyPr/>
          <a:lstStyle/>
          <a:p>
            <a:r>
              <a:rPr lang="es-ES" sz="2400" dirty="0"/>
              <a:t>Conjunto de valores (4) y principios (12) que promueven la agilidad, enfocados siempre en aportar valor al cliente de manera continua.</a:t>
            </a:r>
          </a:p>
          <a:p>
            <a:pPr marL="0" indent="0">
              <a:buNone/>
            </a:pPr>
            <a:endParaRPr lang="es-UY" dirty="0"/>
          </a:p>
        </p:txBody>
      </p:sp>
      <p:graphicFrame>
        <p:nvGraphicFramePr>
          <p:cNvPr id="4" name="Marcador de contenido 3">
            <a:extLst>
              <a:ext uri="{FF2B5EF4-FFF2-40B4-BE49-F238E27FC236}">
                <a16:creationId xmlns:a16="http://schemas.microsoft.com/office/drawing/2014/main" id="{E1EAE2D3-3760-4599-AB14-284F774D1C12}"/>
              </a:ext>
            </a:extLst>
          </p:cNvPr>
          <p:cNvGraphicFramePr>
            <a:graphicFrameLocks/>
          </p:cNvGraphicFramePr>
          <p:nvPr/>
        </p:nvGraphicFramePr>
        <p:xfrm>
          <a:off x="3241963" y="2184532"/>
          <a:ext cx="570807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37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9FB39-1776-EEC8-0589-2A37A18F86CC}"/>
              </a:ext>
            </a:extLst>
          </p:cNvPr>
          <p:cNvSpPr>
            <a:spLocks noGrp="1"/>
          </p:cNvSpPr>
          <p:nvPr>
            <p:ph type="title"/>
          </p:nvPr>
        </p:nvSpPr>
        <p:spPr>
          <a:xfrm>
            <a:off x="1043631" y="809898"/>
            <a:ext cx="10173010" cy="1554480"/>
          </a:xfrm>
        </p:spPr>
        <p:txBody>
          <a:bodyPr anchor="ctr">
            <a:normAutofit/>
          </a:bodyPr>
          <a:lstStyle/>
          <a:p>
            <a:r>
              <a:rPr lang="es-ES" sz="4800" dirty="0"/>
              <a:t>Ser ágil vs hacer ágil</a:t>
            </a:r>
            <a:endParaRPr lang="es-UY" sz="4800" dirty="0"/>
          </a:p>
        </p:txBody>
      </p:sp>
      <p:graphicFrame>
        <p:nvGraphicFramePr>
          <p:cNvPr id="4" name="Marcador de contenido 3">
            <a:extLst>
              <a:ext uri="{FF2B5EF4-FFF2-40B4-BE49-F238E27FC236}">
                <a16:creationId xmlns:a16="http://schemas.microsoft.com/office/drawing/2014/main" id="{48F9BA0F-A658-9321-3795-753105163F91}"/>
              </a:ext>
            </a:extLst>
          </p:cNvPr>
          <p:cNvGraphicFramePr>
            <a:graphicFrameLocks noGrp="1"/>
          </p:cNvGraphicFramePr>
          <p:nvPr>
            <p:ph idx="1"/>
          </p:nvPr>
        </p:nvGraphicFramePr>
        <p:xfrm>
          <a:off x="904602" y="3379532"/>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4B1DCAF-DDCA-2B6F-1D66-97FB71FBC6A0}"/>
              </a:ext>
            </a:extLst>
          </p:cNvPr>
          <p:cNvSpPr txBox="1"/>
          <p:nvPr/>
        </p:nvSpPr>
        <p:spPr>
          <a:xfrm>
            <a:off x="463692" y="2755545"/>
            <a:ext cx="10885752" cy="830997"/>
          </a:xfrm>
          <a:prstGeom prst="rect">
            <a:avLst/>
          </a:prstGeom>
          <a:noFill/>
        </p:spPr>
        <p:txBody>
          <a:bodyPr wrap="square">
            <a:spAutoFit/>
          </a:bodyPr>
          <a:lstStyle/>
          <a:p>
            <a:r>
              <a:rPr lang="es-ES" sz="2400" dirty="0">
                <a:solidFill>
                  <a:srgbClr val="000000"/>
                </a:solidFill>
                <a:latin typeface="Work Sans" pitchFamily="2" charset="0"/>
              </a:rPr>
              <a:t>U</a:t>
            </a:r>
            <a:r>
              <a:rPr lang="es-ES" sz="2400" b="0" i="0" dirty="0">
                <a:solidFill>
                  <a:srgbClr val="000000"/>
                </a:solidFill>
                <a:effectLst/>
                <a:latin typeface="Work Sans" pitchFamily="2" charset="0"/>
              </a:rPr>
              <a:t>sar herramientas ágiles no siempre es sinónimo de agilidad, por lo que es imprescindible aplicar las tres leyes de agile (</a:t>
            </a:r>
            <a:r>
              <a:rPr lang="es-ES" sz="2400" b="0" i="0" dirty="0" err="1">
                <a:solidFill>
                  <a:srgbClr val="000000"/>
                </a:solidFill>
                <a:effectLst/>
                <a:latin typeface="Work Sans" pitchFamily="2" charset="0"/>
              </a:rPr>
              <a:t>S.Denning</a:t>
            </a:r>
            <a:r>
              <a:rPr lang="es-ES" sz="2400" b="0" i="0" dirty="0">
                <a:solidFill>
                  <a:srgbClr val="000000"/>
                </a:solidFill>
                <a:effectLst/>
                <a:latin typeface="Work Sans" pitchFamily="2" charset="0"/>
              </a:rPr>
              <a:t>): </a:t>
            </a:r>
            <a:endParaRPr lang="es-UY" sz="2400" dirty="0"/>
          </a:p>
        </p:txBody>
      </p:sp>
    </p:spTree>
    <p:extLst>
      <p:ext uri="{BB962C8B-B14F-4D97-AF65-F5344CB8AC3E}">
        <p14:creationId xmlns:p14="http://schemas.microsoft.com/office/powerpoint/2010/main" val="284096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F65A7-995A-9F45-891C-82D9B9D40801}"/>
              </a:ext>
            </a:extLst>
          </p:cNvPr>
          <p:cNvSpPr>
            <a:spLocks noGrp="1"/>
          </p:cNvSpPr>
          <p:nvPr>
            <p:ph type="title"/>
          </p:nvPr>
        </p:nvSpPr>
        <p:spPr>
          <a:xfrm>
            <a:off x="2027321" y="2103304"/>
            <a:ext cx="8412079" cy="2810460"/>
          </a:xfrm>
        </p:spPr>
        <p:txBody>
          <a:bodyPr rtlCol="0">
            <a:normAutofit/>
          </a:bodyPr>
          <a:lstStyle/>
          <a:p>
            <a:r>
              <a:rPr lang="es-UY" sz="4400" dirty="0">
                <a:solidFill>
                  <a:srgbClr val="FFFFFF"/>
                </a:solidFill>
              </a:rPr>
              <a:t>“Tener ideas no es complicado.  Lo importante es saber ponerlas en práctica”</a:t>
            </a:r>
            <a:br>
              <a:rPr lang="es-UY" sz="4400" dirty="0">
                <a:solidFill>
                  <a:srgbClr val="FFFFFF"/>
                </a:solidFill>
              </a:rPr>
            </a:br>
            <a:endParaRPr lang="es-ES" sz="4400" dirty="0"/>
          </a:p>
        </p:txBody>
      </p:sp>
      <p:sp>
        <p:nvSpPr>
          <p:cNvPr id="13" name="Marcador de texto 5">
            <a:extLst>
              <a:ext uri="{FF2B5EF4-FFF2-40B4-BE49-F238E27FC236}">
                <a16:creationId xmlns:a16="http://schemas.microsoft.com/office/drawing/2014/main" id="{6118A1B7-08BA-6B43-BBA8-952377DF944D}"/>
              </a:ext>
            </a:extLst>
          </p:cNvPr>
          <p:cNvSpPr>
            <a:spLocks noGrp="1"/>
          </p:cNvSpPr>
          <p:nvPr>
            <p:ph type="body" sz="quarter" idx="13"/>
          </p:nvPr>
        </p:nvSpPr>
        <p:spPr>
          <a:xfrm>
            <a:off x="1502619" y="543354"/>
            <a:ext cx="1364297" cy="1094521"/>
          </a:xfrm>
        </p:spPr>
        <p:txBody>
          <a:bodyPr rtlCol="0"/>
          <a:lstStyle/>
          <a:p>
            <a:pPr rtl="0"/>
            <a:r>
              <a:rPr lang="es-ES" dirty="0"/>
              <a:t>“</a:t>
            </a:r>
          </a:p>
        </p:txBody>
      </p:sp>
      <p:sp>
        <p:nvSpPr>
          <p:cNvPr id="7" name="Marcador de texto 6">
            <a:extLst>
              <a:ext uri="{FF2B5EF4-FFF2-40B4-BE49-F238E27FC236}">
                <a16:creationId xmlns:a16="http://schemas.microsoft.com/office/drawing/2014/main" id="{E178654B-08C9-4C41-8BEC-DFB720245862}"/>
              </a:ext>
            </a:extLst>
          </p:cNvPr>
          <p:cNvSpPr>
            <a:spLocks noGrp="1"/>
          </p:cNvSpPr>
          <p:nvPr>
            <p:ph type="body" sz="quarter" idx="14"/>
          </p:nvPr>
        </p:nvSpPr>
        <p:spPr>
          <a:xfrm>
            <a:off x="5556250" y="4574039"/>
            <a:ext cx="3511550" cy="679450"/>
          </a:xfrm>
        </p:spPr>
        <p:txBody>
          <a:bodyPr rtlCol="0"/>
          <a:lstStyle/>
          <a:p>
            <a:pPr rtl="0"/>
            <a:r>
              <a:rPr lang="es-ES_tradnl" sz="2000" dirty="0">
                <a:solidFill>
                  <a:srgbClr val="FFFFFF"/>
                </a:solidFill>
              </a:rPr>
              <a:t>John </a:t>
            </a:r>
            <a:r>
              <a:rPr lang="es-ES_tradnl" sz="2000" dirty="0" err="1">
                <a:solidFill>
                  <a:srgbClr val="FFFFFF"/>
                </a:solidFill>
              </a:rPr>
              <a:t>Doerr</a:t>
            </a:r>
            <a:endParaRPr lang="es-ES" dirty="0"/>
          </a:p>
        </p:txBody>
      </p:sp>
      <p:sp>
        <p:nvSpPr>
          <p:cNvPr id="14" name="Marcador de texto 7">
            <a:extLst>
              <a:ext uri="{FF2B5EF4-FFF2-40B4-BE49-F238E27FC236}">
                <a16:creationId xmlns:a16="http://schemas.microsoft.com/office/drawing/2014/main" id="{A1F17760-D90A-AB46-A4E0-31B2684E3F5E}"/>
              </a:ext>
            </a:extLst>
          </p:cNvPr>
          <p:cNvSpPr>
            <a:spLocks noGrp="1"/>
          </p:cNvSpPr>
          <p:nvPr>
            <p:ph type="body" sz="quarter" idx="15"/>
          </p:nvPr>
        </p:nvSpPr>
        <p:spPr>
          <a:xfrm>
            <a:off x="9420876" y="3426615"/>
            <a:ext cx="1364297" cy="1094521"/>
          </a:xfrm>
        </p:spPr>
        <p:txBody>
          <a:bodyPr rtlCol="0"/>
          <a:lstStyle/>
          <a:p>
            <a:pPr rtl="0"/>
            <a:r>
              <a:rPr lang="es-ES"/>
              <a:t>”</a:t>
            </a:r>
          </a:p>
        </p:txBody>
      </p:sp>
      <p:sp>
        <p:nvSpPr>
          <p:cNvPr id="5" name="Marcador de número de diapositiva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rtlCol="0"/>
          <a:lstStyle/>
          <a:p>
            <a:pPr rtl="0"/>
            <a:fld id="{294A09A9-5501-47C1-A89A-A340965A2BE2}" type="slidenum">
              <a:rPr lang="es-ES" smtClean="0"/>
              <a:pPr rtl="0"/>
              <a:t>18</a:t>
            </a:fld>
            <a:endParaRPr lang="es-ES"/>
          </a:p>
        </p:txBody>
      </p:sp>
    </p:spTree>
    <p:extLst>
      <p:ext uri="{BB962C8B-B14F-4D97-AF65-F5344CB8AC3E}">
        <p14:creationId xmlns:p14="http://schemas.microsoft.com/office/powerpoint/2010/main" val="263998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26272-E55D-1BF1-E5D7-2D894A6108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5D1587-4E11-3E15-D6A9-89F0FE7F73D9}"/>
              </a:ext>
            </a:extLst>
          </p:cNvPr>
          <p:cNvSpPr>
            <a:spLocks noGrp="1"/>
          </p:cNvSpPr>
          <p:nvPr>
            <p:ph type="ctrTitle"/>
          </p:nvPr>
        </p:nvSpPr>
        <p:spPr>
          <a:xfrm>
            <a:off x="1167493" y="1214438"/>
            <a:ext cx="6220278" cy="2387600"/>
          </a:xfrm>
        </p:spPr>
        <p:txBody>
          <a:bodyPr rtlCol="0"/>
          <a:lstStyle/>
          <a:p>
            <a:pPr algn="ctr" rtl="0"/>
            <a:r>
              <a:rPr lang="es-ES" dirty="0"/>
              <a:t>Dudas, preguntas?</a:t>
            </a:r>
          </a:p>
        </p:txBody>
      </p:sp>
      <p:sp>
        <p:nvSpPr>
          <p:cNvPr id="3" name="Marcador de contenido 2">
            <a:extLst>
              <a:ext uri="{FF2B5EF4-FFF2-40B4-BE49-F238E27FC236}">
                <a16:creationId xmlns:a16="http://schemas.microsoft.com/office/drawing/2014/main" id="{5B2D638E-57EC-4EBA-0963-947859134C71}"/>
              </a:ext>
            </a:extLst>
          </p:cNvPr>
          <p:cNvSpPr>
            <a:spLocks noGrp="1"/>
          </p:cNvSpPr>
          <p:nvPr>
            <p:ph type="subTitle" idx="1"/>
          </p:nvPr>
        </p:nvSpPr>
        <p:spPr>
          <a:xfrm>
            <a:off x="1167493" y="3602038"/>
            <a:ext cx="6220277" cy="2247219"/>
          </a:xfrm>
        </p:spPr>
        <p:txBody>
          <a:bodyPr rtlCol="0">
            <a:normAutofit/>
          </a:bodyPr>
          <a:lstStyle/>
          <a:p>
            <a:pPr rtl="0"/>
            <a:endParaRPr lang="es-ES" dirty="0"/>
          </a:p>
        </p:txBody>
      </p:sp>
    </p:spTree>
    <p:extLst>
      <p:ext uri="{BB962C8B-B14F-4D97-AF65-F5344CB8AC3E}">
        <p14:creationId xmlns:p14="http://schemas.microsoft.com/office/powerpoint/2010/main" val="195036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raight Connector 15">
            <a:extLst>
              <a:ext uri="{FF2B5EF4-FFF2-40B4-BE49-F238E27FC236}">
                <a16:creationId xmlns:a16="http://schemas.microsoft.com/office/drawing/2014/main" id="{1BFC0AE6-EB98-B940-AF85-90EB0B819C8D}"/>
              </a:ext>
            </a:extLst>
          </p:cNvPr>
          <p:cNvSpPr/>
          <p:nvPr/>
        </p:nvSpPr>
        <p:spPr>
          <a:xfrm flipH="1">
            <a:off x="3738639" y="2436885"/>
            <a:ext cx="1" cy="2953821"/>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3898031" y="1942488"/>
            <a:ext cx="7363435" cy="3469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defTabSz="457223">
              <a:lnSpc>
                <a:spcPct val="130000"/>
              </a:lnSpc>
              <a:defRPr sz="1200">
                <a:latin typeface="Century Gothic"/>
                <a:ea typeface="Century Gothic"/>
                <a:cs typeface="Century Gothic"/>
                <a:sym typeface="Century Gothic"/>
              </a:defRPr>
            </a:pPr>
            <a:r>
              <a:rPr lang="es-ES" sz="1400" dirty="0">
                <a:latin typeface="Century Gothic"/>
              </a:rPr>
              <a:t>Licenciado en Sociología (Udelar), postgraduado en Gestión de Recursos Humanos (Universidad Católica del Uruguay). Se ha desempeñado como Gerente de Gestión Humana, ha participado y participa en múltiples consultorías organizacionales tanto en el sector público como privado. Actualmente asume el rol de docente en la Unidad de Educación Permanente de la Facultad de Ciencias Económicas y de Administración en la Udelar. </a:t>
            </a:r>
            <a:endParaRPr lang="es-UY" sz="1400" dirty="0">
              <a:latin typeface="Century Gothic"/>
            </a:endParaRPr>
          </a:p>
          <a:p>
            <a:pPr marR="0" lvl="0" indent="0" defTabSz="457223" fontAlgn="base">
              <a:lnSpc>
                <a:spcPct val="130000"/>
              </a:lnSpc>
              <a:spcBef>
                <a:spcPts val="0"/>
              </a:spcBef>
              <a:spcAft>
                <a:spcPts val="0"/>
              </a:spcAft>
              <a:buClrTx/>
              <a:buSzTx/>
              <a:buFont typeface="Arial" panose="020B0604020202020204" pitchFamily="34" charset="0"/>
              <a:buNone/>
              <a:tabLst/>
              <a:defRPr sz="1200">
                <a:latin typeface="Century Gothic"/>
                <a:ea typeface="Century Gothic"/>
                <a:cs typeface="Century Gothic"/>
                <a:sym typeface="Century Gothic"/>
              </a:defRPr>
            </a:pPr>
            <a:r>
              <a:rPr lang="es-ES" sz="1400" dirty="0">
                <a:latin typeface="Century Gothic"/>
              </a:rPr>
              <a:t>Se desempeñó como Asesor de la Dirección de la Oficina Nacional del Servicio Civil (ONSC) siendo responsable del proyecto “Calidad de Gestión Humana” y “Gestión efectiva de la modalidad de Teletrabajo en el ámbito público”.</a:t>
            </a:r>
            <a:endParaRPr lang="es-UY" sz="1400" dirty="0">
              <a:latin typeface="Century Gothic"/>
            </a:endParaRPr>
          </a:p>
          <a:p>
            <a:pPr defTabSz="457223">
              <a:lnSpc>
                <a:spcPct val="130000"/>
              </a:lnSpc>
              <a:defRPr sz="1200">
                <a:latin typeface="Century Gothic"/>
                <a:ea typeface="Century Gothic"/>
                <a:cs typeface="Century Gothic"/>
                <a:sym typeface="Century Gothic"/>
              </a:defRPr>
            </a:pPr>
            <a:endParaRPr lang="es-ES" sz="48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672714" y="4239004"/>
            <a:ext cx="3225317" cy="906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152404" defTabSz="1219231">
              <a:buClr>
                <a:srgbClr val="595959"/>
              </a:buClr>
            </a:pPr>
            <a:r>
              <a:rPr lang="es-EC" sz="1600" b="1" dirty="0">
                <a:solidFill>
                  <a:srgbClr val="595959"/>
                </a:solidFill>
              </a:rPr>
              <a:t>Lic. Bruno Minchilli</a:t>
            </a:r>
          </a:p>
          <a:p>
            <a:pPr marL="152404" defTabSz="1219231">
              <a:buClr>
                <a:srgbClr val="595959"/>
              </a:buClr>
            </a:pPr>
            <a:r>
              <a:rPr lang="es-EC" sz="1400" b="1" dirty="0">
                <a:solidFill>
                  <a:srgbClr val="595959"/>
                </a:solidFill>
              </a:rPr>
              <a:t>Uruguay</a:t>
            </a:r>
          </a:p>
          <a:p>
            <a:endParaRPr dirty="0"/>
          </a:p>
        </p:txBody>
      </p:sp>
      <p:pic>
        <p:nvPicPr>
          <p:cNvPr id="12" name="Imagen 11"/>
          <p:cNvPicPr>
            <a:picLocks noChangeAspect="1"/>
          </p:cNvPicPr>
          <p:nvPr/>
        </p:nvPicPr>
        <p:blipFill>
          <a:blip r:embed="rId2"/>
          <a:srcRect/>
          <a:stretch/>
        </p:blipFill>
        <p:spPr>
          <a:xfrm>
            <a:off x="780349" y="1712273"/>
            <a:ext cx="2230308" cy="2390179"/>
          </a:xfrm>
          <a:prstGeom prst="rect">
            <a:avLst/>
          </a:prstGeom>
        </p:spPr>
      </p:pic>
      <p:sp>
        <p:nvSpPr>
          <p:cNvPr id="15" name="Freeform 49">
            <a:extLst>
              <a:ext uri="{FF2B5EF4-FFF2-40B4-BE49-F238E27FC236}">
                <a16:creationId xmlns:a16="http://schemas.microsoft.com/office/drawing/2014/main" id="{285900F6-2561-485F-B75F-6362CA87656E}"/>
              </a:ext>
            </a:extLst>
          </p:cNvPr>
          <p:cNvSpPr/>
          <p:nvPr/>
        </p:nvSpPr>
        <p:spPr>
          <a:xfrm>
            <a:off x="7630870" y="130058"/>
            <a:ext cx="2185436" cy="507061"/>
          </a:xfrm>
          <a:custGeom>
            <a:avLst/>
            <a:gdLst/>
            <a:ahLst/>
            <a:cxnLst/>
            <a:rect l="l" t="t" r="r" b="b"/>
            <a:pathLst>
              <a:path w="3278154" h="760592">
                <a:moveTo>
                  <a:pt x="0" y="0"/>
                </a:moveTo>
                <a:lnTo>
                  <a:pt x="3278154" y="0"/>
                </a:lnTo>
                <a:lnTo>
                  <a:pt x="3278154" y="760593"/>
                </a:lnTo>
                <a:lnTo>
                  <a:pt x="0" y="760593"/>
                </a:lnTo>
                <a:lnTo>
                  <a:pt x="0" y="0"/>
                </a:lnTo>
                <a:close/>
              </a:path>
            </a:pathLst>
          </a:custGeom>
          <a:blipFill>
            <a:blip r:embed="rId3"/>
            <a:stretch>
              <a:fillRect/>
            </a:stretch>
          </a:blipFill>
        </p:spPr>
        <p:txBody>
          <a:bodyPr/>
          <a:lstStyle/>
          <a:p>
            <a:endParaRPr lang="es-EC" sz="1200"/>
          </a:p>
        </p:txBody>
      </p:sp>
      <p:sp>
        <p:nvSpPr>
          <p:cNvPr id="16" name="Freeform 50">
            <a:extLst>
              <a:ext uri="{FF2B5EF4-FFF2-40B4-BE49-F238E27FC236}">
                <a16:creationId xmlns:a16="http://schemas.microsoft.com/office/drawing/2014/main" id="{ABD817FE-45A3-410D-9A2F-3D73A28C220A}"/>
              </a:ext>
            </a:extLst>
          </p:cNvPr>
          <p:cNvSpPr/>
          <p:nvPr/>
        </p:nvSpPr>
        <p:spPr>
          <a:xfrm>
            <a:off x="6766301" y="74347"/>
            <a:ext cx="610719" cy="618483"/>
          </a:xfrm>
          <a:custGeom>
            <a:avLst/>
            <a:gdLst/>
            <a:ahLst/>
            <a:cxnLst/>
            <a:rect l="l" t="t" r="r" b="b"/>
            <a:pathLst>
              <a:path w="916079" h="927724">
                <a:moveTo>
                  <a:pt x="0" y="0"/>
                </a:moveTo>
                <a:lnTo>
                  <a:pt x="916079" y="0"/>
                </a:lnTo>
                <a:lnTo>
                  <a:pt x="916079" y="927724"/>
                </a:lnTo>
                <a:lnTo>
                  <a:pt x="0" y="927724"/>
                </a:lnTo>
                <a:lnTo>
                  <a:pt x="0" y="0"/>
                </a:lnTo>
                <a:close/>
              </a:path>
            </a:pathLst>
          </a:custGeom>
          <a:blipFill>
            <a:blip r:embed="rId4"/>
            <a:stretch>
              <a:fillRect/>
            </a:stretch>
          </a:blipFill>
        </p:spPr>
        <p:txBody>
          <a:bodyPr/>
          <a:lstStyle/>
          <a:p>
            <a:endParaRPr lang="es-EC" sz="1200"/>
          </a:p>
        </p:txBody>
      </p:sp>
      <p:sp>
        <p:nvSpPr>
          <p:cNvPr id="17" name="Freeform 51">
            <a:extLst>
              <a:ext uri="{FF2B5EF4-FFF2-40B4-BE49-F238E27FC236}">
                <a16:creationId xmlns:a16="http://schemas.microsoft.com/office/drawing/2014/main" id="{9E4F183E-FC61-48A8-AE7E-765332209CBD}"/>
              </a:ext>
            </a:extLst>
          </p:cNvPr>
          <p:cNvSpPr/>
          <p:nvPr/>
        </p:nvSpPr>
        <p:spPr>
          <a:xfrm>
            <a:off x="10881416" y="130057"/>
            <a:ext cx="978910" cy="590268"/>
          </a:xfrm>
          <a:custGeom>
            <a:avLst/>
            <a:gdLst/>
            <a:ahLst/>
            <a:cxnLst/>
            <a:rect l="l" t="t" r="r" b="b"/>
            <a:pathLst>
              <a:path w="1468365" h="885402">
                <a:moveTo>
                  <a:pt x="0" y="0"/>
                </a:moveTo>
                <a:lnTo>
                  <a:pt x="1468364" y="0"/>
                </a:lnTo>
                <a:lnTo>
                  <a:pt x="1468364" y="885402"/>
                </a:lnTo>
                <a:lnTo>
                  <a:pt x="0" y="885402"/>
                </a:lnTo>
                <a:lnTo>
                  <a:pt x="0" y="0"/>
                </a:lnTo>
                <a:close/>
              </a:path>
            </a:pathLst>
          </a:custGeom>
          <a:blipFill>
            <a:blip r:embed="rId5"/>
            <a:stretch>
              <a:fillRect/>
            </a:stretch>
          </a:blipFill>
        </p:spPr>
        <p:txBody>
          <a:bodyPr/>
          <a:lstStyle/>
          <a:p>
            <a:endParaRPr lang="es-EC" sz="1200"/>
          </a:p>
        </p:txBody>
      </p:sp>
      <p:sp>
        <p:nvSpPr>
          <p:cNvPr id="18" name="Freeform 52">
            <a:extLst>
              <a:ext uri="{FF2B5EF4-FFF2-40B4-BE49-F238E27FC236}">
                <a16:creationId xmlns:a16="http://schemas.microsoft.com/office/drawing/2014/main" id="{09966093-5CDA-465F-A5D4-9A2CBC2E63BC}"/>
              </a:ext>
            </a:extLst>
          </p:cNvPr>
          <p:cNvSpPr/>
          <p:nvPr/>
        </p:nvSpPr>
        <p:spPr>
          <a:xfrm>
            <a:off x="10059415" y="56341"/>
            <a:ext cx="609560" cy="663985"/>
          </a:xfrm>
          <a:custGeom>
            <a:avLst/>
            <a:gdLst/>
            <a:ahLst/>
            <a:cxnLst/>
            <a:rect l="l" t="t" r="r" b="b"/>
            <a:pathLst>
              <a:path w="914340" h="995977">
                <a:moveTo>
                  <a:pt x="0" y="0"/>
                </a:moveTo>
                <a:lnTo>
                  <a:pt x="914340" y="0"/>
                </a:lnTo>
                <a:lnTo>
                  <a:pt x="914340" y="995977"/>
                </a:lnTo>
                <a:lnTo>
                  <a:pt x="0" y="995977"/>
                </a:lnTo>
                <a:lnTo>
                  <a:pt x="0" y="0"/>
                </a:lnTo>
                <a:close/>
              </a:path>
            </a:pathLst>
          </a:custGeom>
          <a:blipFill>
            <a:blip r:embed="rId6"/>
            <a:stretch>
              <a:fillRect/>
            </a:stretch>
          </a:blipFill>
        </p:spPr>
        <p:txBody>
          <a:bodyPr/>
          <a:lstStyle/>
          <a:p>
            <a:endParaRPr lang="es-EC" sz="1200"/>
          </a:p>
        </p:txBody>
      </p:sp>
      <p:sp>
        <p:nvSpPr>
          <p:cNvPr id="19" name="AutoShape 59">
            <a:extLst>
              <a:ext uri="{FF2B5EF4-FFF2-40B4-BE49-F238E27FC236}">
                <a16:creationId xmlns:a16="http://schemas.microsoft.com/office/drawing/2014/main" id="{2F8D375A-3586-4BF2-A4DD-B6E16CCAF2BF}"/>
              </a:ext>
            </a:extLst>
          </p:cNvPr>
          <p:cNvSpPr/>
          <p:nvPr/>
        </p:nvSpPr>
        <p:spPr>
          <a:xfrm flipV="1">
            <a:off x="6730722" y="787001"/>
            <a:ext cx="5123254" cy="0"/>
          </a:xfrm>
          <a:prstGeom prst="line">
            <a:avLst/>
          </a:prstGeom>
          <a:ln w="9525" cap="flat">
            <a:solidFill>
              <a:srgbClr val="BE1E71"/>
            </a:solidFill>
            <a:prstDash val="solid"/>
            <a:headEnd type="none" w="sm" len="sm"/>
            <a:tailEnd type="none" w="sm" len="sm"/>
          </a:ln>
        </p:spPr>
        <p:txBody>
          <a:bodyPr/>
          <a:lstStyle/>
          <a:p>
            <a:endParaRPr lang="es-EC" sz="1200"/>
          </a:p>
        </p:txBody>
      </p:sp>
      <p:sp>
        <p:nvSpPr>
          <p:cNvPr id="20" name="Freeform 38">
            <a:extLst>
              <a:ext uri="{FF2B5EF4-FFF2-40B4-BE49-F238E27FC236}">
                <a16:creationId xmlns:a16="http://schemas.microsoft.com/office/drawing/2014/main" id="{51878B30-79A2-4ADD-AD75-FF4DAFD8FF03}"/>
              </a:ext>
            </a:extLst>
          </p:cNvPr>
          <p:cNvSpPr/>
          <p:nvPr/>
        </p:nvSpPr>
        <p:spPr>
          <a:xfrm flipH="1" flipV="1">
            <a:off x="-1" y="-2"/>
            <a:ext cx="1066801" cy="1716141"/>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7">
              <a:extLst>
                <a:ext uri="{96DAC541-7B7A-43D3-8B79-37D633B846F1}">
                  <asvg:svgBlip xmlns:asvg="http://schemas.microsoft.com/office/drawing/2016/SVG/main" r:embed="rId8"/>
                </a:ext>
              </a:extLst>
            </a:blip>
            <a:stretch>
              <a:fillRect r="-100000" b="-27957"/>
            </a:stretch>
          </a:blipFill>
        </p:spPr>
        <p:txBody>
          <a:bodyPr/>
          <a:lstStyle/>
          <a:p>
            <a:endParaRPr lang="es-EC" sz="1200"/>
          </a:p>
        </p:txBody>
      </p:sp>
    </p:spTree>
    <p:extLst>
      <p:ext uri="{BB962C8B-B14F-4D97-AF65-F5344CB8AC3E}">
        <p14:creationId xmlns:p14="http://schemas.microsoft.com/office/powerpoint/2010/main" val="35955815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rtlCol="0"/>
          <a:lstStyle/>
          <a:p>
            <a:pPr rtl="0"/>
            <a:r>
              <a:rPr lang="es-ES" dirty="0"/>
              <a:t>Gracias</a:t>
            </a:r>
          </a:p>
        </p:txBody>
      </p:sp>
      <p:sp>
        <p:nvSpPr>
          <p:cNvPr id="3" name="Marcador de contenido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rtlCol="0">
            <a:normAutofit/>
          </a:bodyPr>
          <a:lstStyle/>
          <a:p>
            <a:pPr rtl="0"/>
            <a:r>
              <a:rPr lang="es-ES" dirty="0"/>
              <a:t>Lic. Bruno Minchilli​</a:t>
            </a:r>
          </a:p>
          <a:p>
            <a:pPr rtl="0"/>
            <a:r>
              <a:rPr lang="es-ES" dirty="0"/>
              <a:t>brunominchilli@gmail.com</a:t>
            </a:r>
          </a:p>
        </p:txBody>
      </p:sp>
    </p:spTree>
    <p:extLst>
      <p:ext uri="{BB962C8B-B14F-4D97-AF65-F5344CB8AC3E}">
        <p14:creationId xmlns:p14="http://schemas.microsoft.com/office/powerpoint/2010/main" val="9261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3087" y="160005"/>
            <a:ext cx="11166643" cy="6729615"/>
          </a:xfrm>
          <a:custGeom>
            <a:avLst/>
            <a:gdLst/>
            <a:ahLst/>
            <a:cxnLst/>
            <a:rect l="l" t="t" r="r" b="b"/>
            <a:pathLst>
              <a:path w="16749965" h="11238553">
                <a:moveTo>
                  <a:pt x="0" y="0"/>
                </a:moveTo>
                <a:lnTo>
                  <a:pt x="16749965" y="0"/>
                </a:lnTo>
                <a:lnTo>
                  <a:pt x="16749965" y="11238552"/>
                </a:lnTo>
                <a:lnTo>
                  <a:pt x="0" y="11238552"/>
                </a:lnTo>
                <a:lnTo>
                  <a:pt x="0" y="0"/>
                </a:lnTo>
                <a:close/>
              </a:path>
            </a:pathLst>
          </a:custGeom>
          <a:blipFill>
            <a:blip r:embed="rId3">
              <a:alphaModFix amt="32999"/>
            </a:blip>
            <a:stretch>
              <a:fillRect b="-11780"/>
            </a:stretch>
          </a:blipFill>
        </p:spPr>
        <p:txBody>
          <a:bodyPr/>
          <a:lstStyle/>
          <a:p>
            <a:endParaRPr lang="es-EC" sz="1200"/>
          </a:p>
        </p:txBody>
      </p:sp>
      <p:grpSp>
        <p:nvGrpSpPr>
          <p:cNvPr id="3" name="Group 3"/>
          <p:cNvGrpSpPr/>
          <p:nvPr/>
        </p:nvGrpSpPr>
        <p:grpSpPr>
          <a:xfrm>
            <a:off x="8841973" y="1583140"/>
            <a:ext cx="2057400" cy="3462815"/>
            <a:chOff x="0" y="0"/>
            <a:chExt cx="812800" cy="1933765"/>
          </a:xfrm>
        </p:grpSpPr>
        <p:sp>
          <p:nvSpPr>
            <p:cNvPr id="4" name="Freeform 4"/>
            <p:cNvSpPr/>
            <p:nvPr/>
          </p:nvSpPr>
          <p:spPr>
            <a:xfrm>
              <a:off x="0" y="0"/>
              <a:ext cx="812800" cy="1933765"/>
            </a:xfrm>
            <a:custGeom>
              <a:avLst/>
              <a:gdLst/>
              <a:ahLst/>
              <a:cxnLst/>
              <a:rect l="l" t="t" r="r" b="b"/>
              <a:pathLst>
                <a:path w="812800" h="1933765">
                  <a:moveTo>
                    <a:pt x="0" y="0"/>
                  </a:moveTo>
                  <a:lnTo>
                    <a:pt x="812800" y="0"/>
                  </a:lnTo>
                  <a:lnTo>
                    <a:pt x="812800" y="1933765"/>
                  </a:lnTo>
                  <a:lnTo>
                    <a:pt x="0" y="1933765"/>
                  </a:lnTo>
                  <a:lnTo>
                    <a:pt x="0" y="0"/>
                  </a:lnTo>
                </a:path>
              </a:pathLst>
            </a:custGeom>
            <a:solidFill>
              <a:srgbClr val="B0D236"/>
            </a:solidFill>
          </p:spPr>
          <p:txBody>
            <a:bodyPr/>
            <a:lstStyle/>
            <a:p>
              <a:endParaRPr lang="es-EC" sz="1200"/>
            </a:p>
          </p:txBody>
        </p:sp>
        <p:sp>
          <p:nvSpPr>
            <p:cNvPr id="5" name="TextBox 5"/>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6" name="Freeform 6"/>
          <p:cNvSpPr/>
          <p:nvPr/>
        </p:nvSpPr>
        <p:spPr>
          <a:xfrm>
            <a:off x="10923144" y="6006398"/>
            <a:ext cx="1276366" cy="850217"/>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4">
              <a:extLst>
                <a:ext uri="{96DAC541-7B7A-43D3-8B79-37D633B846F1}">
                  <asvg:svgBlip xmlns:asvg="http://schemas.microsoft.com/office/drawing/2016/SVG/main" r:embed="rId5"/>
                </a:ext>
              </a:extLst>
            </a:blip>
            <a:stretch>
              <a:fillRect l="1" r="-98824" b="-63349"/>
            </a:stretch>
          </a:blipFill>
        </p:spPr>
        <p:txBody>
          <a:bodyPr/>
          <a:lstStyle/>
          <a:p>
            <a:endParaRPr lang="es-EC" sz="1200"/>
          </a:p>
        </p:txBody>
      </p:sp>
      <p:grpSp>
        <p:nvGrpSpPr>
          <p:cNvPr id="7" name="Group 7"/>
          <p:cNvGrpSpPr/>
          <p:nvPr/>
        </p:nvGrpSpPr>
        <p:grpSpPr>
          <a:xfrm>
            <a:off x="-1028700" y="-45838"/>
            <a:ext cx="2057400" cy="7206959"/>
            <a:chOff x="0" y="-19050"/>
            <a:chExt cx="812800" cy="2995155"/>
          </a:xfrm>
        </p:grpSpPr>
        <p:sp>
          <p:nvSpPr>
            <p:cNvPr id="8" name="Freeform 8"/>
            <p:cNvSpPr/>
            <p:nvPr/>
          </p:nvSpPr>
          <p:spPr>
            <a:xfrm>
              <a:off x="406400" y="0"/>
              <a:ext cx="4064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BE1E71"/>
            </a:solidFill>
          </p:spPr>
          <p:txBody>
            <a:bodyPr/>
            <a:lstStyle/>
            <a:p>
              <a:endParaRPr lang="es-EC" sz="1200"/>
            </a:p>
          </p:txBody>
        </p:sp>
        <p:sp>
          <p:nvSpPr>
            <p:cNvPr id="9" name="TextBox 9"/>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grpSp>
        <p:nvGrpSpPr>
          <p:cNvPr id="10" name="Group 10"/>
          <p:cNvGrpSpPr/>
          <p:nvPr/>
        </p:nvGrpSpPr>
        <p:grpSpPr>
          <a:xfrm>
            <a:off x="818515" y="2775748"/>
            <a:ext cx="73491" cy="1879331"/>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lnTo>
                    <a:pt x="0" y="0"/>
                  </a:lnTo>
                </a:path>
              </a:pathLst>
            </a:custGeom>
            <a:solidFill>
              <a:srgbClr val="FFFFFF"/>
            </a:solidFill>
          </p:spPr>
          <p:txBody>
            <a:bodyPr/>
            <a:lstStyle/>
            <a:p>
              <a:endParaRPr lang="es-EC" sz="1200"/>
            </a:p>
          </p:txBody>
        </p:sp>
        <p:sp>
          <p:nvSpPr>
            <p:cNvPr id="12" name="TextBox 12"/>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5" name="TextBox 15"/>
          <p:cNvSpPr txBox="1"/>
          <p:nvPr/>
        </p:nvSpPr>
        <p:spPr>
          <a:xfrm>
            <a:off x="673860" y="2369170"/>
            <a:ext cx="2489059" cy="2576557"/>
          </a:xfrm>
          <a:prstGeom prst="rect">
            <a:avLst/>
          </a:prstGeom>
        </p:spPr>
        <p:txBody>
          <a:bodyPr lIns="37370" tIns="37370" rIns="37370" bIns="37370" rtlCol="0" anchor="ctr"/>
          <a:lstStyle/>
          <a:p>
            <a:pPr algn="ctr">
              <a:lnSpc>
                <a:spcPts val="2687"/>
              </a:lnSpc>
            </a:pPr>
            <a:r>
              <a:rPr lang="en-US" sz="2067" dirty="0">
                <a:solidFill>
                  <a:srgbClr val="FFFFFF"/>
                </a:solidFill>
                <a:latin typeface="Montserrat Light"/>
              </a:rPr>
              <a:t>DIPLOMADO ERNACIONAL</a:t>
            </a:r>
          </a:p>
        </p:txBody>
      </p:sp>
      <p:sp>
        <p:nvSpPr>
          <p:cNvPr id="16" name="Freeform 16"/>
          <p:cNvSpPr/>
          <p:nvPr/>
        </p:nvSpPr>
        <p:spPr>
          <a:xfrm>
            <a:off x="-1" y="0"/>
            <a:ext cx="1073229" cy="1250774"/>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l="-100445" t="-2282" r="-36013" b="-8755"/>
            </a:stretch>
          </a:blipFill>
        </p:spPr>
        <p:txBody>
          <a:bodyPr/>
          <a:lstStyle/>
          <a:p>
            <a:endParaRPr lang="es-EC" sz="1200"/>
          </a:p>
        </p:txBody>
      </p:sp>
      <p:sp>
        <p:nvSpPr>
          <p:cNvPr id="17" name="Freeform 17"/>
          <p:cNvSpPr/>
          <p:nvPr/>
        </p:nvSpPr>
        <p:spPr>
          <a:xfrm>
            <a:off x="1570233" y="452661"/>
            <a:ext cx="2239132" cy="452305"/>
          </a:xfrm>
          <a:custGeom>
            <a:avLst/>
            <a:gdLst/>
            <a:ahLst/>
            <a:cxnLst/>
            <a:rect l="l" t="t" r="r" b="b"/>
            <a:pathLst>
              <a:path w="3358698" h="678457">
                <a:moveTo>
                  <a:pt x="0" y="0"/>
                </a:moveTo>
                <a:lnTo>
                  <a:pt x="3358698" y="0"/>
                </a:lnTo>
                <a:lnTo>
                  <a:pt x="3358698" y="678457"/>
                </a:lnTo>
                <a:lnTo>
                  <a:pt x="0" y="678457"/>
                </a:lnTo>
                <a:lnTo>
                  <a:pt x="0" y="0"/>
                </a:lnTo>
                <a:close/>
              </a:path>
            </a:pathLst>
          </a:custGeom>
          <a:blipFill>
            <a:blip r:embed="rId8"/>
            <a:stretch>
              <a:fillRect/>
            </a:stretch>
          </a:blipFill>
        </p:spPr>
        <p:txBody>
          <a:bodyPr/>
          <a:lstStyle/>
          <a:p>
            <a:endParaRPr lang="es-EC" sz="1200"/>
          </a:p>
        </p:txBody>
      </p:sp>
      <p:sp>
        <p:nvSpPr>
          <p:cNvPr id="18" name="Freeform 18"/>
          <p:cNvSpPr/>
          <p:nvPr/>
        </p:nvSpPr>
        <p:spPr>
          <a:xfrm>
            <a:off x="6131159" y="267283"/>
            <a:ext cx="3547384" cy="823059"/>
          </a:xfrm>
          <a:custGeom>
            <a:avLst/>
            <a:gdLst/>
            <a:ahLst/>
            <a:cxnLst/>
            <a:rect l="l" t="t" r="r" b="b"/>
            <a:pathLst>
              <a:path w="5321076" h="1234588">
                <a:moveTo>
                  <a:pt x="0" y="0"/>
                </a:moveTo>
                <a:lnTo>
                  <a:pt x="5321075" y="0"/>
                </a:lnTo>
                <a:lnTo>
                  <a:pt x="5321075" y="1234589"/>
                </a:lnTo>
                <a:lnTo>
                  <a:pt x="0" y="1234589"/>
                </a:lnTo>
                <a:lnTo>
                  <a:pt x="0" y="0"/>
                </a:lnTo>
                <a:close/>
              </a:path>
            </a:pathLst>
          </a:custGeom>
          <a:blipFill>
            <a:blip r:embed="rId9"/>
            <a:stretch>
              <a:fillRect/>
            </a:stretch>
          </a:blipFill>
        </p:spPr>
        <p:txBody>
          <a:bodyPr/>
          <a:lstStyle/>
          <a:p>
            <a:endParaRPr lang="es-EC" sz="1200"/>
          </a:p>
        </p:txBody>
      </p:sp>
      <p:sp>
        <p:nvSpPr>
          <p:cNvPr id="19" name="Freeform 19"/>
          <p:cNvSpPr/>
          <p:nvPr/>
        </p:nvSpPr>
        <p:spPr>
          <a:xfrm>
            <a:off x="4350899" y="267284"/>
            <a:ext cx="1073229" cy="1086871"/>
          </a:xfrm>
          <a:custGeom>
            <a:avLst/>
            <a:gdLst/>
            <a:ahLst/>
            <a:cxnLst/>
            <a:rect l="l" t="t" r="r" b="b"/>
            <a:pathLst>
              <a:path w="1609843" h="1630307">
                <a:moveTo>
                  <a:pt x="0" y="0"/>
                </a:moveTo>
                <a:lnTo>
                  <a:pt x="1609843" y="0"/>
                </a:lnTo>
                <a:lnTo>
                  <a:pt x="1609843" y="1630308"/>
                </a:lnTo>
                <a:lnTo>
                  <a:pt x="0" y="1630308"/>
                </a:lnTo>
                <a:lnTo>
                  <a:pt x="0" y="0"/>
                </a:lnTo>
                <a:close/>
              </a:path>
            </a:pathLst>
          </a:custGeom>
          <a:blipFill>
            <a:blip r:embed="rId10"/>
            <a:stretch>
              <a:fillRect/>
            </a:stretch>
          </a:blipFill>
        </p:spPr>
        <p:txBody>
          <a:bodyPr/>
          <a:lstStyle/>
          <a:p>
            <a:endParaRPr lang="es-EC" sz="1200"/>
          </a:p>
        </p:txBody>
      </p:sp>
      <p:sp>
        <p:nvSpPr>
          <p:cNvPr id="20" name="Freeform 20"/>
          <p:cNvSpPr/>
          <p:nvPr/>
        </p:nvSpPr>
        <p:spPr>
          <a:xfrm>
            <a:off x="10199497" y="267284"/>
            <a:ext cx="1399753" cy="844030"/>
          </a:xfrm>
          <a:custGeom>
            <a:avLst/>
            <a:gdLst/>
            <a:ahLst/>
            <a:cxnLst/>
            <a:rect l="l" t="t" r="r" b="b"/>
            <a:pathLst>
              <a:path w="2099630" h="1266045">
                <a:moveTo>
                  <a:pt x="0" y="0"/>
                </a:moveTo>
                <a:lnTo>
                  <a:pt x="2099630" y="0"/>
                </a:lnTo>
                <a:lnTo>
                  <a:pt x="2099630" y="1266046"/>
                </a:lnTo>
                <a:lnTo>
                  <a:pt x="0" y="1266046"/>
                </a:lnTo>
                <a:lnTo>
                  <a:pt x="0" y="0"/>
                </a:lnTo>
                <a:close/>
              </a:path>
            </a:pathLst>
          </a:custGeom>
          <a:blipFill>
            <a:blip r:embed="rId11"/>
            <a:stretch>
              <a:fillRect/>
            </a:stretch>
          </a:blipFill>
        </p:spPr>
        <p:txBody>
          <a:bodyPr/>
          <a:lstStyle/>
          <a:p>
            <a:endParaRPr lang="es-EC" sz="1200"/>
          </a:p>
        </p:txBody>
      </p:sp>
      <p:sp>
        <p:nvSpPr>
          <p:cNvPr id="22" name="TextBox 22"/>
          <p:cNvSpPr txBox="1"/>
          <p:nvPr/>
        </p:nvSpPr>
        <p:spPr>
          <a:xfrm>
            <a:off x="2220718" y="4682593"/>
            <a:ext cx="5702570" cy="315984"/>
          </a:xfrm>
          <a:prstGeom prst="rect">
            <a:avLst/>
          </a:prstGeom>
        </p:spPr>
        <p:txBody>
          <a:bodyPr lIns="0" tIns="0" rIns="0" bIns="0" rtlCol="0" anchor="t">
            <a:spAutoFit/>
          </a:bodyPr>
          <a:lstStyle/>
          <a:p>
            <a:pPr algn="ctr">
              <a:lnSpc>
                <a:spcPts val="2697"/>
              </a:lnSpc>
            </a:pPr>
            <a:r>
              <a:rPr lang="en-US" sz="1926" b="1" u="sng" spc="96" dirty="0" err="1">
                <a:solidFill>
                  <a:srgbClr val="191769"/>
                </a:solidFill>
                <a:latin typeface="Open Sauce"/>
              </a:rPr>
              <a:t>Febrero</a:t>
            </a:r>
            <a:r>
              <a:rPr lang="en-US" sz="1926" b="1" u="sng" spc="96" dirty="0">
                <a:solidFill>
                  <a:srgbClr val="191769"/>
                </a:solidFill>
                <a:latin typeface="Open Sauce"/>
              </a:rPr>
              <a:t> 2024</a:t>
            </a:r>
          </a:p>
        </p:txBody>
      </p:sp>
      <p:sp>
        <p:nvSpPr>
          <p:cNvPr id="23" name="TextBox 23"/>
          <p:cNvSpPr txBox="1"/>
          <p:nvPr/>
        </p:nvSpPr>
        <p:spPr>
          <a:xfrm>
            <a:off x="1435319" y="3063448"/>
            <a:ext cx="6237350" cy="846386"/>
          </a:xfrm>
          <a:prstGeom prst="rect">
            <a:avLst/>
          </a:prstGeom>
        </p:spPr>
        <p:txBody>
          <a:bodyPr lIns="0" tIns="0" rIns="0" bIns="0" rtlCol="0" anchor="t">
            <a:spAutoFit/>
          </a:bodyPr>
          <a:lstStyle/>
          <a:p>
            <a:pPr>
              <a:lnSpc>
                <a:spcPts val="3268"/>
              </a:lnSpc>
            </a:pPr>
            <a:r>
              <a:rPr lang="es-UY" sz="3405" dirty="0">
                <a:solidFill>
                  <a:srgbClr val="000000"/>
                </a:solidFill>
                <a:latin typeface="Codec Pro ExtraBold"/>
              </a:rPr>
              <a:t>Pautas de entrega para un trabajo final ágil</a:t>
            </a:r>
          </a:p>
        </p:txBody>
      </p:sp>
      <p:sp>
        <p:nvSpPr>
          <p:cNvPr id="25" name="CuadroTexto 24">
            <a:extLst>
              <a:ext uri="{FF2B5EF4-FFF2-40B4-BE49-F238E27FC236}">
                <a16:creationId xmlns:a16="http://schemas.microsoft.com/office/drawing/2014/main" id="{D8813809-FE12-8569-3323-342CAFF194FC}"/>
              </a:ext>
            </a:extLst>
          </p:cNvPr>
          <p:cNvSpPr txBox="1"/>
          <p:nvPr/>
        </p:nvSpPr>
        <p:spPr>
          <a:xfrm>
            <a:off x="2274526" y="3438414"/>
            <a:ext cx="6613676" cy="276999"/>
          </a:xfrm>
          <a:prstGeom prst="rect">
            <a:avLst/>
          </a:prstGeom>
          <a:noFill/>
        </p:spPr>
        <p:txBody>
          <a:bodyPr wrap="square">
            <a:spAutoFit/>
          </a:bodyPr>
          <a:lstStyle/>
          <a:p>
            <a:endParaRPr lang="es-EC" sz="1200" dirty="0"/>
          </a:p>
        </p:txBody>
      </p:sp>
      <p:pic>
        <p:nvPicPr>
          <p:cNvPr id="27" name="Imagen 26" descr="Cuatro personas en scull cuadrángulo">
            <a:extLst>
              <a:ext uri="{FF2B5EF4-FFF2-40B4-BE49-F238E27FC236}">
                <a16:creationId xmlns:a16="http://schemas.microsoft.com/office/drawing/2014/main" id="{E395F4D6-BF41-0B5D-899A-A022EB2A3F0B}"/>
              </a:ext>
            </a:extLst>
          </p:cNvPr>
          <p:cNvPicPr>
            <a:picLocks noChangeAspect="1"/>
          </p:cNvPicPr>
          <p:nvPr/>
        </p:nvPicPr>
        <p:blipFill>
          <a:blip r:embed="rId12"/>
          <a:srcRect/>
          <a:stretch/>
        </p:blipFill>
        <p:spPr>
          <a:xfrm>
            <a:off x="7923288" y="1971176"/>
            <a:ext cx="3975100" cy="26332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rtlCol="0"/>
          <a:lstStyle/>
          <a:p>
            <a:pPr rtl="0"/>
            <a:r>
              <a:rPr lang="es-ES"/>
              <a:t>Agenda</a:t>
            </a:r>
          </a:p>
        </p:txBody>
      </p:sp>
      <p:sp>
        <p:nvSpPr>
          <p:cNvPr id="3" name="Marcador de contenido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pPr rtl="0"/>
            <a:r>
              <a:rPr lang="es-ES" dirty="0"/>
              <a:t>Objetivo del Trabajo</a:t>
            </a:r>
          </a:p>
          <a:p>
            <a:pPr rtl="0"/>
            <a:r>
              <a:rPr lang="es-ES" dirty="0"/>
              <a:t>Metodología para presentación</a:t>
            </a:r>
          </a:p>
          <a:p>
            <a:pPr rtl="0"/>
            <a:r>
              <a:rPr lang="es-ES" dirty="0"/>
              <a:t>Detalle de Entregables</a:t>
            </a:r>
          </a:p>
          <a:p>
            <a:pPr rtl="0"/>
            <a:r>
              <a:rPr lang="es-ES" dirty="0"/>
              <a:t>Cronograma de entregas</a:t>
            </a:r>
          </a:p>
          <a:p>
            <a:pPr rtl="0"/>
            <a:r>
              <a:rPr lang="es-ES" dirty="0"/>
              <a:t>Resumen-Dudas</a:t>
            </a:r>
          </a:p>
          <a:p>
            <a:pPr rtl="0"/>
            <a:endParaRPr lang="es-ES" dirty="0"/>
          </a:p>
        </p:txBody>
      </p:sp>
      <p:sp>
        <p:nvSpPr>
          <p:cNvPr id="4" name="Marcador de fecha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rtlCol="0"/>
          <a:lstStyle/>
          <a:p>
            <a:pPr rtl="0"/>
            <a:fld id="{C9BB0123-74EF-411D-8FAD-8BD902322DB7}" type="datetime1">
              <a:rPr lang="es-ES" smtClean="0"/>
              <a:t>20/02/2024</a:t>
            </a:fld>
            <a:endParaRPr lang="es-ES"/>
          </a:p>
        </p:txBody>
      </p:sp>
      <p:sp>
        <p:nvSpPr>
          <p:cNvPr id="6" name="Marcador de número de diapositiva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rtlCol="0"/>
          <a:lstStyle/>
          <a:p>
            <a:pPr rtl="0"/>
            <a:fld id="{294A09A9-5501-47C1-A89A-A340965A2BE2}" type="slidenum">
              <a:rPr lang="es-ES" smtClean="0"/>
              <a:pPr rtl="0"/>
              <a:t>4</a:t>
            </a:fld>
            <a:endParaRPr lang="es-ES"/>
          </a:p>
        </p:txBody>
      </p:sp>
    </p:spTree>
    <p:extLst>
      <p:ext uri="{BB962C8B-B14F-4D97-AF65-F5344CB8AC3E}">
        <p14:creationId xmlns:p14="http://schemas.microsoft.com/office/powerpoint/2010/main" val="132560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325563"/>
          </a:xfrm>
        </p:spPr>
        <p:txBody>
          <a:bodyPr rtlCol="0"/>
          <a:lstStyle/>
          <a:p>
            <a:pPr rtl="0"/>
            <a:r>
              <a:rPr lang="es-ES" dirty="0"/>
              <a:t>Objetivo del Trabajo</a:t>
            </a:r>
          </a:p>
        </p:txBody>
      </p:sp>
      <p:sp>
        <p:nvSpPr>
          <p:cNvPr id="3" name="Marcador de contenido 2">
            <a:extLst>
              <a:ext uri="{FF2B5EF4-FFF2-40B4-BE49-F238E27FC236}">
                <a16:creationId xmlns:a16="http://schemas.microsoft.com/office/drawing/2014/main" id="{95B371F2-DBA5-415A-82C8-651F587B857A}"/>
              </a:ext>
            </a:extLst>
          </p:cNvPr>
          <p:cNvSpPr>
            <a:spLocks noGrp="1"/>
          </p:cNvSpPr>
          <p:nvPr>
            <p:ph type="body" idx="1"/>
          </p:nvPr>
        </p:nvSpPr>
        <p:spPr>
          <a:xfrm>
            <a:off x="1167492" y="2511189"/>
            <a:ext cx="9779183" cy="3578462"/>
          </a:xfrm>
        </p:spPr>
        <p:txBody>
          <a:bodyPr vert="horz" lIns="91440" tIns="45720" rIns="91440" bIns="45720" rtlCol="0" anchor="t">
            <a:normAutofit fontScale="92500" lnSpcReduction="10000"/>
          </a:bodyPr>
          <a:lstStyle/>
          <a:p>
            <a:pPr marL="285750" indent="-285750" algn="just">
              <a:lnSpc>
                <a:spcPct val="107000"/>
              </a:lnSpc>
              <a:spcAft>
                <a:spcPts val="800"/>
              </a:spcAft>
              <a:buFont typeface="Arial" panose="020B0604020202020204" pitchFamily="34" charset="0"/>
              <a:buChar char="•"/>
            </a:pPr>
            <a:r>
              <a:rPr lang="es-ES" sz="1800" kern="0" dirty="0">
                <a:effectLst/>
                <a:latin typeface="Calibri" panose="020F0502020204030204" pitchFamily="34" charset="0"/>
                <a:ea typeface="Calibri" panose="020F0502020204030204" pitchFamily="34" charset="0"/>
                <a:cs typeface="Times New Roman" panose="02020603050405020304" pitchFamily="18" charset="0"/>
              </a:rPr>
              <a:t>El trabajo se realizará por parte de los equipos (11 equipos) durante el desarrollo del Programa con el objetivo de aplicar</a:t>
            </a: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 los conceptos y herramientas que se van analizando durante el programa.</a:t>
            </a:r>
          </a:p>
          <a:p>
            <a:pPr marL="285750" indent="-285750" algn="just">
              <a:lnSpc>
                <a:spcPct val="107000"/>
              </a:lnSpc>
              <a:spcAft>
                <a:spcPts val="800"/>
              </a:spcAft>
              <a:buFont typeface="Arial" panose="020B0604020202020204" pitchFamily="34" charset="0"/>
              <a:buChar char="•"/>
            </a:pP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El trabajo consistirá en la presentación de una </a:t>
            </a:r>
            <a:r>
              <a:rPr lang="es-ES_tradnl" sz="1800" b="1" kern="0" dirty="0">
                <a:effectLst/>
                <a:latin typeface="Calibri" panose="020F0502020204030204" pitchFamily="34" charset="0"/>
                <a:ea typeface="Calibri" panose="020F0502020204030204" pitchFamily="34" charset="0"/>
                <a:cs typeface="Times New Roman" panose="02020603050405020304" pitchFamily="18" charset="0"/>
              </a:rPr>
              <a:t>propuesta de mejora</a:t>
            </a: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 en un aspecto de la gestión de la cooperativa que presente algún problema o tenga oportunidades de mejora (alienado a la estrategia de la cooperativa). </a:t>
            </a:r>
          </a:p>
          <a:p>
            <a:pPr marL="285750" indent="-285750" algn="just">
              <a:lnSpc>
                <a:spcPct val="107000"/>
              </a:lnSpc>
              <a:spcAft>
                <a:spcPts val="800"/>
              </a:spcAft>
              <a:buFont typeface="Arial" panose="020B0604020202020204" pitchFamily="34" charset="0"/>
              <a:buChar char="•"/>
            </a:pPr>
            <a:r>
              <a:rPr lang="es-ES_tradnl" sz="1800" kern="0" dirty="0">
                <a:effectLst/>
                <a:latin typeface="Calibri" panose="020F0502020204030204" pitchFamily="34" charset="0"/>
                <a:ea typeface="Calibri" panose="020F0502020204030204" pitchFamily="34" charset="0"/>
              </a:rPr>
              <a:t>Posibles ejemplos lo podemos encontrar en: los (</a:t>
            </a:r>
            <a:r>
              <a:rPr lang="es-ES_tradnl" sz="1800" b="1" kern="0" dirty="0">
                <a:effectLst/>
                <a:latin typeface="Calibri" panose="020F0502020204030204" pitchFamily="34" charset="0"/>
                <a:ea typeface="Calibri" panose="020F0502020204030204" pitchFamily="34" charset="0"/>
              </a:rPr>
              <a:t>procesos de mejora de la relación con socios</a:t>
            </a:r>
            <a:r>
              <a:rPr lang="es-ES_tradnl" sz="1800" kern="0" dirty="0">
                <a:effectLst/>
                <a:latin typeface="Calibri" panose="020F0502020204030204" pitchFamily="34" charset="0"/>
                <a:ea typeface="Calibri" panose="020F0502020204030204" pitchFamily="34" charset="0"/>
              </a:rPr>
              <a:t>, </a:t>
            </a:r>
            <a:r>
              <a:rPr lang="es-ES_tradnl" sz="1800" b="1" kern="0" dirty="0">
                <a:effectLst/>
                <a:latin typeface="Calibri" panose="020F0502020204030204" pitchFamily="34" charset="0"/>
                <a:ea typeface="Calibri" panose="020F0502020204030204" pitchFamily="34" charset="0"/>
              </a:rPr>
              <a:t>sostenibilidad, gobernanza, reputación, innovación tecnológica, internacionalización, motivación de las personas, gestión del conocimiento, liderazgo, etc. )</a:t>
            </a:r>
            <a:endParaRPr lang="es-ES" sz="1800" b="1" dirty="0"/>
          </a:p>
          <a:p>
            <a:pPr algn="just">
              <a:lnSpc>
                <a:spcPct val="107000"/>
              </a:lnSpc>
              <a:spcAft>
                <a:spcPts val="800"/>
              </a:spcAft>
            </a:pP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 </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Marcador de fecha 3">
            <a:extLst>
              <a:ext uri="{FF2B5EF4-FFF2-40B4-BE49-F238E27FC236}">
                <a16:creationId xmlns:a16="http://schemas.microsoft.com/office/drawing/2014/main" id="{DB056174-CBC5-7B48-9681-7DDAC423337E}"/>
              </a:ext>
            </a:extLst>
          </p:cNvPr>
          <p:cNvSpPr>
            <a:spLocks noGrp="1"/>
          </p:cNvSpPr>
          <p:nvPr>
            <p:ph type="dt" sz="half" idx="10"/>
          </p:nvPr>
        </p:nvSpPr>
        <p:spPr>
          <a:xfrm>
            <a:off x="381000" y="6356350"/>
            <a:ext cx="2743200" cy="365125"/>
          </a:xfrm>
        </p:spPr>
        <p:txBody>
          <a:bodyPr rtlCol="0"/>
          <a:lstStyle/>
          <a:p>
            <a:pPr rtl="0"/>
            <a:fld id="{65B78BBF-7F9F-49A8-B6FD-C415284882A3}" type="datetime1">
              <a:rPr lang="es-ES" smtClean="0"/>
              <a:t>20/02/2024</a:t>
            </a:fld>
            <a:endParaRPr lang="es-ES"/>
          </a:p>
        </p:txBody>
      </p:sp>
      <p:sp>
        <p:nvSpPr>
          <p:cNvPr id="6" name="Marcador de número de diapositiva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rtlCol="0"/>
          <a:lstStyle/>
          <a:p>
            <a:pPr rtl="0"/>
            <a:fld id="{294A09A9-5501-47C1-A89A-A340965A2BE2}" type="slidenum">
              <a:rPr lang="es-ES" smtClean="0"/>
              <a:pPr rtl="0"/>
              <a:t>5</a:t>
            </a:fld>
            <a:endParaRPr lang="es-ES"/>
          </a:p>
        </p:txBody>
      </p:sp>
      <p:sp>
        <p:nvSpPr>
          <p:cNvPr id="7" name="CuadroTexto 6">
            <a:extLst>
              <a:ext uri="{FF2B5EF4-FFF2-40B4-BE49-F238E27FC236}">
                <a16:creationId xmlns:a16="http://schemas.microsoft.com/office/drawing/2014/main" id="{47297546-CB31-991B-010B-AF0C7D858D9A}"/>
              </a:ext>
            </a:extLst>
          </p:cNvPr>
          <p:cNvSpPr txBox="1"/>
          <p:nvPr/>
        </p:nvSpPr>
        <p:spPr>
          <a:xfrm>
            <a:off x="381000" y="5890478"/>
            <a:ext cx="5715000"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sz="1600" dirty="0"/>
              <a:t>La propuesta presentada es con fines de aprendizaje no estando la cooperativa obligada a llevar adelante el trabajo presentado. Utilizar información que esté disponible.</a:t>
            </a:r>
            <a:endParaRPr lang="es-UY" sz="1600" dirty="0"/>
          </a:p>
        </p:txBody>
      </p:sp>
    </p:spTree>
    <p:extLst>
      <p:ext uri="{BB962C8B-B14F-4D97-AF65-F5344CB8AC3E}">
        <p14:creationId xmlns:p14="http://schemas.microsoft.com/office/powerpoint/2010/main" val="163979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8E57-166B-AA7E-F285-D682051B5D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BEFB676-E88A-A0ED-CA10-76D137FE9C07}"/>
              </a:ext>
            </a:extLst>
          </p:cNvPr>
          <p:cNvSpPr>
            <a:spLocks noGrp="1"/>
          </p:cNvSpPr>
          <p:nvPr>
            <p:ph type="title"/>
          </p:nvPr>
        </p:nvSpPr>
        <p:spPr>
          <a:xfrm>
            <a:off x="828028" y="523791"/>
            <a:ext cx="9779183" cy="1325563"/>
          </a:xfrm>
        </p:spPr>
        <p:txBody>
          <a:bodyPr rtlCol="0"/>
          <a:lstStyle/>
          <a:p>
            <a:pPr rtl="0"/>
            <a:r>
              <a:rPr lang="es-ES" dirty="0"/>
              <a:t>Metodología para presentación del trabajo</a:t>
            </a:r>
          </a:p>
        </p:txBody>
      </p:sp>
      <p:sp>
        <p:nvSpPr>
          <p:cNvPr id="3" name="Marcador de contenido 2">
            <a:extLst>
              <a:ext uri="{FF2B5EF4-FFF2-40B4-BE49-F238E27FC236}">
                <a16:creationId xmlns:a16="http://schemas.microsoft.com/office/drawing/2014/main" id="{4C53386E-36D5-19BD-DF97-46ECEECDC32B}"/>
              </a:ext>
            </a:extLst>
          </p:cNvPr>
          <p:cNvSpPr>
            <a:spLocks noGrp="1"/>
          </p:cNvSpPr>
          <p:nvPr>
            <p:ph type="body" idx="1"/>
          </p:nvPr>
        </p:nvSpPr>
        <p:spPr>
          <a:xfrm>
            <a:off x="381000" y="2374710"/>
            <a:ext cx="8053315" cy="3848669"/>
          </a:xfrm>
        </p:spPr>
        <p:txBody>
          <a:bodyPr vert="horz" lIns="91440" tIns="45720" rIns="91440" bIns="45720" rtlCol="0" anchor="t">
            <a:normAutofit fontScale="25000" lnSpcReduction="20000"/>
          </a:bodyPr>
          <a:lstStyle/>
          <a:p>
            <a:pPr algn="just">
              <a:lnSpc>
                <a:spcPct val="107000"/>
              </a:lnSpc>
              <a:spcAft>
                <a:spcPts val="800"/>
              </a:spcAft>
            </a:pP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ES_tradnl" sz="9600" kern="0" dirty="0">
                <a:effectLst/>
                <a:latin typeface="Calibri" panose="020F0502020204030204" pitchFamily="34" charset="0"/>
                <a:ea typeface="Calibri" panose="020F0502020204030204" pitchFamily="34" charset="0"/>
                <a:cs typeface="Times New Roman" panose="02020603050405020304" pitchFamily="18" charset="0"/>
              </a:rPr>
              <a:t>La propuesta de trabajo se presentará siguiendo la metodología OKR (</a:t>
            </a:r>
            <a:r>
              <a:rPr lang="es-UY" sz="9600" kern="0" dirty="0" err="1">
                <a:latin typeface="Calibri" panose="020F0502020204030204" pitchFamily="34" charset="0"/>
                <a:cs typeface="Times New Roman" panose="02020603050405020304" pitchFamily="18" charset="0"/>
              </a:rPr>
              <a:t>Objectives</a:t>
            </a:r>
            <a:r>
              <a:rPr lang="es-UY" sz="9600" kern="0" dirty="0">
                <a:latin typeface="Calibri" panose="020F0502020204030204" pitchFamily="34" charset="0"/>
                <a:cs typeface="Times New Roman" panose="02020603050405020304" pitchFamily="18" charset="0"/>
              </a:rPr>
              <a:t> and Key </a:t>
            </a:r>
            <a:r>
              <a:rPr lang="es-UY" sz="9600" kern="0" dirty="0" err="1">
                <a:latin typeface="Calibri" panose="020F0502020204030204" pitchFamily="34" charset="0"/>
                <a:cs typeface="Times New Roman" panose="02020603050405020304" pitchFamily="18" charset="0"/>
              </a:rPr>
              <a:t>Results</a:t>
            </a:r>
            <a:r>
              <a:rPr lang="es-UY" sz="9600" kern="0" dirty="0">
                <a:latin typeface="Calibri" panose="020F0502020204030204" pitchFamily="34" charset="0"/>
                <a:cs typeface="Times New Roman" panose="02020603050405020304" pitchFamily="18" charset="0"/>
              </a:rPr>
              <a:t>):</a:t>
            </a:r>
          </a:p>
          <a:p>
            <a:pPr algn="just">
              <a:lnSpc>
                <a:spcPct val="107000"/>
              </a:lnSpc>
              <a:spcAft>
                <a:spcPts val="800"/>
              </a:spcAft>
            </a:pPr>
            <a:endParaRPr lang="es-UY" sz="5600" kern="0" dirty="0">
              <a:latin typeface="Calibri" panose="020F0502020204030204" pitchFamily="34" charset="0"/>
              <a:cs typeface="Times New Roman" panose="02020603050405020304" pitchFamily="18" charset="0"/>
            </a:endParaRPr>
          </a:p>
          <a:p>
            <a:pPr marL="285750" indent="-285750" algn="just">
              <a:lnSpc>
                <a:spcPct val="120000"/>
              </a:lnSpc>
              <a:spcBef>
                <a:spcPts val="0"/>
              </a:spcBef>
              <a:spcAft>
                <a:spcPts val="600"/>
              </a:spcAft>
              <a:buFont typeface="Wingdings" panose="05000000000000000000" pitchFamily="2" charset="2"/>
              <a:buChar char="ü"/>
              <a:defRPr/>
            </a:pPr>
            <a:r>
              <a:rPr lang="es-UY" sz="5600" b="1" kern="0" dirty="0">
                <a:latin typeface="Calibri" panose="020F0502020204030204" pitchFamily="34" charset="0"/>
                <a:cs typeface="Times New Roman" panose="02020603050405020304" pitchFamily="18" charset="0"/>
              </a:rPr>
              <a:t>Un Objetivo (O) </a:t>
            </a:r>
            <a:r>
              <a:rPr lang="es-UY" sz="5600" kern="0" dirty="0">
                <a:latin typeface="Calibri" panose="020F0502020204030204" pitchFamily="34" charset="0"/>
                <a:cs typeface="Times New Roman" panose="02020603050405020304" pitchFamily="18" charset="0"/>
              </a:rPr>
              <a:t>es la dirección, responde al QUÉ hay que lograr ;</a:t>
            </a:r>
            <a:r>
              <a:rPr lang="es-ES_tradnl" sz="5600" dirty="0">
                <a:solidFill>
                  <a:srgbClr val="000000">
                    <a:lumMod val="75000"/>
                    <a:lumOff val="25000"/>
                  </a:srgbClr>
                </a:solidFill>
                <a:latin typeface="Sagona Book" panose="020F0502020204030204"/>
              </a:rPr>
              <a:t> </a:t>
            </a:r>
            <a:r>
              <a:rPr lang="es-ES_tradnl" sz="5600" kern="0" dirty="0">
                <a:latin typeface="Calibri" panose="020F0502020204030204" pitchFamily="34" charset="0"/>
                <a:cs typeface="Times New Roman" panose="02020603050405020304" pitchFamily="18" charset="0"/>
              </a:rPr>
              <a:t>Concretos y trascendentes; Suponen un remedio contra el pensamiento confuso y la ejecución imprecisa; Realizan un llamamiento a la acción e inspiran. </a:t>
            </a:r>
          </a:p>
          <a:p>
            <a:pPr marL="0" lvl="0" indent="0" algn="just">
              <a:lnSpc>
                <a:spcPct val="120000"/>
              </a:lnSpc>
              <a:spcBef>
                <a:spcPts val="0"/>
              </a:spcBef>
              <a:spcAft>
                <a:spcPts val="600"/>
              </a:spcAft>
              <a:buNone/>
              <a:defRPr/>
            </a:pPr>
            <a:endParaRPr lang="es-UY" sz="5600" kern="0" dirty="0">
              <a:latin typeface="Calibri" panose="020F0502020204030204" pitchFamily="34" charset="0"/>
              <a:cs typeface="Times New Roman" panose="02020603050405020304" pitchFamily="18" charset="0"/>
            </a:endParaRPr>
          </a:p>
          <a:p>
            <a:pPr marL="285750" indent="-285750" algn="just">
              <a:lnSpc>
                <a:spcPct val="120000"/>
              </a:lnSpc>
              <a:spcBef>
                <a:spcPts val="0"/>
              </a:spcBef>
              <a:spcAft>
                <a:spcPts val="600"/>
              </a:spcAft>
              <a:buFont typeface="Wingdings" panose="05000000000000000000" pitchFamily="2" charset="2"/>
              <a:buChar char="ü"/>
              <a:defRPr/>
            </a:pPr>
            <a:r>
              <a:rPr lang="es-UY" sz="5600" kern="0" dirty="0">
                <a:latin typeface="Calibri" panose="020F0502020204030204" pitchFamily="34" charset="0"/>
                <a:cs typeface="Times New Roman" panose="02020603050405020304" pitchFamily="18" charset="0"/>
              </a:rPr>
              <a:t>Uno o varios </a:t>
            </a:r>
            <a:r>
              <a:rPr lang="es-UY" sz="5600" b="1" kern="0" dirty="0">
                <a:latin typeface="Calibri" panose="020F0502020204030204" pitchFamily="34" charset="0"/>
                <a:cs typeface="Times New Roman" panose="02020603050405020304" pitchFamily="18" charset="0"/>
              </a:rPr>
              <a:t>Resultados clave (KR), </a:t>
            </a:r>
            <a:r>
              <a:rPr lang="es-UY" sz="5600" kern="0" dirty="0">
                <a:latin typeface="Calibri" panose="020F0502020204030204" pitchFamily="34" charset="0"/>
                <a:cs typeface="Times New Roman" panose="02020603050405020304" pitchFamily="18" charset="0"/>
              </a:rPr>
              <a:t>que s</a:t>
            </a:r>
            <a:r>
              <a:rPr lang="es-ES_tradnl" sz="5600" kern="0" dirty="0" err="1">
                <a:latin typeface="Calibri" panose="020F0502020204030204" pitchFamily="34" charset="0"/>
                <a:cs typeface="Times New Roman" panose="02020603050405020304" pitchFamily="18" charset="0"/>
              </a:rPr>
              <a:t>on</a:t>
            </a:r>
            <a:r>
              <a:rPr lang="es-ES_tradnl" sz="5600" kern="0" dirty="0">
                <a:latin typeface="Calibri" panose="020F0502020204030204" pitchFamily="34" charset="0"/>
                <a:cs typeface="Times New Roman" panose="02020603050405020304" pitchFamily="18" charset="0"/>
              </a:rPr>
              <a:t> un marcador de referencia y monitorizan CÓMO llegamos a ese objetivo;</a:t>
            </a:r>
            <a:r>
              <a:rPr lang="es-ES_tradnl" sz="5600" dirty="0">
                <a:solidFill>
                  <a:srgbClr val="000000">
                    <a:lumMod val="75000"/>
                    <a:lumOff val="25000"/>
                  </a:srgbClr>
                </a:solidFill>
                <a:latin typeface="Sagona Book" panose="020F0502020204030204"/>
              </a:rPr>
              <a:t> </a:t>
            </a:r>
            <a:r>
              <a:rPr lang="es-ES_tradnl" sz="5600" kern="0" dirty="0">
                <a:latin typeface="Calibri" panose="020F0502020204030204" pitchFamily="34" charset="0"/>
                <a:cs typeface="Times New Roman" panose="02020603050405020304" pitchFamily="18" charset="0"/>
              </a:rPr>
              <a:t>Realizan un llamamiento a la acción e inspiran; Deben ser ambiciosos y, al mismo tiempo, realistas.; Medibles y verificables</a:t>
            </a:r>
          </a:p>
          <a:p>
            <a:pPr lvl="0" algn="just">
              <a:lnSpc>
                <a:spcPct val="120000"/>
              </a:lnSpc>
              <a:spcBef>
                <a:spcPts val="0"/>
              </a:spcBef>
              <a:spcAft>
                <a:spcPts val="600"/>
              </a:spcAft>
              <a:defRPr/>
            </a:pPr>
            <a:endParaRPr lang="es-ES_tradnl" sz="5600" kern="0" dirty="0">
              <a:latin typeface="Calibri" panose="020F0502020204030204" pitchFamily="34" charset="0"/>
              <a:cs typeface="Times New Roman" panose="02020603050405020304" pitchFamily="18" charset="0"/>
            </a:endParaRPr>
          </a:p>
          <a:p>
            <a:pPr marL="285750" lvl="0" indent="-285750" algn="just">
              <a:lnSpc>
                <a:spcPct val="120000"/>
              </a:lnSpc>
              <a:spcBef>
                <a:spcPts val="0"/>
              </a:spcBef>
              <a:spcAft>
                <a:spcPts val="600"/>
              </a:spcAft>
              <a:buFont typeface="Wingdings" panose="05000000000000000000" pitchFamily="2" charset="2"/>
              <a:buChar char="ü"/>
              <a:defRPr/>
            </a:pPr>
            <a:r>
              <a:rPr lang="es-ES_tradnl" sz="5600" b="1" kern="0" dirty="0">
                <a:latin typeface="Calibri" panose="020F0502020204030204" pitchFamily="34" charset="0"/>
                <a:cs typeface="Times New Roman" panose="02020603050405020304" pitchFamily="18" charset="0"/>
              </a:rPr>
              <a:t>Entregables por cada Resultado Clave</a:t>
            </a:r>
            <a:r>
              <a:rPr lang="es-ES_tradnl" sz="5600" kern="0" dirty="0">
                <a:latin typeface="Calibri" panose="020F0502020204030204" pitchFamily="34" charset="0"/>
                <a:cs typeface="Times New Roman" panose="02020603050405020304" pitchFamily="18" charset="0"/>
              </a:rPr>
              <a:t>: </a:t>
            </a:r>
            <a:r>
              <a:rPr lang="es-ES" sz="5600" kern="0" dirty="0">
                <a:latin typeface="Calibri" panose="020F0502020204030204" pitchFamily="34" charset="0"/>
                <a:cs typeface="Times New Roman" panose="02020603050405020304" pitchFamily="18" charset="0"/>
              </a:rPr>
              <a:t>Productos o servicios de un equipo, resultantes del trabajo de sus miembros.</a:t>
            </a:r>
            <a:endParaRPr lang="es-ES_tradnl" sz="5600" kern="0" dirty="0">
              <a:latin typeface="Calibri" panose="020F0502020204030204" pitchFamily="34" charset="0"/>
              <a:cs typeface="Times New Roman" panose="02020603050405020304" pitchFamily="18" charset="0"/>
            </a:endParaRPr>
          </a:p>
          <a:p>
            <a:pPr lvl="0" algn="just">
              <a:lnSpc>
                <a:spcPct val="120000"/>
              </a:lnSpc>
              <a:spcBef>
                <a:spcPts val="0"/>
              </a:spcBef>
              <a:spcAft>
                <a:spcPts val="600"/>
              </a:spcAft>
              <a:defRPr/>
            </a:pPr>
            <a:endParaRPr lang="es-UY" sz="1800" kern="0" dirty="0">
              <a:latin typeface="Calibri" panose="020F0502020204030204" pitchFamily="34" charset="0"/>
              <a:cs typeface="Times New Roman" panose="02020603050405020304" pitchFamily="18" charset="0"/>
            </a:endParaRPr>
          </a:p>
          <a:p>
            <a:pPr algn="just">
              <a:lnSpc>
                <a:spcPct val="107000"/>
              </a:lnSpc>
              <a:spcAft>
                <a:spcPts val="800"/>
              </a:spcAft>
            </a:pPr>
            <a:r>
              <a:rPr lang="es-ES_tradnl" sz="1800" kern="0" dirty="0">
                <a:effectLst/>
                <a:latin typeface="Calibri" panose="020F0502020204030204" pitchFamily="34" charset="0"/>
                <a:ea typeface="Calibri" panose="020F0502020204030204" pitchFamily="34" charset="0"/>
                <a:cs typeface="Times New Roman" panose="02020603050405020304" pitchFamily="18" charset="0"/>
              </a:rPr>
              <a:t> </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Marcador de número de diapositiva 5">
            <a:extLst>
              <a:ext uri="{FF2B5EF4-FFF2-40B4-BE49-F238E27FC236}">
                <a16:creationId xmlns:a16="http://schemas.microsoft.com/office/drawing/2014/main" id="{81A35275-E904-C656-87E0-E573AF9219D7}"/>
              </a:ext>
            </a:extLst>
          </p:cNvPr>
          <p:cNvSpPr>
            <a:spLocks noGrp="1"/>
          </p:cNvSpPr>
          <p:nvPr>
            <p:ph type="sldNum" sz="quarter" idx="12"/>
          </p:nvPr>
        </p:nvSpPr>
        <p:spPr>
          <a:xfrm>
            <a:off x="10206318" y="6356350"/>
            <a:ext cx="1604682" cy="365125"/>
          </a:xfrm>
        </p:spPr>
        <p:txBody>
          <a:bodyPr rtlCol="0"/>
          <a:lstStyle/>
          <a:p>
            <a:pPr rtl="0"/>
            <a:fld id="{294A09A9-5501-47C1-A89A-A340965A2BE2}" type="slidenum">
              <a:rPr lang="es-ES" smtClean="0"/>
              <a:pPr rtl="0"/>
              <a:t>6</a:t>
            </a:fld>
            <a:endParaRPr lang="es-ES"/>
          </a:p>
        </p:txBody>
      </p:sp>
      <p:sp>
        <p:nvSpPr>
          <p:cNvPr id="7" name="Rectángulo 6" descr="Bullseye">
            <a:extLst>
              <a:ext uri="{FF2B5EF4-FFF2-40B4-BE49-F238E27FC236}">
                <a16:creationId xmlns:a16="http://schemas.microsoft.com/office/drawing/2014/main" id="{E8D86C1F-7EB4-D029-01F5-E5BE2FE2D22F}"/>
              </a:ext>
            </a:extLst>
          </p:cNvPr>
          <p:cNvSpPr/>
          <p:nvPr/>
        </p:nvSpPr>
        <p:spPr>
          <a:xfrm>
            <a:off x="8663211" y="2578621"/>
            <a:ext cx="1944000" cy="1944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FFFFFF"/>
              </a:solidFill>
              <a:effectLst/>
              <a:uLnTx/>
              <a:uFillTx/>
              <a:latin typeface="Sagona Book" panose="020F0502020204030204"/>
              <a:ea typeface="+mn-ea"/>
              <a:cs typeface="+mn-cs"/>
            </a:endParaRPr>
          </a:p>
        </p:txBody>
      </p:sp>
      <p:sp>
        <p:nvSpPr>
          <p:cNvPr id="8" name="Rectángulo 7" descr="Key">
            <a:extLst>
              <a:ext uri="{FF2B5EF4-FFF2-40B4-BE49-F238E27FC236}">
                <a16:creationId xmlns:a16="http://schemas.microsoft.com/office/drawing/2014/main" id="{EFA3BBC8-ED54-8EE4-57D2-B59BD60C00DD}"/>
              </a:ext>
            </a:extLst>
          </p:cNvPr>
          <p:cNvSpPr/>
          <p:nvPr/>
        </p:nvSpPr>
        <p:spPr>
          <a:xfrm>
            <a:off x="8813337" y="4279379"/>
            <a:ext cx="1944000" cy="1944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srgbClr val="FFFFFF"/>
              </a:solidFill>
              <a:effectLst/>
              <a:uLnTx/>
              <a:uFillTx/>
              <a:latin typeface="Sagona Book" panose="020F0502020204030204"/>
              <a:ea typeface="+mn-ea"/>
              <a:cs typeface="+mn-cs"/>
            </a:endParaRPr>
          </a:p>
        </p:txBody>
      </p:sp>
    </p:spTree>
    <p:extLst>
      <p:ext uri="{BB962C8B-B14F-4D97-AF65-F5344CB8AC3E}">
        <p14:creationId xmlns:p14="http://schemas.microsoft.com/office/powerpoint/2010/main" val="5755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AF12D-875D-ADFA-A6C2-EB7266D68983}"/>
              </a:ext>
            </a:extLst>
          </p:cNvPr>
          <p:cNvSpPr>
            <a:spLocks noGrp="1"/>
          </p:cNvSpPr>
          <p:nvPr>
            <p:ph type="title"/>
          </p:nvPr>
        </p:nvSpPr>
        <p:spPr>
          <a:xfrm>
            <a:off x="1206408" y="544773"/>
            <a:ext cx="9779183" cy="1325563"/>
          </a:xfrm>
        </p:spPr>
        <p:txBody>
          <a:bodyPr/>
          <a:lstStyle/>
          <a:p>
            <a:r>
              <a:rPr lang="es-ES" dirty="0"/>
              <a:t>Aclarando entregables: </a:t>
            </a:r>
            <a:r>
              <a:rPr lang="es-ES" sz="3200" dirty="0"/>
              <a:t>1er entregable</a:t>
            </a:r>
            <a:endParaRPr lang="es-UY" sz="3200" dirty="0"/>
          </a:p>
        </p:txBody>
      </p:sp>
      <p:sp>
        <p:nvSpPr>
          <p:cNvPr id="3" name="Marcador de texto 2">
            <a:extLst>
              <a:ext uri="{FF2B5EF4-FFF2-40B4-BE49-F238E27FC236}">
                <a16:creationId xmlns:a16="http://schemas.microsoft.com/office/drawing/2014/main" id="{68FA2738-4C4F-827B-4EB5-BE11708DF73D}"/>
              </a:ext>
            </a:extLst>
          </p:cNvPr>
          <p:cNvSpPr>
            <a:spLocks noGrp="1"/>
          </p:cNvSpPr>
          <p:nvPr>
            <p:ph type="body" idx="1"/>
          </p:nvPr>
        </p:nvSpPr>
        <p:spPr>
          <a:xfrm>
            <a:off x="621583" y="2069704"/>
            <a:ext cx="9914489" cy="3436483"/>
          </a:xfrm>
        </p:spPr>
        <p:txBody>
          <a:bodyPr/>
          <a:lstStyle/>
          <a:p>
            <a:r>
              <a:rPr lang="es-ES" dirty="0"/>
              <a:t>Para el </a:t>
            </a:r>
            <a:r>
              <a:rPr lang="es-ES" b="1" dirty="0"/>
              <a:t>día 29 de abril </a:t>
            </a:r>
            <a:r>
              <a:rPr lang="es-ES" dirty="0"/>
              <a:t>todos los equipos deberán tener colgado en la plataforma virtual:</a:t>
            </a:r>
          </a:p>
          <a:p>
            <a:pPr marL="342900" indent="-342900">
              <a:buFont typeface="Wingdings" panose="05000000000000000000" pitchFamily="2" charset="2"/>
              <a:buChar char="ü"/>
            </a:pPr>
            <a:r>
              <a:rPr lang="es-ES" sz="1800" kern="0" dirty="0">
                <a:latin typeface="Calibri" panose="020F0502020204030204" pitchFamily="34" charset="0"/>
              </a:rPr>
              <a:t>Objetivo de propuesta (Qué)</a:t>
            </a:r>
            <a:r>
              <a:rPr lang="es-ES_tradnl" sz="1800" kern="0" dirty="0">
                <a:latin typeface="Calibri" panose="020F0502020204030204" pitchFamily="34" charset="0"/>
              </a:rPr>
              <a:t> </a:t>
            </a:r>
            <a:r>
              <a:rPr lang="es-ES_tradnl" sz="1400" kern="0" dirty="0">
                <a:latin typeface="Calibri" panose="020F0502020204030204" pitchFamily="34" charset="0"/>
              </a:rPr>
              <a:t>(procesos de mejora de la relación con socios, sostenibilidad, gobernanza, reputación, innovación tecnológica, internacionalización, motivación de las personas, gestión del conocimiento, liderazgo, etc. )</a:t>
            </a:r>
            <a:endParaRPr lang="es-ES" sz="1400" kern="0" dirty="0">
              <a:latin typeface="Calibri" panose="020F0502020204030204" pitchFamily="34" charset="0"/>
            </a:endParaRPr>
          </a:p>
          <a:p>
            <a:pPr marL="342900" indent="-342900">
              <a:buFont typeface="Wingdings" panose="05000000000000000000" pitchFamily="2" charset="2"/>
              <a:buChar char="ü"/>
            </a:pPr>
            <a:r>
              <a:rPr lang="es-ES" sz="1800" kern="0" dirty="0">
                <a:effectLst/>
                <a:latin typeface="Calibri" panose="020F0502020204030204" pitchFamily="34" charset="0"/>
                <a:ea typeface="Calibri" panose="020F0502020204030204" pitchFamily="34" charset="0"/>
                <a:cs typeface="Wingdings" panose="05000000000000000000" pitchFamily="2" charset="2"/>
              </a:rPr>
              <a:t>Justificación de la selección (utilizando datos de la organización que estén disponibles/conocimientos manejados en el programa)</a:t>
            </a:r>
            <a:endParaRPr lang="es-UY" sz="1800" kern="100" dirty="0">
              <a:effectLst/>
              <a:latin typeface="Aptos" panose="020B0004020202020204" pitchFamily="34" charset="0"/>
              <a:ea typeface="Wingdings" panose="05000000000000000000" pitchFamily="2" charset="2"/>
              <a:cs typeface="Wingdings" panose="05000000000000000000" pitchFamily="2" charset="2"/>
            </a:endParaRPr>
          </a:p>
          <a:p>
            <a:pPr marL="342900" indent="-342900">
              <a:buFont typeface="Wingdings" panose="05000000000000000000" pitchFamily="2" charset="2"/>
              <a:buChar char="ü"/>
            </a:pPr>
            <a:r>
              <a:rPr lang="es-ES" sz="1800" kern="0" dirty="0">
                <a:effectLst/>
                <a:latin typeface="Calibri" panose="020F0502020204030204" pitchFamily="34" charset="0"/>
                <a:ea typeface="Calibri" panose="020F0502020204030204" pitchFamily="34" charset="0"/>
                <a:cs typeface="Wingdings" panose="05000000000000000000" pitchFamily="2" charset="2"/>
              </a:rPr>
              <a:t>Relación del proceso con la estrategia organizacional (si corresponde)</a:t>
            </a:r>
            <a:endParaRPr lang="es-UY" sz="1800" kern="100" dirty="0">
              <a:effectLst/>
              <a:latin typeface="Aptos" panose="020B0004020202020204" pitchFamily="34" charset="0"/>
              <a:ea typeface="Wingdings" panose="05000000000000000000" pitchFamily="2" charset="2"/>
              <a:cs typeface="Wingdings" panose="05000000000000000000" pitchFamily="2" charset="2"/>
            </a:endParaRPr>
          </a:p>
          <a:p>
            <a:pPr marL="342900" indent="-342900">
              <a:buFont typeface="Wingdings" panose="05000000000000000000" pitchFamily="2" charset="2"/>
              <a:buChar char="ü"/>
            </a:pPr>
            <a:endParaRPr lang="es-UY" dirty="0"/>
          </a:p>
        </p:txBody>
      </p:sp>
      <p:sp>
        <p:nvSpPr>
          <p:cNvPr id="6" name="Marcador de número de diapositiva 5">
            <a:extLst>
              <a:ext uri="{FF2B5EF4-FFF2-40B4-BE49-F238E27FC236}">
                <a16:creationId xmlns:a16="http://schemas.microsoft.com/office/drawing/2014/main" id="{2D4C48E9-45F0-8481-DC10-50ED75283A48}"/>
              </a:ext>
            </a:extLst>
          </p:cNvPr>
          <p:cNvSpPr>
            <a:spLocks noGrp="1"/>
          </p:cNvSpPr>
          <p:nvPr>
            <p:ph type="sldNum" sz="quarter" idx="12"/>
          </p:nvPr>
        </p:nvSpPr>
        <p:spPr/>
        <p:txBody>
          <a:bodyPr/>
          <a:lstStyle/>
          <a:p>
            <a:pPr rtl="0"/>
            <a:fld id="{294A09A9-5501-47C1-A89A-A340965A2BE2}" type="slidenum">
              <a:rPr lang="es-ES" noProof="0" smtClean="0"/>
              <a:pPr rtl="0"/>
              <a:t>7</a:t>
            </a:fld>
            <a:endParaRPr lang="es-ES" noProof="0"/>
          </a:p>
        </p:txBody>
      </p:sp>
      <p:sp>
        <p:nvSpPr>
          <p:cNvPr id="4" name="CuadroTexto 3">
            <a:extLst>
              <a:ext uri="{FF2B5EF4-FFF2-40B4-BE49-F238E27FC236}">
                <a16:creationId xmlns:a16="http://schemas.microsoft.com/office/drawing/2014/main" id="{6511B927-F694-0B12-0F17-1365AA01E078}"/>
              </a:ext>
            </a:extLst>
          </p:cNvPr>
          <p:cNvSpPr txBox="1"/>
          <p:nvPr/>
        </p:nvSpPr>
        <p:spPr>
          <a:xfrm>
            <a:off x="0" y="6169580"/>
            <a:ext cx="8230737"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S" dirty="0"/>
              <a:t>Entrega en el formato que le sea más cómodo al equipo(PowerPoint, Word, </a:t>
            </a:r>
            <a:r>
              <a:rPr lang="es-ES" dirty="0" err="1"/>
              <a:t>etc</a:t>
            </a:r>
            <a:r>
              <a:rPr lang="es-ES" dirty="0"/>
              <a:t>). Ser concretos</a:t>
            </a:r>
            <a:endParaRPr lang="es-UY" dirty="0"/>
          </a:p>
        </p:txBody>
      </p:sp>
    </p:spTree>
    <p:extLst>
      <p:ext uri="{BB962C8B-B14F-4D97-AF65-F5344CB8AC3E}">
        <p14:creationId xmlns:p14="http://schemas.microsoft.com/office/powerpoint/2010/main" val="19222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DEEC4-6C36-088B-DB5D-2FD2CC7D5EE3}"/>
              </a:ext>
            </a:extLst>
          </p:cNvPr>
          <p:cNvSpPr>
            <a:spLocks noGrp="1"/>
          </p:cNvSpPr>
          <p:nvPr>
            <p:ph type="title"/>
          </p:nvPr>
        </p:nvSpPr>
        <p:spPr>
          <a:xfrm>
            <a:off x="518616" y="858171"/>
            <a:ext cx="10073218" cy="1325563"/>
          </a:xfrm>
        </p:spPr>
        <p:txBody>
          <a:bodyPr/>
          <a:lstStyle/>
          <a:p>
            <a:pPr algn="ctr"/>
            <a:r>
              <a:rPr lang="es-UY" sz="3200" dirty="0"/>
              <a:t>OBJETIVOS OPERATIVOS, INNOVADORES Y TRANSFORMADORES</a:t>
            </a:r>
            <a:r>
              <a:rPr lang="es-UY" sz="1800" dirty="0"/>
              <a:t>.</a:t>
            </a:r>
            <a:br>
              <a:rPr lang="es-UY" sz="1800" dirty="0"/>
            </a:br>
            <a:r>
              <a:rPr lang="es-UY" sz="1800" dirty="0"/>
              <a:t>(</a:t>
            </a:r>
            <a:r>
              <a:rPr lang="es-ES" sz="1800" kern="0" dirty="0">
                <a:latin typeface="Calibri" panose="020F0502020204030204" pitchFamily="34" charset="0"/>
              </a:rPr>
              <a:t>Cada tipo tiene una función distinta, desde centrarse en la eficiencia hasta permitir importantes saltos estratégicos. Distinguir entre ellos es crucial para una planificación eficaz)</a:t>
            </a:r>
            <a:br>
              <a:rPr lang="es-ES" sz="1800" kern="0" dirty="0">
                <a:latin typeface="Calibri" panose="020F0502020204030204" pitchFamily="34" charset="0"/>
              </a:rPr>
            </a:br>
            <a:endParaRPr lang="es-UY" sz="1800" dirty="0"/>
          </a:p>
        </p:txBody>
      </p:sp>
      <p:sp>
        <p:nvSpPr>
          <p:cNvPr id="3" name="Marcador de texto 2">
            <a:extLst>
              <a:ext uri="{FF2B5EF4-FFF2-40B4-BE49-F238E27FC236}">
                <a16:creationId xmlns:a16="http://schemas.microsoft.com/office/drawing/2014/main" id="{4A705D20-E1D1-7E5F-AFBC-C2AD25F2FB0D}"/>
              </a:ext>
            </a:extLst>
          </p:cNvPr>
          <p:cNvSpPr>
            <a:spLocks noGrp="1"/>
          </p:cNvSpPr>
          <p:nvPr>
            <p:ph type="body" idx="1"/>
          </p:nvPr>
        </p:nvSpPr>
        <p:spPr>
          <a:xfrm>
            <a:off x="218364" y="2183734"/>
            <a:ext cx="10699845" cy="3793985"/>
          </a:xfrm>
        </p:spPr>
        <p:txBody>
          <a:bodyPr/>
          <a:lstStyle/>
          <a:p>
            <a:pPr marL="285750" indent="-285750">
              <a:buFont typeface="Arial" panose="020B0604020202020204" pitchFamily="34" charset="0"/>
              <a:buChar char="•"/>
            </a:pPr>
            <a:r>
              <a:rPr lang="es-ES" sz="1800" b="1" kern="0" dirty="0">
                <a:latin typeface="Calibri" panose="020F0502020204030204" pitchFamily="34" charset="0"/>
              </a:rPr>
              <a:t>Objetivos operativos : </a:t>
            </a:r>
            <a:r>
              <a:rPr lang="es-ES" sz="1800" kern="0" dirty="0">
                <a:latin typeface="Calibri" panose="020F0502020204030204" pitchFamily="34" charset="0"/>
              </a:rPr>
              <a:t>Estos objetivos especifican lo que se debe hacer, ya sea mediante imposición regulatoria, compromisos u obligaciones. Como no son opcionales, </a:t>
            </a:r>
            <a:r>
              <a:rPr lang="es-ES" sz="1800" b="1" kern="0" dirty="0">
                <a:latin typeface="Calibri" panose="020F0502020204030204" pitchFamily="34" charset="0"/>
              </a:rPr>
              <a:t>los objetivos operativos deben centrarse en la eficiencia, es decir, la optimización, el aumento de la capacidad, la reducción de costos y el mejor uso de los recursos disponibles.</a:t>
            </a:r>
          </a:p>
          <a:p>
            <a:pPr marL="285750" indent="-285750">
              <a:buFont typeface="Arial" panose="020B0604020202020204" pitchFamily="34" charset="0"/>
              <a:buChar char="•"/>
            </a:pPr>
            <a:r>
              <a:rPr lang="es-ES" sz="1800" b="1" kern="0" dirty="0">
                <a:latin typeface="Calibri" panose="020F0502020204030204" pitchFamily="34" charset="0"/>
              </a:rPr>
              <a:t> Objetivos innovadores:</a:t>
            </a:r>
            <a:r>
              <a:rPr lang="es-ES" sz="1800" kern="0" dirty="0">
                <a:latin typeface="Calibri" panose="020F0502020204030204" pitchFamily="34" charset="0"/>
              </a:rPr>
              <a:t> Estos objetivos son una elección deliberada de los líderes de hacer algo diferente. No son obligaciones y están impulsadas por el deseo de mejorar cambiando algo que ya está hecho. Su enfoque es la mejora.</a:t>
            </a:r>
          </a:p>
          <a:p>
            <a:pPr marL="285750" indent="-285750">
              <a:buFont typeface="Arial" panose="020B0604020202020204" pitchFamily="34" charset="0"/>
              <a:buChar char="•"/>
            </a:pPr>
            <a:r>
              <a:rPr lang="es-ES" sz="1800" b="1" kern="0" dirty="0">
                <a:latin typeface="Calibri" panose="020F0502020204030204" pitchFamily="34" charset="0"/>
              </a:rPr>
              <a:t>Objetivos transformacionales: </a:t>
            </a:r>
            <a:r>
              <a:rPr lang="es-ES" sz="1800" kern="0" dirty="0">
                <a:latin typeface="Calibri" panose="020F0502020204030204" pitchFamily="34" charset="0"/>
              </a:rPr>
              <a:t>Permiten a las organizaciones dar grandes saltos, cambiar su posicionamiento estratégico y afectar activamente la realidad. Debido a esta naturaleza, son raros y altamente estratégicos.</a:t>
            </a:r>
            <a:endParaRPr lang="es-UY" sz="1800" kern="0" dirty="0">
              <a:latin typeface="Calibri" panose="020F0502020204030204" pitchFamily="34" charset="0"/>
            </a:endParaRPr>
          </a:p>
        </p:txBody>
      </p:sp>
      <p:sp>
        <p:nvSpPr>
          <p:cNvPr id="6" name="Marcador de número de diapositiva 5">
            <a:extLst>
              <a:ext uri="{FF2B5EF4-FFF2-40B4-BE49-F238E27FC236}">
                <a16:creationId xmlns:a16="http://schemas.microsoft.com/office/drawing/2014/main" id="{BD9CDC23-06AD-3896-EA34-0B62A0CEA81A}"/>
              </a:ext>
            </a:extLst>
          </p:cNvPr>
          <p:cNvSpPr>
            <a:spLocks noGrp="1"/>
          </p:cNvSpPr>
          <p:nvPr>
            <p:ph type="sldNum" sz="quarter" idx="12"/>
          </p:nvPr>
        </p:nvSpPr>
        <p:spPr/>
        <p:txBody>
          <a:bodyPr/>
          <a:lstStyle/>
          <a:p>
            <a:pPr rtl="0"/>
            <a:fld id="{294A09A9-5501-47C1-A89A-A340965A2BE2}" type="slidenum">
              <a:rPr lang="es-ES" noProof="0" smtClean="0"/>
              <a:pPr rtl="0"/>
              <a:t>8</a:t>
            </a:fld>
            <a:endParaRPr lang="es-ES" noProof="0"/>
          </a:p>
        </p:txBody>
      </p:sp>
    </p:spTree>
    <p:extLst>
      <p:ext uri="{BB962C8B-B14F-4D97-AF65-F5344CB8AC3E}">
        <p14:creationId xmlns:p14="http://schemas.microsoft.com/office/powerpoint/2010/main" val="101962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D0A75-D1C0-C202-F6C0-72EF07ADBA4F}"/>
              </a:ext>
            </a:extLst>
          </p:cNvPr>
          <p:cNvSpPr>
            <a:spLocks noGrp="1"/>
          </p:cNvSpPr>
          <p:nvPr>
            <p:ph type="title"/>
          </p:nvPr>
        </p:nvSpPr>
        <p:spPr/>
        <p:txBody>
          <a:bodyPr/>
          <a:lstStyle/>
          <a:p>
            <a:r>
              <a:rPr lang="es-ES" dirty="0"/>
              <a:t>Aclarando entregables: </a:t>
            </a:r>
            <a:r>
              <a:rPr lang="es-ES" sz="3200" dirty="0"/>
              <a:t>2do entregable</a:t>
            </a:r>
            <a:endParaRPr lang="es-UY" dirty="0"/>
          </a:p>
        </p:txBody>
      </p:sp>
      <p:sp>
        <p:nvSpPr>
          <p:cNvPr id="3" name="Marcador de texto 2">
            <a:extLst>
              <a:ext uri="{FF2B5EF4-FFF2-40B4-BE49-F238E27FC236}">
                <a16:creationId xmlns:a16="http://schemas.microsoft.com/office/drawing/2014/main" id="{9E35B7F5-AE4E-91D8-18EC-1843EB8D2224}"/>
              </a:ext>
            </a:extLst>
          </p:cNvPr>
          <p:cNvSpPr>
            <a:spLocks noGrp="1"/>
          </p:cNvSpPr>
          <p:nvPr>
            <p:ph type="body" idx="1"/>
          </p:nvPr>
        </p:nvSpPr>
        <p:spPr>
          <a:xfrm>
            <a:off x="880889" y="2421155"/>
            <a:ext cx="9779183" cy="2478391"/>
          </a:xfrm>
        </p:spPr>
        <p:txBody>
          <a:bodyPr/>
          <a:lstStyle/>
          <a:p>
            <a:r>
              <a:rPr lang="es-ES" dirty="0"/>
              <a:t>Para el </a:t>
            </a:r>
            <a:r>
              <a:rPr lang="es-ES" b="1" dirty="0"/>
              <a:t>día 3 de junio </a:t>
            </a:r>
            <a:r>
              <a:rPr lang="es-ES" dirty="0"/>
              <a:t>todos los equipos deberán tener colgado en la plataforma virtual:</a:t>
            </a:r>
          </a:p>
          <a:p>
            <a:pPr marL="342900" indent="-342900">
              <a:buFont typeface="Wingdings" panose="05000000000000000000" pitchFamily="2" charset="2"/>
              <a:buChar char="ü"/>
            </a:pPr>
            <a:r>
              <a:rPr lang="es-ES" sz="2400" kern="0" dirty="0">
                <a:latin typeface="Calibri" panose="020F0502020204030204" pitchFamily="34" charset="0"/>
              </a:rPr>
              <a:t>Resultados Clave (medidas cuantitativas para monitorear el cumplimiento de los objetivos)</a:t>
            </a:r>
          </a:p>
          <a:p>
            <a:pPr marL="342900" indent="-342900">
              <a:buFont typeface="Wingdings" panose="05000000000000000000" pitchFamily="2" charset="2"/>
              <a:buChar char="ü"/>
            </a:pPr>
            <a:r>
              <a:rPr lang="es-ES" kern="0" dirty="0">
                <a:latin typeface="Calibri" panose="020F0502020204030204" pitchFamily="34" charset="0"/>
              </a:rPr>
              <a:t>Entregables por cada Resultado Clave</a:t>
            </a:r>
            <a:endParaRPr lang="es-ES" sz="2400" kern="0" dirty="0">
              <a:latin typeface="Calibri" panose="020F0502020204030204" pitchFamily="34" charset="0"/>
            </a:endParaRPr>
          </a:p>
          <a:p>
            <a:endParaRPr lang="es-UY" dirty="0"/>
          </a:p>
        </p:txBody>
      </p:sp>
      <p:sp>
        <p:nvSpPr>
          <p:cNvPr id="6" name="Marcador de número de diapositiva 5">
            <a:extLst>
              <a:ext uri="{FF2B5EF4-FFF2-40B4-BE49-F238E27FC236}">
                <a16:creationId xmlns:a16="http://schemas.microsoft.com/office/drawing/2014/main" id="{AEDE9A48-B48B-B3F6-0162-95BE6631A2C3}"/>
              </a:ext>
            </a:extLst>
          </p:cNvPr>
          <p:cNvSpPr>
            <a:spLocks noGrp="1"/>
          </p:cNvSpPr>
          <p:nvPr>
            <p:ph type="sldNum" sz="quarter" idx="12"/>
          </p:nvPr>
        </p:nvSpPr>
        <p:spPr/>
        <p:txBody>
          <a:bodyPr/>
          <a:lstStyle/>
          <a:p>
            <a:pPr rtl="0"/>
            <a:fld id="{294A09A9-5501-47C1-A89A-A340965A2BE2}" type="slidenum">
              <a:rPr lang="es-ES" noProof="0" smtClean="0"/>
              <a:pPr rtl="0"/>
              <a:t>9</a:t>
            </a:fld>
            <a:endParaRPr lang="es-ES" noProof="0"/>
          </a:p>
        </p:txBody>
      </p:sp>
      <p:sp>
        <p:nvSpPr>
          <p:cNvPr id="8" name="CuadroTexto 7">
            <a:extLst>
              <a:ext uri="{FF2B5EF4-FFF2-40B4-BE49-F238E27FC236}">
                <a16:creationId xmlns:a16="http://schemas.microsoft.com/office/drawing/2014/main" id="{D65D8965-D28D-4EED-9CC1-AC417641E836}"/>
              </a:ext>
            </a:extLst>
          </p:cNvPr>
          <p:cNvSpPr txBox="1"/>
          <p:nvPr/>
        </p:nvSpPr>
        <p:spPr>
          <a:xfrm>
            <a:off x="230875" y="5894685"/>
            <a:ext cx="8230737"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S" dirty="0"/>
              <a:t>La fecha de presentación final será en septiembre, por lo cual manejar supuesto de que son resultados esperados que cada equipo se planificará según cada objetivo en el trimestre octubre-noviembre-diciembre</a:t>
            </a:r>
            <a:endParaRPr lang="es-UY" dirty="0"/>
          </a:p>
        </p:txBody>
      </p:sp>
    </p:spTree>
    <p:extLst>
      <p:ext uri="{BB962C8B-B14F-4D97-AF65-F5344CB8AC3E}">
        <p14:creationId xmlns:p14="http://schemas.microsoft.com/office/powerpoint/2010/main" val="4225239915"/>
      </p:ext>
    </p:extLst>
  </p:cSld>
  <p:clrMapOvr>
    <a:masterClrMapping/>
  </p:clrMapOvr>
</p:sld>
</file>

<file path=ppt/theme/theme1.xml><?xml version="1.0" encoding="utf-8"?>
<a:theme xmlns:a="http://schemas.openxmlformats.org/drawingml/2006/main" name="Tema de Offic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594_TF45331398_Win32" id="{C31B48D8-30FF-44BD-90C4-10D541B25F44}" vid="{FC2E6B5B-1082-4C45-857B-09287BBCB6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{C877587A-72C5-4ED2-91E2-39D8FC512E39}tf45331398_win32</Template>
  <TotalTime>332</TotalTime>
  <Words>2604</Words>
  <Application>Microsoft Office PowerPoint</Application>
  <PresentationFormat>Panorámica</PresentationFormat>
  <Paragraphs>193</Paragraphs>
  <Slides>20</Slides>
  <Notes>12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20</vt:i4>
      </vt:variant>
    </vt:vector>
  </HeadingPairs>
  <TitlesOfParts>
    <vt:vector size="34" baseType="lpstr">
      <vt:lpstr>Aptos</vt:lpstr>
      <vt:lpstr>Arial</vt:lpstr>
      <vt:lpstr>Calibri</vt:lpstr>
      <vt:lpstr>Century Gothic</vt:lpstr>
      <vt:lpstr>Codec Pro ExtraBold</vt:lpstr>
      <vt:lpstr>Montserrat Light</vt:lpstr>
      <vt:lpstr>Montserrat SemiBold</vt:lpstr>
      <vt:lpstr>Open Sauce</vt:lpstr>
      <vt:lpstr>Sagona Book</vt:lpstr>
      <vt:lpstr>Söhne</vt:lpstr>
      <vt:lpstr>Tenorite</vt:lpstr>
      <vt:lpstr>Wingdings</vt:lpstr>
      <vt:lpstr>Work Sans</vt:lpstr>
      <vt:lpstr>Tema de Office</vt:lpstr>
      <vt:lpstr>Presentación de PowerPoint</vt:lpstr>
      <vt:lpstr>Presentación de PowerPoint</vt:lpstr>
      <vt:lpstr>Presentación de PowerPoint</vt:lpstr>
      <vt:lpstr>Agenda</vt:lpstr>
      <vt:lpstr>Objetivo del Trabajo</vt:lpstr>
      <vt:lpstr>Metodología para presentación del trabajo</vt:lpstr>
      <vt:lpstr>Aclarando entregables: 1er entregable</vt:lpstr>
      <vt:lpstr>OBJETIVOS OPERATIVOS, INNOVADORES Y TRANSFORMADORES. (Cada tipo tiene una función distinta, desde centrarse en la eficiencia hasta permitir importantes saltos estratégicos. Distinguir entre ellos es crucial para una planificación eficaz) </vt:lpstr>
      <vt:lpstr>Aclarando entregables: 2do entregable</vt:lpstr>
      <vt:lpstr>Aclarando entregables: 2do entregable. Ejemplo de un Objetivo (O) con sus respectivos resultados claves (KR) y entregables:</vt:lpstr>
      <vt:lpstr>Aclarando entregables: 3er entregable</vt:lpstr>
      <vt:lpstr>Aclarando entregables: 4to entregable</vt:lpstr>
      <vt:lpstr>Aclarando entregables: 5to entregable (final)</vt:lpstr>
      <vt:lpstr>Resumen entregables </vt:lpstr>
      <vt:lpstr>Cronograma de entregas</vt:lpstr>
      <vt:lpstr>¿Qué significa el término ágil?</vt:lpstr>
      <vt:lpstr>Ser ágil vs hacer ágil</vt:lpstr>
      <vt:lpstr>“Tener ideas no es complicado.  Lo importante es saber ponerlas en práctica” </vt:lpstr>
      <vt:lpstr>Dudas, preguntas?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Pautas para entrega de un trabajo final ágil </dc:title>
  <dc:creator>Bruno Minchilli</dc:creator>
  <cp:lastModifiedBy>Bruno Minchilli</cp:lastModifiedBy>
  <cp:revision>42</cp:revision>
  <dcterms:created xsi:type="dcterms:W3CDTF">2024-02-20T11:18:16Z</dcterms:created>
  <dcterms:modified xsi:type="dcterms:W3CDTF">2024-02-21T00:22:58Z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