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5"/>
  </p:notesMasterIdLst>
  <p:sldIdLst>
    <p:sldId id="259" r:id="rId2"/>
    <p:sldId id="262" r:id="rId3"/>
    <p:sldId id="263" r:id="rId4"/>
    <p:sldId id="260" r:id="rId5"/>
    <p:sldId id="264" r:id="rId6"/>
    <p:sldId id="266" r:id="rId7"/>
    <p:sldId id="267" r:id="rId8"/>
    <p:sldId id="268" r:id="rId9"/>
    <p:sldId id="269" r:id="rId10"/>
    <p:sldId id="270" r:id="rId11"/>
    <p:sldId id="271" r:id="rId12"/>
    <p:sldId id="265" r:id="rId13"/>
    <p:sldId id="272" r:id="rId14"/>
    <p:sldId id="273" r:id="rId15"/>
    <p:sldId id="678" r:id="rId16"/>
    <p:sldId id="679" r:id="rId17"/>
    <p:sldId id="680" r:id="rId18"/>
    <p:sldId id="683" r:id="rId19"/>
    <p:sldId id="681" r:id="rId20"/>
    <p:sldId id="682" r:id="rId21"/>
    <p:sldId id="684" r:id="rId22"/>
    <p:sldId id="685" r:id="rId23"/>
    <p:sldId id="687" r:id="rId24"/>
    <p:sldId id="321" r:id="rId25"/>
    <p:sldId id="322" r:id="rId26"/>
    <p:sldId id="688" r:id="rId27"/>
    <p:sldId id="689" r:id="rId28"/>
    <p:sldId id="293" r:id="rId29"/>
    <p:sldId id="294" r:id="rId30"/>
    <p:sldId id="296" r:id="rId31"/>
    <p:sldId id="297" r:id="rId32"/>
    <p:sldId id="298" r:id="rId33"/>
    <p:sldId id="299" r:id="rId34"/>
    <p:sldId id="300" r:id="rId35"/>
    <p:sldId id="301" r:id="rId36"/>
    <p:sldId id="306" r:id="rId37"/>
    <p:sldId id="303" r:id="rId38"/>
    <p:sldId id="304" r:id="rId39"/>
    <p:sldId id="305" r:id="rId40"/>
    <p:sldId id="307" r:id="rId41"/>
    <p:sldId id="308" r:id="rId42"/>
    <p:sldId id="310" r:id="rId43"/>
    <p:sldId id="314" r:id="rId44"/>
    <p:sldId id="315" r:id="rId45"/>
    <p:sldId id="311" r:id="rId46"/>
    <p:sldId id="312" r:id="rId47"/>
    <p:sldId id="313" r:id="rId48"/>
    <p:sldId id="309" r:id="rId49"/>
    <p:sldId id="318" r:id="rId50"/>
    <p:sldId id="316" r:id="rId51"/>
    <p:sldId id="317" r:id="rId52"/>
    <p:sldId id="327" r:id="rId53"/>
    <p:sldId id="329" r:id="rId54"/>
    <p:sldId id="690" r:id="rId55"/>
    <p:sldId id="274" r:id="rId56"/>
    <p:sldId id="279" r:id="rId57"/>
    <p:sldId id="277" r:id="rId58"/>
    <p:sldId id="281" r:id="rId59"/>
    <p:sldId id="280" r:id="rId60"/>
    <p:sldId id="285" r:id="rId61"/>
    <p:sldId id="276" r:id="rId62"/>
    <p:sldId id="284" r:id="rId63"/>
    <p:sldId id="286" r:id="rId64"/>
    <p:sldId id="282" r:id="rId65"/>
    <p:sldId id="691" r:id="rId66"/>
    <p:sldId id="278" r:id="rId67"/>
    <p:sldId id="692" r:id="rId68"/>
    <p:sldId id="283" r:id="rId69"/>
    <p:sldId id="275" r:id="rId70"/>
    <p:sldId id="693" r:id="rId71"/>
    <p:sldId id="694" r:id="rId72"/>
    <p:sldId id="695" r:id="rId73"/>
    <p:sldId id="696" r:id="rId74"/>
    <p:sldId id="697" r:id="rId75"/>
    <p:sldId id="698" r:id="rId76"/>
    <p:sldId id="699" r:id="rId77"/>
    <p:sldId id="331" r:id="rId78"/>
    <p:sldId id="326" r:id="rId79"/>
    <p:sldId id="332" r:id="rId80"/>
    <p:sldId id="324" r:id="rId81"/>
    <p:sldId id="335" r:id="rId82"/>
    <p:sldId id="323" r:id="rId83"/>
    <p:sldId id="328" r:id="rId84"/>
    <p:sldId id="334" r:id="rId85"/>
    <p:sldId id="337" r:id="rId86"/>
    <p:sldId id="333" r:id="rId87"/>
    <p:sldId id="330" r:id="rId88"/>
    <p:sldId id="325" r:id="rId89"/>
    <p:sldId id="338" r:id="rId90"/>
    <p:sldId id="339" r:id="rId91"/>
    <p:sldId id="340" r:id="rId92"/>
    <p:sldId id="700" r:id="rId93"/>
    <p:sldId id="261" r:id="rId9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mile Pinto" initials="YP" lastIdx="1" clrIdx="0">
    <p:extLst>
      <p:ext uri="{19B8F6BF-5375-455C-9EA6-DF929625EA0E}">
        <p15:presenceInfo xmlns:p15="http://schemas.microsoft.com/office/powerpoint/2012/main" userId="4d5fd6ca41e74b3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7F7F7"/>
              </a:solidFill>
              <a:prstDash val="solid"/>
              <a:round/>
            </a:ln>
          </a:left>
          <a:right>
            <a:ln w="12700" cap="flat">
              <a:solidFill>
                <a:srgbClr val="F7F7F7"/>
              </a:solidFill>
              <a:prstDash val="solid"/>
              <a:round/>
            </a:ln>
          </a:right>
          <a:top>
            <a:ln w="12700" cap="flat">
              <a:solidFill>
                <a:srgbClr val="F7F7F7"/>
              </a:solidFill>
              <a:prstDash val="solid"/>
              <a:round/>
            </a:ln>
          </a:top>
          <a:bottom>
            <a:ln w="12700" cap="flat">
              <a:solidFill>
                <a:srgbClr val="F7F7F7"/>
              </a:solidFill>
              <a:prstDash val="solid"/>
              <a:round/>
            </a:ln>
          </a:bottom>
          <a:insideH>
            <a:ln w="12700" cap="flat">
              <a:solidFill>
                <a:srgbClr val="F7F7F7"/>
              </a:solidFill>
              <a:prstDash val="solid"/>
              <a:round/>
            </a:ln>
          </a:insideH>
          <a:insideV>
            <a:ln w="12700" cap="flat">
              <a:solidFill>
                <a:srgbClr val="F7F7F7"/>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7F7F7"/>
        </a:fontRef>
        <a:srgbClr val="F7F7F7"/>
      </a:tcTxStyle>
      <a:tcStyle>
        <a:tcBdr>
          <a:left>
            <a:ln w="12700" cap="flat">
              <a:solidFill>
                <a:srgbClr val="F7F7F7"/>
              </a:solidFill>
              <a:prstDash val="solid"/>
              <a:round/>
            </a:ln>
          </a:left>
          <a:right>
            <a:ln w="12700" cap="flat">
              <a:solidFill>
                <a:srgbClr val="F7F7F7"/>
              </a:solidFill>
              <a:prstDash val="solid"/>
              <a:round/>
            </a:ln>
          </a:right>
          <a:top>
            <a:ln w="12700" cap="flat">
              <a:solidFill>
                <a:srgbClr val="F7F7F7"/>
              </a:solidFill>
              <a:prstDash val="solid"/>
              <a:round/>
            </a:ln>
          </a:top>
          <a:bottom>
            <a:ln w="12700" cap="flat">
              <a:solidFill>
                <a:srgbClr val="F7F7F7"/>
              </a:solidFill>
              <a:prstDash val="solid"/>
              <a:round/>
            </a:ln>
          </a:bottom>
          <a:insideH>
            <a:ln w="12700" cap="flat">
              <a:solidFill>
                <a:srgbClr val="F7F7F7"/>
              </a:solidFill>
              <a:prstDash val="solid"/>
              <a:round/>
            </a:ln>
          </a:insideH>
          <a:insideV>
            <a:ln w="12700" cap="flat">
              <a:solidFill>
                <a:srgbClr val="F7F7F7"/>
              </a:solidFill>
              <a:prstDash val="solid"/>
              <a:round/>
            </a:ln>
          </a:insideV>
        </a:tcBdr>
        <a:fill>
          <a:solidFill>
            <a:srgbClr val="000000"/>
          </a:solidFill>
        </a:fill>
      </a:tcStyle>
    </a:firstCol>
    <a:lastRow>
      <a:tcTxStyle b="on" i="off">
        <a:fontRef idx="major">
          <a:srgbClr val="F7F7F7"/>
        </a:fontRef>
        <a:srgbClr val="F7F7F7"/>
      </a:tcTxStyle>
      <a:tcStyle>
        <a:tcBdr>
          <a:left>
            <a:ln w="12700" cap="flat">
              <a:solidFill>
                <a:srgbClr val="F7F7F7"/>
              </a:solidFill>
              <a:prstDash val="solid"/>
              <a:round/>
            </a:ln>
          </a:left>
          <a:right>
            <a:ln w="12700" cap="flat">
              <a:solidFill>
                <a:srgbClr val="F7F7F7"/>
              </a:solidFill>
              <a:prstDash val="solid"/>
              <a:round/>
            </a:ln>
          </a:right>
          <a:top>
            <a:ln w="38100" cap="flat">
              <a:solidFill>
                <a:srgbClr val="F7F7F7"/>
              </a:solidFill>
              <a:prstDash val="solid"/>
              <a:round/>
            </a:ln>
          </a:top>
          <a:bottom>
            <a:ln w="12700" cap="flat">
              <a:solidFill>
                <a:srgbClr val="F7F7F7"/>
              </a:solidFill>
              <a:prstDash val="solid"/>
              <a:round/>
            </a:ln>
          </a:bottom>
          <a:insideH>
            <a:ln w="12700" cap="flat">
              <a:solidFill>
                <a:srgbClr val="F7F7F7"/>
              </a:solidFill>
              <a:prstDash val="solid"/>
              <a:round/>
            </a:ln>
          </a:insideH>
          <a:insideV>
            <a:ln w="12700" cap="flat">
              <a:solidFill>
                <a:srgbClr val="F7F7F7"/>
              </a:solidFill>
              <a:prstDash val="solid"/>
              <a:round/>
            </a:ln>
          </a:insideV>
        </a:tcBdr>
        <a:fill>
          <a:solidFill>
            <a:srgbClr val="000000"/>
          </a:solidFill>
        </a:fill>
      </a:tcStyle>
    </a:lastRow>
    <a:firstRow>
      <a:tcTxStyle b="on" i="off">
        <a:fontRef idx="major">
          <a:srgbClr val="F7F7F7"/>
        </a:fontRef>
        <a:srgbClr val="F7F7F7"/>
      </a:tcTxStyle>
      <a:tcStyle>
        <a:tcBdr>
          <a:left>
            <a:ln w="12700" cap="flat">
              <a:solidFill>
                <a:srgbClr val="F7F7F7"/>
              </a:solidFill>
              <a:prstDash val="solid"/>
              <a:round/>
            </a:ln>
          </a:left>
          <a:right>
            <a:ln w="12700" cap="flat">
              <a:solidFill>
                <a:srgbClr val="F7F7F7"/>
              </a:solidFill>
              <a:prstDash val="solid"/>
              <a:round/>
            </a:ln>
          </a:right>
          <a:top>
            <a:ln w="12700" cap="flat">
              <a:solidFill>
                <a:srgbClr val="F7F7F7"/>
              </a:solidFill>
              <a:prstDash val="solid"/>
              <a:round/>
            </a:ln>
          </a:top>
          <a:bottom>
            <a:ln w="38100" cap="flat">
              <a:solidFill>
                <a:srgbClr val="F7F7F7"/>
              </a:solidFill>
              <a:prstDash val="solid"/>
              <a:round/>
            </a:ln>
          </a:bottom>
          <a:insideH>
            <a:ln w="12700" cap="flat">
              <a:solidFill>
                <a:srgbClr val="F7F7F7"/>
              </a:solidFill>
              <a:prstDash val="solid"/>
              <a:round/>
            </a:ln>
          </a:insideH>
          <a:insideV>
            <a:ln w="12700" cap="flat">
              <a:solidFill>
                <a:srgbClr val="F7F7F7"/>
              </a:solidFill>
              <a:prstDash val="solid"/>
              <a:round/>
            </a:ln>
          </a:insideV>
        </a:tcBdr>
        <a:fill>
          <a:solidFill>
            <a:srgbClr val="000000"/>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7F7F7"/>
              </a:solidFill>
              <a:prstDash val="solid"/>
              <a:round/>
            </a:ln>
          </a:left>
          <a:right>
            <a:ln w="12700" cap="flat">
              <a:solidFill>
                <a:srgbClr val="F7F7F7"/>
              </a:solidFill>
              <a:prstDash val="solid"/>
              <a:round/>
            </a:ln>
          </a:right>
          <a:top>
            <a:ln w="12700" cap="flat">
              <a:solidFill>
                <a:srgbClr val="F7F7F7"/>
              </a:solidFill>
              <a:prstDash val="solid"/>
              <a:round/>
            </a:ln>
          </a:top>
          <a:bottom>
            <a:ln w="12700" cap="flat">
              <a:solidFill>
                <a:srgbClr val="F7F7F7"/>
              </a:solidFill>
              <a:prstDash val="solid"/>
              <a:round/>
            </a:ln>
          </a:bottom>
          <a:insideH>
            <a:ln w="12700" cap="flat">
              <a:solidFill>
                <a:srgbClr val="F7F7F7"/>
              </a:solidFill>
              <a:prstDash val="solid"/>
              <a:round/>
            </a:ln>
          </a:insideH>
          <a:insideV>
            <a:ln w="12700" cap="flat">
              <a:solidFill>
                <a:srgbClr val="F7F7F7"/>
              </a:solidFill>
              <a:prstDash val="solid"/>
              <a:round/>
            </a:ln>
          </a:insideV>
        </a:tcBdr>
        <a:fill>
          <a:solidFill>
            <a:srgbClr val="CBCBCB"/>
          </a:solidFill>
        </a:fill>
      </a:tcStyle>
    </a:wholeTbl>
    <a:band2H>
      <a:tcTxStyle/>
      <a:tcStyle>
        <a:tcBdr/>
        <a:fill>
          <a:solidFill>
            <a:srgbClr val="E7E7E7"/>
          </a:solidFill>
        </a:fill>
      </a:tcStyle>
    </a:band2H>
    <a:firstCol>
      <a:tcTxStyle b="on" i="off">
        <a:fontRef idx="major">
          <a:srgbClr val="F7F7F7"/>
        </a:fontRef>
        <a:srgbClr val="F7F7F7"/>
      </a:tcTxStyle>
      <a:tcStyle>
        <a:tcBdr>
          <a:left>
            <a:ln w="12700" cap="flat">
              <a:solidFill>
                <a:srgbClr val="F7F7F7"/>
              </a:solidFill>
              <a:prstDash val="solid"/>
              <a:round/>
            </a:ln>
          </a:left>
          <a:right>
            <a:ln w="12700" cap="flat">
              <a:solidFill>
                <a:srgbClr val="F7F7F7"/>
              </a:solidFill>
              <a:prstDash val="solid"/>
              <a:round/>
            </a:ln>
          </a:right>
          <a:top>
            <a:ln w="12700" cap="flat">
              <a:solidFill>
                <a:srgbClr val="F7F7F7"/>
              </a:solidFill>
              <a:prstDash val="solid"/>
              <a:round/>
            </a:ln>
          </a:top>
          <a:bottom>
            <a:ln w="12700" cap="flat">
              <a:solidFill>
                <a:srgbClr val="F7F7F7"/>
              </a:solidFill>
              <a:prstDash val="solid"/>
              <a:round/>
            </a:ln>
          </a:bottom>
          <a:insideH>
            <a:ln w="12700" cap="flat">
              <a:solidFill>
                <a:srgbClr val="F7F7F7"/>
              </a:solidFill>
              <a:prstDash val="solid"/>
              <a:round/>
            </a:ln>
          </a:insideH>
          <a:insideV>
            <a:ln w="12700" cap="flat">
              <a:solidFill>
                <a:srgbClr val="F7F7F7"/>
              </a:solidFill>
              <a:prstDash val="solid"/>
              <a:round/>
            </a:ln>
          </a:insideV>
        </a:tcBdr>
        <a:fill>
          <a:solidFill>
            <a:schemeClr val="accent3"/>
          </a:solidFill>
        </a:fill>
      </a:tcStyle>
    </a:firstCol>
    <a:lastRow>
      <a:tcTxStyle b="on" i="off">
        <a:fontRef idx="major">
          <a:srgbClr val="F7F7F7"/>
        </a:fontRef>
        <a:srgbClr val="F7F7F7"/>
      </a:tcTxStyle>
      <a:tcStyle>
        <a:tcBdr>
          <a:left>
            <a:ln w="12700" cap="flat">
              <a:solidFill>
                <a:srgbClr val="F7F7F7"/>
              </a:solidFill>
              <a:prstDash val="solid"/>
              <a:round/>
            </a:ln>
          </a:left>
          <a:right>
            <a:ln w="12700" cap="flat">
              <a:solidFill>
                <a:srgbClr val="F7F7F7"/>
              </a:solidFill>
              <a:prstDash val="solid"/>
              <a:round/>
            </a:ln>
          </a:right>
          <a:top>
            <a:ln w="38100" cap="flat">
              <a:solidFill>
                <a:srgbClr val="F7F7F7"/>
              </a:solidFill>
              <a:prstDash val="solid"/>
              <a:round/>
            </a:ln>
          </a:top>
          <a:bottom>
            <a:ln w="12700" cap="flat">
              <a:solidFill>
                <a:srgbClr val="F7F7F7"/>
              </a:solidFill>
              <a:prstDash val="solid"/>
              <a:round/>
            </a:ln>
          </a:bottom>
          <a:insideH>
            <a:ln w="12700" cap="flat">
              <a:solidFill>
                <a:srgbClr val="F7F7F7"/>
              </a:solidFill>
              <a:prstDash val="solid"/>
              <a:round/>
            </a:ln>
          </a:insideH>
          <a:insideV>
            <a:ln w="12700" cap="flat">
              <a:solidFill>
                <a:srgbClr val="F7F7F7"/>
              </a:solidFill>
              <a:prstDash val="solid"/>
              <a:round/>
            </a:ln>
          </a:insideV>
        </a:tcBdr>
        <a:fill>
          <a:solidFill>
            <a:schemeClr val="accent3"/>
          </a:solidFill>
        </a:fill>
      </a:tcStyle>
    </a:lastRow>
    <a:firstRow>
      <a:tcTxStyle b="on" i="off">
        <a:fontRef idx="major">
          <a:srgbClr val="F7F7F7"/>
        </a:fontRef>
        <a:srgbClr val="F7F7F7"/>
      </a:tcTxStyle>
      <a:tcStyle>
        <a:tcBdr>
          <a:left>
            <a:ln w="12700" cap="flat">
              <a:solidFill>
                <a:srgbClr val="F7F7F7"/>
              </a:solidFill>
              <a:prstDash val="solid"/>
              <a:round/>
            </a:ln>
          </a:left>
          <a:right>
            <a:ln w="12700" cap="flat">
              <a:solidFill>
                <a:srgbClr val="F7F7F7"/>
              </a:solidFill>
              <a:prstDash val="solid"/>
              <a:round/>
            </a:ln>
          </a:right>
          <a:top>
            <a:ln w="12700" cap="flat">
              <a:solidFill>
                <a:srgbClr val="F7F7F7"/>
              </a:solidFill>
              <a:prstDash val="solid"/>
              <a:round/>
            </a:ln>
          </a:top>
          <a:bottom>
            <a:ln w="38100" cap="flat">
              <a:solidFill>
                <a:srgbClr val="F7F7F7"/>
              </a:solidFill>
              <a:prstDash val="solid"/>
              <a:round/>
            </a:ln>
          </a:bottom>
          <a:insideH>
            <a:ln w="12700" cap="flat">
              <a:solidFill>
                <a:srgbClr val="F7F7F7"/>
              </a:solidFill>
              <a:prstDash val="solid"/>
              <a:round/>
            </a:ln>
          </a:insideH>
          <a:insideV>
            <a:ln w="12700" cap="flat">
              <a:solidFill>
                <a:srgbClr val="F7F7F7"/>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7F7F7"/>
              </a:solidFill>
              <a:prstDash val="solid"/>
              <a:round/>
            </a:ln>
          </a:left>
          <a:right>
            <a:ln w="12700" cap="flat">
              <a:solidFill>
                <a:srgbClr val="F7F7F7"/>
              </a:solidFill>
              <a:prstDash val="solid"/>
              <a:round/>
            </a:ln>
          </a:right>
          <a:top>
            <a:ln w="12700" cap="flat">
              <a:solidFill>
                <a:srgbClr val="F7F7F7"/>
              </a:solidFill>
              <a:prstDash val="solid"/>
              <a:round/>
            </a:ln>
          </a:top>
          <a:bottom>
            <a:ln w="12700" cap="flat">
              <a:solidFill>
                <a:srgbClr val="F7F7F7"/>
              </a:solidFill>
              <a:prstDash val="solid"/>
              <a:round/>
            </a:ln>
          </a:bottom>
          <a:insideH>
            <a:ln w="12700" cap="flat">
              <a:solidFill>
                <a:srgbClr val="F7F7F7"/>
              </a:solidFill>
              <a:prstDash val="solid"/>
              <a:round/>
            </a:ln>
          </a:insideH>
          <a:insideV>
            <a:ln w="12700" cap="flat">
              <a:solidFill>
                <a:srgbClr val="F7F7F7"/>
              </a:solidFill>
              <a:prstDash val="solid"/>
              <a:round/>
            </a:ln>
          </a:insideV>
        </a:tcBdr>
        <a:fill>
          <a:solidFill>
            <a:srgbClr val="D7D7D7"/>
          </a:solidFill>
        </a:fill>
      </a:tcStyle>
    </a:wholeTbl>
    <a:band2H>
      <a:tcTxStyle/>
      <a:tcStyle>
        <a:tcBdr/>
        <a:fill>
          <a:solidFill>
            <a:srgbClr val="ECECEC"/>
          </a:solidFill>
        </a:fill>
      </a:tcStyle>
    </a:band2H>
    <a:firstCol>
      <a:tcTxStyle b="on" i="off">
        <a:fontRef idx="major">
          <a:srgbClr val="F7F7F7"/>
        </a:fontRef>
        <a:srgbClr val="F7F7F7"/>
      </a:tcTxStyle>
      <a:tcStyle>
        <a:tcBdr>
          <a:left>
            <a:ln w="12700" cap="flat">
              <a:solidFill>
                <a:srgbClr val="F7F7F7"/>
              </a:solidFill>
              <a:prstDash val="solid"/>
              <a:round/>
            </a:ln>
          </a:left>
          <a:right>
            <a:ln w="12700" cap="flat">
              <a:solidFill>
                <a:srgbClr val="F7F7F7"/>
              </a:solidFill>
              <a:prstDash val="solid"/>
              <a:round/>
            </a:ln>
          </a:right>
          <a:top>
            <a:ln w="12700" cap="flat">
              <a:solidFill>
                <a:srgbClr val="F7F7F7"/>
              </a:solidFill>
              <a:prstDash val="solid"/>
              <a:round/>
            </a:ln>
          </a:top>
          <a:bottom>
            <a:ln w="12700" cap="flat">
              <a:solidFill>
                <a:srgbClr val="F7F7F7"/>
              </a:solidFill>
              <a:prstDash val="solid"/>
              <a:round/>
            </a:ln>
          </a:bottom>
          <a:insideH>
            <a:ln w="12700" cap="flat">
              <a:solidFill>
                <a:srgbClr val="F7F7F7"/>
              </a:solidFill>
              <a:prstDash val="solid"/>
              <a:round/>
            </a:ln>
          </a:insideH>
          <a:insideV>
            <a:ln w="12700" cap="flat">
              <a:solidFill>
                <a:srgbClr val="F7F7F7"/>
              </a:solidFill>
              <a:prstDash val="solid"/>
              <a:round/>
            </a:ln>
          </a:insideV>
        </a:tcBdr>
        <a:fill>
          <a:solidFill>
            <a:schemeClr val="accent6"/>
          </a:solidFill>
        </a:fill>
      </a:tcStyle>
    </a:firstCol>
    <a:lastRow>
      <a:tcTxStyle b="on" i="off">
        <a:fontRef idx="major">
          <a:srgbClr val="F7F7F7"/>
        </a:fontRef>
        <a:srgbClr val="F7F7F7"/>
      </a:tcTxStyle>
      <a:tcStyle>
        <a:tcBdr>
          <a:left>
            <a:ln w="12700" cap="flat">
              <a:solidFill>
                <a:srgbClr val="F7F7F7"/>
              </a:solidFill>
              <a:prstDash val="solid"/>
              <a:round/>
            </a:ln>
          </a:left>
          <a:right>
            <a:ln w="12700" cap="flat">
              <a:solidFill>
                <a:srgbClr val="F7F7F7"/>
              </a:solidFill>
              <a:prstDash val="solid"/>
              <a:round/>
            </a:ln>
          </a:right>
          <a:top>
            <a:ln w="38100" cap="flat">
              <a:solidFill>
                <a:srgbClr val="F7F7F7"/>
              </a:solidFill>
              <a:prstDash val="solid"/>
              <a:round/>
            </a:ln>
          </a:top>
          <a:bottom>
            <a:ln w="12700" cap="flat">
              <a:solidFill>
                <a:srgbClr val="F7F7F7"/>
              </a:solidFill>
              <a:prstDash val="solid"/>
              <a:round/>
            </a:ln>
          </a:bottom>
          <a:insideH>
            <a:ln w="12700" cap="flat">
              <a:solidFill>
                <a:srgbClr val="F7F7F7"/>
              </a:solidFill>
              <a:prstDash val="solid"/>
              <a:round/>
            </a:ln>
          </a:insideH>
          <a:insideV>
            <a:ln w="12700" cap="flat">
              <a:solidFill>
                <a:srgbClr val="F7F7F7"/>
              </a:solidFill>
              <a:prstDash val="solid"/>
              <a:round/>
            </a:ln>
          </a:insideV>
        </a:tcBdr>
        <a:fill>
          <a:solidFill>
            <a:schemeClr val="accent6"/>
          </a:solidFill>
        </a:fill>
      </a:tcStyle>
    </a:lastRow>
    <a:firstRow>
      <a:tcTxStyle b="on" i="off">
        <a:fontRef idx="major">
          <a:srgbClr val="F7F7F7"/>
        </a:fontRef>
        <a:srgbClr val="F7F7F7"/>
      </a:tcTxStyle>
      <a:tcStyle>
        <a:tcBdr>
          <a:left>
            <a:ln w="12700" cap="flat">
              <a:solidFill>
                <a:srgbClr val="F7F7F7"/>
              </a:solidFill>
              <a:prstDash val="solid"/>
              <a:round/>
            </a:ln>
          </a:left>
          <a:right>
            <a:ln w="12700" cap="flat">
              <a:solidFill>
                <a:srgbClr val="F7F7F7"/>
              </a:solidFill>
              <a:prstDash val="solid"/>
              <a:round/>
            </a:ln>
          </a:right>
          <a:top>
            <a:ln w="12700" cap="flat">
              <a:solidFill>
                <a:srgbClr val="F7F7F7"/>
              </a:solidFill>
              <a:prstDash val="solid"/>
              <a:round/>
            </a:ln>
          </a:top>
          <a:bottom>
            <a:ln w="38100" cap="flat">
              <a:solidFill>
                <a:srgbClr val="F7F7F7"/>
              </a:solidFill>
              <a:prstDash val="solid"/>
              <a:round/>
            </a:ln>
          </a:bottom>
          <a:insideH>
            <a:ln w="12700" cap="flat">
              <a:solidFill>
                <a:srgbClr val="F7F7F7"/>
              </a:solidFill>
              <a:prstDash val="solid"/>
              <a:round/>
            </a:ln>
          </a:insideH>
          <a:insideV>
            <a:ln w="12700" cap="flat">
              <a:solidFill>
                <a:srgbClr val="F7F7F7"/>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7F7F7"/>
          </a:solidFill>
        </a:fill>
      </a:tcStyle>
    </a:band2H>
    <a:firstCol>
      <a:tcTxStyle b="on" i="off">
        <a:fontRef idx="major">
          <a:srgbClr val="F7F7F7"/>
        </a:fontRef>
        <a:srgbClr val="F7F7F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0000"/>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7F7F7"/>
          </a:solidFill>
        </a:fill>
      </a:tcStyle>
    </a:lastRow>
    <a:firstRow>
      <a:tcTxStyle b="on" i="off">
        <a:fontRef idx="major">
          <a:srgbClr val="F7F7F7"/>
        </a:fontRef>
        <a:srgbClr val="F7F7F7"/>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000000"/>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7F7F7"/>
              </a:solidFill>
              <a:prstDash val="solid"/>
              <a:round/>
            </a:ln>
          </a:left>
          <a:right>
            <a:ln w="12700" cap="flat">
              <a:solidFill>
                <a:srgbClr val="F7F7F7"/>
              </a:solidFill>
              <a:prstDash val="solid"/>
              <a:round/>
            </a:ln>
          </a:right>
          <a:top>
            <a:ln w="12700" cap="flat">
              <a:solidFill>
                <a:srgbClr val="F7F7F7"/>
              </a:solidFill>
              <a:prstDash val="solid"/>
              <a:round/>
            </a:ln>
          </a:top>
          <a:bottom>
            <a:ln w="12700" cap="flat">
              <a:solidFill>
                <a:srgbClr val="F7F7F7"/>
              </a:solidFill>
              <a:prstDash val="solid"/>
              <a:round/>
            </a:ln>
          </a:bottom>
          <a:insideH>
            <a:ln w="12700" cap="flat">
              <a:solidFill>
                <a:srgbClr val="F7F7F7"/>
              </a:solidFill>
              <a:prstDash val="solid"/>
              <a:round/>
            </a:ln>
          </a:insideH>
          <a:insideV>
            <a:ln w="12700" cap="flat">
              <a:solidFill>
                <a:srgbClr val="F7F7F7"/>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7F7F7"/>
        </a:fontRef>
        <a:srgbClr val="F7F7F7"/>
      </a:tcTxStyle>
      <a:tcStyle>
        <a:tcBdr>
          <a:left>
            <a:ln w="12700" cap="flat">
              <a:solidFill>
                <a:srgbClr val="F7F7F7"/>
              </a:solidFill>
              <a:prstDash val="solid"/>
              <a:round/>
            </a:ln>
          </a:left>
          <a:right>
            <a:ln w="12700" cap="flat">
              <a:solidFill>
                <a:srgbClr val="F7F7F7"/>
              </a:solidFill>
              <a:prstDash val="solid"/>
              <a:round/>
            </a:ln>
          </a:right>
          <a:top>
            <a:ln w="12700" cap="flat">
              <a:solidFill>
                <a:srgbClr val="F7F7F7"/>
              </a:solidFill>
              <a:prstDash val="solid"/>
              <a:round/>
            </a:ln>
          </a:top>
          <a:bottom>
            <a:ln w="12700" cap="flat">
              <a:solidFill>
                <a:srgbClr val="F7F7F7"/>
              </a:solidFill>
              <a:prstDash val="solid"/>
              <a:round/>
            </a:ln>
          </a:bottom>
          <a:insideH>
            <a:ln w="12700" cap="flat">
              <a:solidFill>
                <a:srgbClr val="F7F7F7"/>
              </a:solidFill>
              <a:prstDash val="solid"/>
              <a:round/>
            </a:ln>
          </a:insideH>
          <a:insideV>
            <a:ln w="12700" cap="flat">
              <a:solidFill>
                <a:srgbClr val="F7F7F7"/>
              </a:solidFill>
              <a:prstDash val="solid"/>
              <a:round/>
            </a:ln>
          </a:insideV>
        </a:tcBdr>
        <a:fill>
          <a:solidFill>
            <a:srgbClr val="000000"/>
          </a:solidFill>
        </a:fill>
      </a:tcStyle>
    </a:firstCol>
    <a:lastRow>
      <a:tcTxStyle b="on" i="off">
        <a:fontRef idx="major">
          <a:srgbClr val="F7F7F7"/>
        </a:fontRef>
        <a:srgbClr val="F7F7F7"/>
      </a:tcTxStyle>
      <a:tcStyle>
        <a:tcBdr>
          <a:left>
            <a:ln w="12700" cap="flat">
              <a:solidFill>
                <a:srgbClr val="F7F7F7"/>
              </a:solidFill>
              <a:prstDash val="solid"/>
              <a:round/>
            </a:ln>
          </a:left>
          <a:right>
            <a:ln w="12700" cap="flat">
              <a:solidFill>
                <a:srgbClr val="F7F7F7"/>
              </a:solidFill>
              <a:prstDash val="solid"/>
              <a:round/>
            </a:ln>
          </a:right>
          <a:top>
            <a:ln w="38100" cap="flat">
              <a:solidFill>
                <a:srgbClr val="F7F7F7"/>
              </a:solidFill>
              <a:prstDash val="solid"/>
              <a:round/>
            </a:ln>
          </a:top>
          <a:bottom>
            <a:ln w="12700" cap="flat">
              <a:solidFill>
                <a:srgbClr val="F7F7F7"/>
              </a:solidFill>
              <a:prstDash val="solid"/>
              <a:round/>
            </a:ln>
          </a:bottom>
          <a:insideH>
            <a:ln w="12700" cap="flat">
              <a:solidFill>
                <a:srgbClr val="F7F7F7"/>
              </a:solidFill>
              <a:prstDash val="solid"/>
              <a:round/>
            </a:ln>
          </a:insideH>
          <a:insideV>
            <a:ln w="12700" cap="flat">
              <a:solidFill>
                <a:srgbClr val="F7F7F7"/>
              </a:solidFill>
              <a:prstDash val="solid"/>
              <a:round/>
            </a:ln>
          </a:insideV>
        </a:tcBdr>
        <a:fill>
          <a:solidFill>
            <a:srgbClr val="000000"/>
          </a:solidFill>
        </a:fill>
      </a:tcStyle>
    </a:lastRow>
    <a:firstRow>
      <a:tcTxStyle b="on" i="off">
        <a:fontRef idx="major">
          <a:srgbClr val="F7F7F7"/>
        </a:fontRef>
        <a:srgbClr val="F7F7F7"/>
      </a:tcTxStyle>
      <a:tcStyle>
        <a:tcBdr>
          <a:left>
            <a:ln w="12700" cap="flat">
              <a:solidFill>
                <a:srgbClr val="F7F7F7"/>
              </a:solidFill>
              <a:prstDash val="solid"/>
              <a:round/>
            </a:ln>
          </a:left>
          <a:right>
            <a:ln w="12700" cap="flat">
              <a:solidFill>
                <a:srgbClr val="F7F7F7"/>
              </a:solidFill>
              <a:prstDash val="solid"/>
              <a:round/>
            </a:ln>
          </a:right>
          <a:top>
            <a:ln w="12700" cap="flat">
              <a:solidFill>
                <a:srgbClr val="F7F7F7"/>
              </a:solidFill>
              <a:prstDash val="solid"/>
              <a:round/>
            </a:ln>
          </a:top>
          <a:bottom>
            <a:ln w="38100" cap="flat">
              <a:solidFill>
                <a:srgbClr val="F7F7F7"/>
              </a:solidFill>
              <a:prstDash val="solid"/>
              <a:round/>
            </a:ln>
          </a:bottom>
          <a:insideH>
            <a:ln w="12700" cap="flat">
              <a:solidFill>
                <a:srgbClr val="F7F7F7"/>
              </a:solidFill>
              <a:prstDash val="solid"/>
              <a:round/>
            </a:ln>
          </a:insideH>
          <a:insideV>
            <a:ln w="12700" cap="flat">
              <a:solidFill>
                <a:srgbClr val="F7F7F7"/>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4674"/>
  </p:normalViewPr>
  <p:slideViewPr>
    <p:cSldViewPr snapToGrid="0">
      <p:cViewPr varScale="1">
        <p:scale>
          <a:sx n="72" d="100"/>
          <a:sy n="72" d="100"/>
        </p:scale>
        <p:origin x="3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D0DFF0-4D49-43D7-9A29-AD8CC21D7726}" type="doc">
      <dgm:prSet loTypeId="urn:microsoft.com/office/officeart/2005/8/layout/cycle8" loCatId="cycle" qsTypeId="urn:microsoft.com/office/officeart/2005/8/quickstyle/simple1" qsCatId="simple" csTypeId="urn:microsoft.com/office/officeart/2005/8/colors/accent1_1" csCatId="accent1" phldr="1"/>
      <dgm:spPr/>
    </dgm:pt>
    <dgm:pt modelId="{AD892932-EDDA-41F1-B826-B7CF04FC9802}">
      <dgm:prSet phldrT="[Texto]"/>
      <dgm:spPr/>
      <dgm:t>
        <a:bodyPr/>
        <a:lstStyle/>
        <a:p>
          <a:r>
            <a:rPr lang="es-EC" dirty="0"/>
            <a:t>Consejos comprometidos</a:t>
          </a:r>
        </a:p>
        <a:p>
          <a:endParaRPr lang="es-EC" dirty="0"/>
        </a:p>
        <a:p>
          <a:endParaRPr lang="es-EC" dirty="0"/>
        </a:p>
      </dgm:t>
    </dgm:pt>
    <dgm:pt modelId="{8C3BC2A9-E2B9-4DCB-A91E-FBA34176F8AE}" type="parTrans" cxnId="{9A2093AA-7467-497F-ABC1-CFC381BECFEE}">
      <dgm:prSet/>
      <dgm:spPr/>
      <dgm:t>
        <a:bodyPr/>
        <a:lstStyle/>
        <a:p>
          <a:endParaRPr lang="es-EC"/>
        </a:p>
      </dgm:t>
    </dgm:pt>
    <dgm:pt modelId="{97DD439F-31F2-498E-9A34-066CC7A3A63B}" type="sibTrans" cxnId="{9A2093AA-7467-497F-ABC1-CFC381BECFEE}">
      <dgm:prSet/>
      <dgm:spPr/>
      <dgm:t>
        <a:bodyPr/>
        <a:lstStyle/>
        <a:p>
          <a:endParaRPr lang="es-EC"/>
        </a:p>
      </dgm:t>
    </dgm:pt>
    <dgm:pt modelId="{DBB4F4A7-EACD-4597-83BF-7CD9FD01A355}">
      <dgm:prSet phldrT="[Texto]"/>
      <dgm:spPr/>
      <dgm:t>
        <a:bodyPr/>
        <a:lstStyle/>
        <a:p>
          <a:r>
            <a:rPr lang="es-EC" dirty="0"/>
            <a:t>Cultura Organizacional basada en principios y valores </a:t>
          </a:r>
        </a:p>
      </dgm:t>
    </dgm:pt>
    <dgm:pt modelId="{781F848A-A6D6-429E-A7F5-B3BA154E543B}" type="parTrans" cxnId="{450441E4-7B50-4B67-B8C3-80E3A706D11E}">
      <dgm:prSet/>
      <dgm:spPr/>
      <dgm:t>
        <a:bodyPr/>
        <a:lstStyle/>
        <a:p>
          <a:endParaRPr lang="es-EC"/>
        </a:p>
      </dgm:t>
    </dgm:pt>
    <dgm:pt modelId="{C1697464-217F-4AE1-984D-FBE6A415B973}" type="sibTrans" cxnId="{450441E4-7B50-4B67-B8C3-80E3A706D11E}">
      <dgm:prSet/>
      <dgm:spPr/>
      <dgm:t>
        <a:bodyPr/>
        <a:lstStyle/>
        <a:p>
          <a:endParaRPr lang="es-EC"/>
        </a:p>
      </dgm:t>
    </dgm:pt>
    <dgm:pt modelId="{85E1F829-3739-4436-94FF-771528AB04CB}">
      <dgm:prSet phldrT="[Texto]"/>
      <dgm:spPr/>
      <dgm:t>
        <a:bodyPr/>
        <a:lstStyle/>
        <a:p>
          <a:r>
            <a:rPr lang="es-EC" dirty="0"/>
            <a:t>Participación de Asambleas</a:t>
          </a:r>
        </a:p>
        <a:p>
          <a:endParaRPr lang="es-EC" dirty="0"/>
        </a:p>
        <a:p>
          <a:endParaRPr lang="es-EC" dirty="0"/>
        </a:p>
      </dgm:t>
    </dgm:pt>
    <dgm:pt modelId="{5FB083ED-08DB-4C6B-8B0D-2E487500D94A}" type="parTrans" cxnId="{2CE4725A-18BD-48B6-A0D5-9E4015F39CCD}">
      <dgm:prSet/>
      <dgm:spPr/>
      <dgm:t>
        <a:bodyPr/>
        <a:lstStyle/>
        <a:p>
          <a:endParaRPr lang="es-EC"/>
        </a:p>
      </dgm:t>
    </dgm:pt>
    <dgm:pt modelId="{FABEF9B2-BE92-4903-BA30-FD466FB8FD05}" type="sibTrans" cxnId="{2CE4725A-18BD-48B6-A0D5-9E4015F39CCD}">
      <dgm:prSet/>
      <dgm:spPr/>
      <dgm:t>
        <a:bodyPr/>
        <a:lstStyle/>
        <a:p>
          <a:endParaRPr lang="es-EC"/>
        </a:p>
      </dgm:t>
    </dgm:pt>
    <dgm:pt modelId="{4271A34D-AF3E-4836-9DF0-8A7ECA981449}" type="pres">
      <dgm:prSet presAssocID="{48D0DFF0-4D49-43D7-9A29-AD8CC21D7726}" presName="compositeShape" presStyleCnt="0">
        <dgm:presLayoutVars>
          <dgm:chMax val="7"/>
          <dgm:dir/>
          <dgm:resizeHandles val="exact"/>
        </dgm:presLayoutVars>
      </dgm:prSet>
      <dgm:spPr/>
    </dgm:pt>
    <dgm:pt modelId="{DFFD4FCA-289F-464A-8B6D-BE2CDCCCFDEA}" type="pres">
      <dgm:prSet presAssocID="{48D0DFF0-4D49-43D7-9A29-AD8CC21D7726}" presName="wedge1" presStyleLbl="node1" presStyleIdx="0" presStyleCnt="3"/>
      <dgm:spPr/>
    </dgm:pt>
    <dgm:pt modelId="{B39D5FCC-1D66-4C87-B859-4E805DA179F1}" type="pres">
      <dgm:prSet presAssocID="{48D0DFF0-4D49-43D7-9A29-AD8CC21D7726}" presName="dummy1a" presStyleCnt="0"/>
      <dgm:spPr/>
    </dgm:pt>
    <dgm:pt modelId="{00B8A335-4CD8-44BB-ADDB-981C18D33DE9}" type="pres">
      <dgm:prSet presAssocID="{48D0DFF0-4D49-43D7-9A29-AD8CC21D7726}" presName="dummy1b" presStyleCnt="0"/>
      <dgm:spPr/>
    </dgm:pt>
    <dgm:pt modelId="{18CFD77E-D80E-460B-A856-FDC667AC352B}" type="pres">
      <dgm:prSet presAssocID="{48D0DFF0-4D49-43D7-9A29-AD8CC21D7726}" presName="wedge1Tx" presStyleLbl="node1" presStyleIdx="0" presStyleCnt="3">
        <dgm:presLayoutVars>
          <dgm:chMax val="0"/>
          <dgm:chPref val="0"/>
          <dgm:bulletEnabled val="1"/>
        </dgm:presLayoutVars>
      </dgm:prSet>
      <dgm:spPr/>
    </dgm:pt>
    <dgm:pt modelId="{6A280224-AD25-486E-8502-07229593AE46}" type="pres">
      <dgm:prSet presAssocID="{48D0DFF0-4D49-43D7-9A29-AD8CC21D7726}" presName="wedge2" presStyleLbl="node1" presStyleIdx="1" presStyleCnt="3"/>
      <dgm:spPr/>
    </dgm:pt>
    <dgm:pt modelId="{778548A6-3131-4885-BE49-B6A8521A1C14}" type="pres">
      <dgm:prSet presAssocID="{48D0DFF0-4D49-43D7-9A29-AD8CC21D7726}" presName="dummy2a" presStyleCnt="0"/>
      <dgm:spPr/>
    </dgm:pt>
    <dgm:pt modelId="{031EB449-3282-4CBB-B0C2-82355F82D139}" type="pres">
      <dgm:prSet presAssocID="{48D0DFF0-4D49-43D7-9A29-AD8CC21D7726}" presName="dummy2b" presStyleCnt="0"/>
      <dgm:spPr/>
    </dgm:pt>
    <dgm:pt modelId="{274CD57D-FFD1-4F38-BA17-314BEC3F0E76}" type="pres">
      <dgm:prSet presAssocID="{48D0DFF0-4D49-43D7-9A29-AD8CC21D7726}" presName="wedge2Tx" presStyleLbl="node1" presStyleIdx="1" presStyleCnt="3">
        <dgm:presLayoutVars>
          <dgm:chMax val="0"/>
          <dgm:chPref val="0"/>
          <dgm:bulletEnabled val="1"/>
        </dgm:presLayoutVars>
      </dgm:prSet>
      <dgm:spPr/>
    </dgm:pt>
    <dgm:pt modelId="{60F19852-EA3E-443A-8C03-014F66412918}" type="pres">
      <dgm:prSet presAssocID="{48D0DFF0-4D49-43D7-9A29-AD8CC21D7726}" presName="wedge3" presStyleLbl="node1" presStyleIdx="2" presStyleCnt="3"/>
      <dgm:spPr/>
    </dgm:pt>
    <dgm:pt modelId="{53DCA105-2D7A-4625-B110-31E1892C7CA1}" type="pres">
      <dgm:prSet presAssocID="{48D0DFF0-4D49-43D7-9A29-AD8CC21D7726}" presName="dummy3a" presStyleCnt="0"/>
      <dgm:spPr/>
    </dgm:pt>
    <dgm:pt modelId="{7897AB3F-2D17-49D2-9969-67908435DFD5}" type="pres">
      <dgm:prSet presAssocID="{48D0DFF0-4D49-43D7-9A29-AD8CC21D7726}" presName="dummy3b" presStyleCnt="0"/>
      <dgm:spPr/>
    </dgm:pt>
    <dgm:pt modelId="{8CCA7ACB-ED55-49E7-A588-9360DDACADC4}" type="pres">
      <dgm:prSet presAssocID="{48D0DFF0-4D49-43D7-9A29-AD8CC21D7726}" presName="wedge3Tx" presStyleLbl="node1" presStyleIdx="2" presStyleCnt="3">
        <dgm:presLayoutVars>
          <dgm:chMax val="0"/>
          <dgm:chPref val="0"/>
          <dgm:bulletEnabled val="1"/>
        </dgm:presLayoutVars>
      </dgm:prSet>
      <dgm:spPr/>
    </dgm:pt>
    <dgm:pt modelId="{7F5C998B-5A30-4F47-A4D2-4F1C1D66683B}" type="pres">
      <dgm:prSet presAssocID="{97DD439F-31F2-498E-9A34-066CC7A3A63B}" presName="arrowWedge1" presStyleLbl="fgSibTrans2D1" presStyleIdx="0" presStyleCnt="3" custLinFactNeighborX="-1640"/>
      <dgm:spPr/>
    </dgm:pt>
    <dgm:pt modelId="{BE884611-B1B6-42F3-BBEB-701C8BC1DA0E}" type="pres">
      <dgm:prSet presAssocID="{C1697464-217F-4AE1-984D-FBE6A415B973}" presName="arrowWedge2" presStyleLbl="fgSibTrans2D1" presStyleIdx="1" presStyleCnt="3"/>
      <dgm:spPr/>
    </dgm:pt>
    <dgm:pt modelId="{AA8E1852-33EF-4C94-88A3-1665F90D0B62}" type="pres">
      <dgm:prSet presAssocID="{FABEF9B2-BE92-4903-BA30-FD466FB8FD05}" presName="arrowWedge3" presStyleLbl="fgSibTrans2D1" presStyleIdx="2" presStyleCnt="3" custLinFactNeighborX="-970" custLinFactNeighborY="1924"/>
      <dgm:spPr/>
    </dgm:pt>
  </dgm:ptLst>
  <dgm:cxnLst>
    <dgm:cxn modelId="{12C40722-1927-4E61-B141-2B5F056B10FA}" type="presOf" srcId="{48D0DFF0-4D49-43D7-9A29-AD8CC21D7726}" destId="{4271A34D-AF3E-4836-9DF0-8A7ECA981449}" srcOrd="0" destOrd="0" presId="urn:microsoft.com/office/officeart/2005/8/layout/cycle8"/>
    <dgm:cxn modelId="{F2B78E6D-CC77-48D8-A9D8-1D6E190BEA88}" type="presOf" srcId="{AD892932-EDDA-41F1-B826-B7CF04FC9802}" destId="{18CFD77E-D80E-460B-A856-FDC667AC352B}" srcOrd="1" destOrd="0" presId="urn:microsoft.com/office/officeart/2005/8/layout/cycle8"/>
    <dgm:cxn modelId="{2CE4725A-18BD-48B6-A0D5-9E4015F39CCD}" srcId="{48D0DFF0-4D49-43D7-9A29-AD8CC21D7726}" destId="{85E1F829-3739-4436-94FF-771528AB04CB}" srcOrd="2" destOrd="0" parTransId="{5FB083ED-08DB-4C6B-8B0D-2E487500D94A}" sibTransId="{FABEF9B2-BE92-4903-BA30-FD466FB8FD05}"/>
    <dgm:cxn modelId="{0432528F-A5E5-4964-98F9-740E30ABA15B}" type="presOf" srcId="{AD892932-EDDA-41F1-B826-B7CF04FC9802}" destId="{DFFD4FCA-289F-464A-8B6D-BE2CDCCCFDEA}" srcOrd="0" destOrd="0" presId="urn:microsoft.com/office/officeart/2005/8/layout/cycle8"/>
    <dgm:cxn modelId="{9A2093AA-7467-497F-ABC1-CFC381BECFEE}" srcId="{48D0DFF0-4D49-43D7-9A29-AD8CC21D7726}" destId="{AD892932-EDDA-41F1-B826-B7CF04FC9802}" srcOrd="0" destOrd="0" parTransId="{8C3BC2A9-E2B9-4DCB-A91E-FBA34176F8AE}" sibTransId="{97DD439F-31F2-498E-9A34-066CC7A3A63B}"/>
    <dgm:cxn modelId="{122A99C3-C70B-47CE-BDA3-FDC71EBF48AC}" type="presOf" srcId="{DBB4F4A7-EACD-4597-83BF-7CD9FD01A355}" destId="{274CD57D-FFD1-4F38-BA17-314BEC3F0E76}" srcOrd="1" destOrd="0" presId="urn:microsoft.com/office/officeart/2005/8/layout/cycle8"/>
    <dgm:cxn modelId="{983EC0C7-D391-4B35-83C2-3CC5A2264B9A}" type="presOf" srcId="{85E1F829-3739-4436-94FF-771528AB04CB}" destId="{60F19852-EA3E-443A-8C03-014F66412918}" srcOrd="0" destOrd="0" presId="urn:microsoft.com/office/officeart/2005/8/layout/cycle8"/>
    <dgm:cxn modelId="{15A6FACB-69CD-4F72-B1DD-95B1923E9671}" type="presOf" srcId="{DBB4F4A7-EACD-4597-83BF-7CD9FD01A355}" destId="{6A280224-AD25-486E-8502-07229593AE46}" srcOrd="0" destOrd="0" presId="urn:microsoft.com/office/officeart/2005/8/layout/cycle8"/>
    <dgm:cxn modelId="{450441E4-7B50-4B67-B8C3-80E3A706D11E}" srcId="{48D0DFF0-4D49-43D7-9A29-AD8CC21D7726}" destId="{DBB4F4A7-EACD-4597-83BF-7CD9FD01A355}" srcOrd="1" destOrd="0" parTransId="{781F848A-A6D6-429E-A7F5-B3BA154E543B}" sibTransId="{C1697464-217F-4AE1-984D-FBE6A415B973}"/>
    <dgm:cxn modelId="{792D6DEF-0264-47D0-9621-A45138C0AF61}" type="presOf" srcId="{85E1F829-3739-4436-94FF-771528AB04CB}" destId="{8CCA7ACB-ED55-49E7-A588-9360DDACADC4}" srcOrd="1" destOrd="0" presId="urn:microsoft.com/office/officeart/2005/8/layout/cycle8"/>
    <dgm:cxn modelId="{14B2C46C-8BC3-4234-A5EA-A761C0B6BEE5}" type="presParOf" srcId="{4271A34D-AF3E-4836-9DF0-8A7ECA981449}" destId="{DFFD4FCA-289F-464A-8B6D-BE2CDCCCFDEA}" srcOrd="0" destOrd="0" presId="urn:microsoft.com/office/officeart/2005/8/layout/cycle8"/>
    <dgm:cxn modelId="{B3D4484B-DA9E-4327-BADF-FB3E786191DF}" type="presParOf" srcId="{4271A34D-AF3E-4836-9DF0-8A7ECA981449}" destId="{B39D5FCC-1D66-4C87-B859-4E805DA179F1}" srcOrd="1" destOrd="0" presId="urn:microsoft.com/office/officeart/2005/8/layout/cycle8"/>
    <dgm:cxn modelId="{A7791650-7736-4F45-A065-D3007685BBBC}" type="presParOf" srcId="{4271A34D-AF3E-4836-9DF0-8A7ECA981449}" destId="{00B8A335-4CD8-44BB-ADDB-981C18D33DE9}" srcOrd="2" destOrd="0" presId="urn:microsoft.com/office/officeart/2005/8/layout/cycle8"/>
    <dgm:cxn modelId="{A95694E7-FC3D-40FD-B3D8-CF0AC35CE7E7}" type="presParOf" srcId="{4271A34D-AF3E-4836-9DF0-8A7ECA981449}" destId="{18CFD77E-D80E-460B-A856-FDC667AC352B}" srcOrd="3" destOrd="0" presId="urn:microsoft.com/office/officeart/2005/8/layout/cycle8"/>
    <dgm:cxn modelId="{6AC2193A-344F-4429-9780-5B9E94F5F1ED}" type="presParOf" srcId="{4271A34D-AF3E-4836-9DF0-8A7ECA981449}" destId="{6A280224-AD25-486E-8502-07229593AE46}" srcOrd="4" destOrd="0" presId="urn:microsoft.com/office/officeart/2005/8/layout/cycle8"/>
    <dgm:cxn modelId="{7EE3C4E8-706E-440E-B980-8FC8C20BA058}" type="presParOf" srcId="{4271A34D-AF3E-4836-9DF0-8A7ECA981449}" destId="{778548A6-3131-4885-BE49-B6A8521A1C14}" srcOrd="5" destOrd="0" presId="urn:microsoft.com/office/officeart/2005/8/layout/cycle8"/>
    <dgm:cxn modelId="{EB55D290-2C1A-4B37-92EA-66CC2EC2E173}" type="presParOf" srcId="{4271A34D-AF3E-4836-9DF0-8A7ECA981449}" destId="{031EB449-3282-4CBB-B0C2-82355F82D139}" srcOrd="6" destOrd="0" presId="urn:microsoft.com/office/officeart/2005/8/layout/cycle8"/>
    <dgm:cxn modelId="{731FF1F7-D82F-4B43-8FF3-36FFDB548571}" type="presParOf" srcId="{4271A34D-AF3E-4836-9DF0-8A7ECA981449}" destId="{274CD57D-FFD1-4F38-BA17-314BEC3F0E76}" srcOrd="7" destOrd="0" presId="urn:microsoft.com/office/officeart/2005/8/layout/cycle8"/>
    <dgm:cxn modelId="{887DE4E9-A702-46AC-B908-6F254CEBB35A}" type="presParOf" srcId="{4271A34D-AF3E-4836-9DF0-8A7ECA981449}" destId="{60F19852-EA3E-443A-8C03-014F66412918}" srcOrd="8" destOrd="0" presId="urn:microsoft.com/office/officeart/2005/8/layout/cycle8"/>
    <dgm:cxn modelId="{58157ADF-E4FD-41E1-9790-31B509DE26E6}" type="presParOf" srcId="{4271A34D-AF3E-4836-9DF0-8A7ECA981449}" destId="{53DCA105-2D7A-4625-B110-31E1892C7CA1}" srcOrd="9" destOrd="0" presId="urn:microsoft.com/office/officeart/2005/8/layout/cycle8"/>
    <dgm:cxn modelId="{E20ADA4B-33E8-4AD3-8E97-57CDD76ACB51}" type="presParOf" srcId="{4271A34D-AF3E-4836-9DF0-8A7ECA981449}" destId="{7897AB3F-2D17-49D2-9969-67908435DFD5}" srcOrd="10" destOrd="0" presId="urn:microsoft.com/office/officeart/2005/8/layout/cycle8"/>
    <dgm:cxn modelId="{818686B2-B674-4A35-9A53-AFD41FFE2DA7}" type="presParOf" srcId="{4271A34D-AF3E-4836-9DF0-8A7ECA981449}" destId="{8CCA7ACB-ED55-49E7-A588-9360DDACADC4}" srcOrd="11" destOrd="0" presId="urn:microsoft.com/office/officeart/2005/8/layout/cycle8"/>
    <dgm:cxn modelId="{EDCD993E-1CE6-45EA-B629-1F9A79D26D34}" type="presParOf" srcId="{4271A34D-AF3E-4836-9DF0-8A7ECA981449}" destId="{7F5C998B-5A30-4F47-A4D2-4F1C1D66683B}" srcOrd="12" destOrd="0" presId="urn:microsoft.com/office/officeart/2005/8/layout/cycle8"/>
    <dgm:cxn modelId="{B9B4890D-5A37-4208-854F-20B181C78E0D}" type="presParOf" srcId="{4271A34D-AF3E-4836-9DF0-8A7ECA981449}" destId="{BE884611-B1B6-42F3-BBEB-701C8BC1DA0E}" srcOrd="13" destOrd="0" presId="urn:microsoft.com/office/officeart/2005/8/layout/cycle8"/>
    <dgm:cxn modelId="{7A5E0266-6448-4C04-A38E-45FE3275D953}" type="presParOf" srcId="{4271A34D-AF3E-4836-9DF0-8A7ECA981449}" destId="{AA8E1852-33EF-4C94-88A3-1665F90D0B62}"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F583F8-5334-4520-91E9-601FAA643653}"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F38DD93A-436B-40EB-BDE3-966DE386AADD}">
      <dgm:prSet/>
      <dgm:spPr/>
      <dgm:t>
        <a:bodyPr/>
        <a:lstStyle/>
        <a:p>
          <a:r>
            <a:rPr lang="es-EC"/>
            <a:t>Reglamento a la LOEPS (4 de Agosto del 2020 )</a:t>
          </a:r>
          <a:endParaRPr lang="en-US"/>
        </a:p>
      </dgm:t>
    </dgm:pt>
    <dgm:pt modelId="{5BBFFC36-E573-4F23-B33C-874464717B72}" type="parTrans" cxnId="{D272D567-AA1A-4E3B-8667-84B6ACEA8929}">
      <dgm:prSet/>
      <dgm:spPr/>
      <dgm:t>
        <a:bodyPr/>
        <a:lstStyle/>
        <a:p>
          <a:endParaRPr lang="en-US"/>
        </a:p>
      </dgm:t>
    </dgm:pt>
    <dgm:pt modelId="{D2FFA260-93E0-4ADB-8BBD-F13E8A4AC65D}" type="sibTrans" cxnId="{D272D567-AA1A-4E3B-8667-84B6ACEA8929}">
      <dgm:prSet/>
      <dgm:spPr/>
      <dgm:t>
        <a:bodyPr/>
        <a:lstStyle/>
        <a:p>
          <a:endParaRPr lang="en-US"/>
        </a:p>
      </dgm:t>
    </dgm:pt>
    <dgm:pt modelId="{9AB09DFF-C06F-4939-BDFF-6EF9F1F6AE3C}">
      <dgm:prSet/>
      <dgm:spPr/>
      <dgm:t>
        <a:bodyPr/>
        <a:lstStyle/>
        <a:p>
          <a:r>
            <a:rPr lang="es-EC"/>
            <a:t>Estatuto Adecuado</a:t>
          </a:r>
          <a:endParaRPr lang="en-US"/>
        </a:p>
      </dgm:t>
    </dgm:pt>
    <dgm:pt modelId="{771254E0-B365-4522-9EC5-32BB5696DCFF}" type="parTrans" cxnId="{BB07A571-C9F9-41E8-88CE-1AF6F6CB2ED7}">
      <dgm:prSet/>
      <dgm:spPr/>
      <dgm:t>
        <a:bodyPr/>
        <a:lstStyle/>
        <a:p>
          <a:endParaRPr lang="en-US"/>
        </a:p>
      </dgm:t>
    </dgm:pt>
    <dgm:pt modelId="{2E572409-7FE4-4865-911F-20E260359A89}" type="sibTrans" cxnId="{BB07A571-C9F9-41E8-88CE-1AF6F6CB2ED7}">
      <dgm:prSet/>
      <dgm:spPr/>
      <dgm:t>
        <a:bodyPr/>
        <a:lstStyle/>
        <a:p>
          <a:endParaRPr lang="en-US"/>
        </a:p>
      </dgm:t>
    </dgm:pt>
    <dgm:pt modelId="{E6AE8E41-523A-4C4E-AE6D-A7FE51EFED8E}">
      <dgm:prSet/>
      <dgm:spPr/>
      <dgm:t>
        <a:bodyPr/>
        <a:lstStyle/>
        <a:p>
          <a:r>
            <a:rPr lang="es-EC"/>
            <a:t>SEPS-IGT-IGS-IGJ-INSESF-INGINT-2021-019</a:t>
          </a:r>
          <a:endParaRPr lang="en-US"/>
        </a:p>
      </dgm:t>
    </dgm:pt>
    <dgm:pt modelId="{5531AAF2-8246-4B83-A190-20DD5E1A6479}" type="parTrans" cxnId="{687B91AF-D578-4CFA-A7C5-D8296D8AADF3}">
      <dgm:prSet/>
      <dgm:spPr/>
      <dgm:t>
        <a:bodyPr/>
        <a:lstStyle/>
        <a:p>
          <a:endParaRPr lang="en-US"/>
        </a:p>
      </dgm:t>
    </dgm:pt>
    <dgm:pt modelId="{A20272E9-39AE-450C-8780-0995114452F9}" type="sibTrans" cxnId="{687B91AF-D578-4CFA-A7C5-D8296D8AADF3}">
      <dgm:prSet/>
      <dgm:spPr/>
      <dgm:t>
        <a:bodyPr/>
        <a:lstStyle/>
        <a:p>
          <a:endParaRPr lang="en-US"/>
        </a:p>
      </dgm:t>
    </dgm:pt>
    <dgm:pt modelId="{01FAF521-5F99-45A8-83AB-ECBCB39B0B8E}" type="pres">
      <dgm:prSet presAssocID="{66F583F8-5334-4520-91E9-601FAA643653}" presName="vert0" presStyleCnt="0">
        <dgm:presLayoutVars>
          <dgm:dir/>
          <dgm:animOne val="branch"/>
          <dgm:animLvl val="lvl"/>
        </dgm:presLayoutVars>
      </dgm:prSet>
      <dgm:spPr/>
    </dgm:pt>
    <dgm:pt modelId="{B7275421-72F6-44E9-A14C-778456841EBD}" type="pres">
      <dgm:prSet presAssocID="{F38DD93A-436B-40EB-BDE3-966DE386AADD}" presName="thickLine" presStyleLbl="alignNode1" presStyleIdx="0" presStyleCnt="3"/>
      <dgm:spPr/>
    </dgm:pt>
    <dgm:pt modelId="{3BA422B8-6AA2-42D5-9096-F3685F90102F}" type="pres">
      <dgm:prSet presAssocID="{F38DD93A-436B-40EB-BDE3-966DE386AADD}" presName="horz1" presStyleCnt="0"/>
      <dgm:spPr/>
    </dgm:pt>
    <dgm:pt modelId="{0D6F534C-F987-44F6-9382-C84E26BBBD66}" type="pres">
      <dgm:prSet presAssocID="{F38DD93A-436B-40EB-BDE3-966DE386AADD}" presName="tx1" presStyleLbl="revTx" presStyleIdx="0" presStyleCnt="3"/>
      <dgm:spPr/>
    </dgm:pt>
    <dgm:pt modelId="{57B728A3-6D72-4412-AB8A-030147BA9A63}" type="pres">
      <dgm:prSet presAssocID="{F38DD93A-436B-40EB-BDE3-966DE386AADD}" presName="vert1" presStyleCnt="0"/>
      <dgm:spPr/>
    </dgm:pt>
    <dgm:pt modelId="{140D7DAF-BFB7-470B-A46B-A6E7160E26AF}" type="pres">
      <dgm:prSet presAssocID="{9AB09DFF-C06F-4939-BDFF-6EF9F1F6AE3C}" presName="thickLine" presStyleLbl="alignNode1" presStyleIdx="1" presStyleCnt="3"/>
      <dgm:spPr/>
    </dgm:pt>
    <dgm:pt modelId="{39A89A81-C74A-46FD-8554-5D672B469504}" type="pres">
      <dgm:prSet presAssocID="{9AB09DFF-C06F-4939-BDFF-6EF9F1F6AE3C}" presName="horz1" presStyleCnt="0"/>
      <dgm:spPr/>
    </dgm:pt>
    <dgm:pt modelId="{41E05D42-4319-45D5-BF44-8EAB1F1D2FF8}" type="pres">
      <dgm:prSet presAssocID="{9AB09DFF-C06F-4939-BDFF-6EF9F1F6AE3C}" presName="tx1" presStyleLbl="revTx" presStyleIdx="1" presStyleCnt="3"/>
      <dgm:spPr/>
    </dgm:pt>
    <dgm:pt modelId="{7EB85BA7-5EC8-40B3-A27B-FF7FDC4D4815}" type="pres">
      <dgm:prSet presAssocID="{9AB09DFF-C06F-4939-BDFF-6EF9F1F6AE3C}" presName="vert1" presStyleCnt="0"/>
      <dgm:spPr/>
    </dgm:pt>
    <dgm:pt modelId="{60132E71-A559-42A9-8D89-587E2E680C62}" type="pres">
      <dgm:prSet presAssocID="{E6AE8E41-523A-4C4E-AE6D-A7FE51EFED8E}" presName="thickLine" presStyleLbl="alignNode1" presStyleIdx="2" presStyleCnt="3"/>
      <dgm:spPr/>
    </dgm:pt>
    <dgm:pt modelId="{8D7D0E19-2F32-46A4-B4C3-A5E92727BBE2}" type="pres">
      <dgm:prSet presAssocID="{E6AE8E41-523A-4C4E-AE6D-A7FE51EFED8E}" presName="horz1" presStyleCnt="0"/>
      <dgm:spPr/>
    </dgm:pt>
    <dgm:pt modelId="{EE6ADB5C-8CD9-41F1-8209-565F253DF08A}" type="pres">
      <dgm:prSet presAssocID="{E6AE8E41-523A-4C4E-AE6D-A7FE51EFED8E}" presName="tx1" presStyleLbl="revTx" presStyleIdx="2" presStyleCnt="3"/>
      <dgm:spPr/>
    </dgm:pt>
    <dgm:pt modelId="{AD6C1A1A-5771-4937-887F-E9B26346DBC8}" type="pres">
      <dgm:prSet presAssocID="{E6AE8E41-523A-4C4E-AE6D-A7FE51EFED8E}" presName="vert1" presStyleCnt="0"/>
      <dgm:spPr/>
    </dgm:pt>
  </dgm:ptLst>
  <dgm:cxnLst>
    <dgm:cxn modelId="{A2CAF714-92A0-48E8-9D4B-032137BD9748}" type="presOf" srcId="{66F583F8-5334-4520-91E9-601FAA643653}" destId="{01FAF521-5F99-45A8-83AB-ECBCB39B0B8E}" srcOrd="0" destOrd="0" presId="urn:microsoft.com/office/officeart/2008/layout/LinedList"/>
    <dgm:cxn modelId="{639F0523-4D6E-43CE-92FD-963BC10D7ED0}" type="presOf" srcId="{E6AE8E41-523A-4C4E-AE6D-A7FE51EFED8E}" destId="{EE6ADB5C-8CD9-41F1-8209-565F253DF08A}" srcOrd="0" destOrd="0" presId="urn:microsoft.com/office/officeart/2008/layout/LinedList"/>
    <dgm:cxn modelId="{D272D567-AA1A-4E3B-8667-84B6ACEA8929}" srcId="{66F583F8-5334-4520-91E9-601FAA643653}" destId="{F38DD93A-436B-40EB-BDE3-966DE386AADD}" srcOrd="0" destOrd="0" parTransId="{5BBFFC36-E573-4F23-B33C-874464717B72}" sibTransId="{D2FFA260-93E0-4ADB-8BBD-F13E8A4AC65D}"/>
    <dgm:cxn modelId="{BB07A571-C9F9-41E8-88CE-1AF6F6CB2ED7}" srcId="{66F583F8-5334-4520-91E9-601FAA643653}" destId="{9AB09DFF-C06F-4939-BDFF-6EF9F1F6AE3C}" srcOrd="1" destOrd="0" parTransId="{771254E0-B365-4522-9EC5-32BB5696DCFF}" sibTransId="{2E572409-7FE4-4865-911F-20E260359A89}"/>
    <dgm:cxn modelId="{EBF2EC8A-74FA-4FB8-BC49-EE403E29B3EB}" type="presOf" srcId="{F38DD93A-436B-40EB-BDE3-966DE386AADD}" destId="{0D6F534C-F987-44F6-9382-C84E26BBBD66}" srcOrd="0" destOrd="0" presId="urn:microsoft.com/office/officeart/2008/layout/LinedList"/>
    <dgm:cxn modelId="{687B91AF-D578-4CFA-A7C5-D8296D8AADF3}" srcId="{66F583F8-5334-4520-91E9-601FAA643653}" destId="{E6AE8E41-523A-4C4E-AE6D-A7FE51EFED8E}" srcOrd="2" destOrd="0" parTransId="{5531AAF2-8246-4B83-A190-20DD5E1A6479}" sibTransId="{A20272E9-39AE-450C-8780-0995114452F9}"/>
    <dgm:cxn modelId="{1EFBADDB-BB14-4F82-BA0D-087742EBD647}" type="presOf" srcId="{9AB09DFF-C06F-4939-BDFF-6EF9F1F6AE3C}" destId="{41E05D42-4319-45D5-BF44-8EAB1F1D2FF8}" srcOrd="0" destOrd="0" presId="urn:microsoft.com/office/officeart/2008/layout/LinedList"/>
    <dgm:cxn modelId="{63433296-BED9-4CA8-9AB5-FCA74AE4D9DE}" type="presParOf" srcId="{01FAF521-5F99-45A8-83AB-ECBCB39B0B8E}" destId="{B7275421-72F6-44E9-A14C-778456841EBD}" srcOrd="0" destOrd="0" presId="urn:microsoft.com/office/officeart/2008/layout/LinedList"/>
    <dgm:cxn modelId="{BCBEDDEC-20A8-4BB9-BB90-B0119256B2F6}" type="presParOf" srcId="{01FAF521-5F99-45A8-83AB-ECBCB39B0B8E}" destId="{3BA422B8-6AA2-42D5-9096-F3685F90102F}" srcOrd="1" destOrd="0" presId="urn:microsoft.com/office/officeart/2008/layout/LinedList"/>
    <dgm:cxn modelId="{CB33F2DF-C982-4927-99CA-44ED68C34B5A}" type="presParOf" srcId="{3BA422B8-6AA2-42D5-9096-F3685F90102F}" destId="{0D6F534C-F987-44F6-9382-C84E26BBBD66}" srcOrd="0" destOrd="0" presId="urn:microsoft.com/office/officeart/2008/layout/LinedList"/>
    <dgm:cxn modelId="{AA63580C-0961-4CDD-AB62-5F95919BFF3A}" type="presParOf" srcId="{3BA422B8-6AA2-42D5-9096-F3685F90102F}" destId="{57B728A3-6D72-4412-AB8A-030147BA9A63}" srcOrd="1" destOrd="0" presId="urn:microsoft.com/office/officeart/2008/layout/LinedList"/>
    <dgm:cxn modelId="{DDBE74C0-977F-4B01-ADC6-35CD129A56AC}" type="presParOf" srcId="{01FAF521-5F99-45A8-83AB-ECBCB39B0B8E}" destId="{140D7DAF-BFB7-470B-A46B-A6E7160E26AF}" srcOrd="2" destOrd="0" presId="urn:microsoft.com/office/officeart/2008/layout/LinedList"/>
    <dgm:cxn modelId="{9551106A-94ED-4CD1-B7A6-2CB80895EB64}" type="presParOf" srcId="{01FAF521-5F99-45A8-83AB-ECBCB39B0B8E}" destId="{39A89A81-C74A-46FD-8554-5D672B469504}" srcOrd="3" destOrd="0" presId="urn:microsoft.com/office/officeart/2008/layout/LinedList"/>
    <dgm:cxn modelId="{49BBC0FE-E924-41F1-89CF-ABE3CBFD596F}" type="presParOf" srcId="{39A89A81-C74A-46FD-8554-5D672B469504}" destId="{41E05D42-4319-45D5-BF44-8EAB1F1D2FF8}" srcOrd="0" destOrd="0" presId="urn:microsoft.com/office/officeart/2008/layout/LinedList"/>
    <dgm:cxn modelId="{63BD8916-9846-489B-B128-99D2E7EB1E68}" type="presParOf" srcId="{39A89A81-C74A-46FD-8554-5D672B469504}" destId="{7EB85BA7-5EC8-40B3-A27B-FF7FDC4D4815}" srcOrd="1" destOrd="0" presId="urn:microsoft.com/office/officeart/2008/layout/LinedList"/>
    <dgm:cxn modelId="{2AE29ED0-EC7D-4F27-B2A3-5BA97A8DF6C7}" type="presParOf" srcId="{01FAF521-5F99-45A8-83AB-ECBCB39B0B8E}" destId="{60132E71-A559-42A9-8D89-587E2E680C62}" srcOrd="4" destOrd="0" presId="urn:microsoft.com/office/officeart/2008/layout/LinedList"/>
    <dgm:cxn modelId="{8E63BDFC-8965-459C-9B19-A63ED667B325}" type="presParOf" srcId="{01FAF521-5F99-45A8-83AB-ECBCB39B0B8E}" destId="{8D7D0E19-2F32-46A4-B4C3-A5E92727BBE2}" srcOrd="5" destOrd="0" presId="urn:microsoft.com/office/officeart/2008/layout/LinedList"/>
    <dgm:cxn modelId="{BEF752AC-DEEF-40BF-B044-117683191828}" type="presParOf" srcId="{8D7D0E19-2F32-46A4-B4C3-A5E92727BBE2}" destId="{EE6ADB5C-8CD9-41F1-8209-565F253DF08A}" srcOrd="0" destOrd="0" presId="urn:microsoft.com/office/officeart/2008/layout/LinedList"/>
    <dgm:cxn modelId="{E7BC8E0C-22D4-47DF-8707-E16BA9A02790}" type="presParOf" srcId="{8D7D0E19-2F32-46A4-B4C3-A5E92727BBE2}" destId="{AD6C1A1A-5771-4937-887F-E9B26346DBC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0F66DB-6FD2-44AE-87AE-7A914A482497}"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AA486C5F-7752-441A-9320-C265A0D813B8}">
      <dgm:prSet/>
      <dgm:spPr/>
      <dgm:t>
        <a:bodyPr/>
        <a:lstStyle/>
        <a:p>
          <a:r>
            <a:rPr lang="es-EC" dirty="0"/>
            <a:t>COMISIONES  ESPECIALES PERMANENTES</a:t>
          </a:r>
          <a:endParaRPr lang="en-US" dirty="0"/>
        </a:p>
      </dgm:t>
    </dgm:pt>
    <dgm:pt modelId="{4063C31E-781B-4224-838B-8E7D61F1DBEE}" type="parTrans" cxnId="{5AC7682F-8037-4A1D-8EF8-6378292BD8D8}">
      <dgm:prSet/>
      <dgm:spPr/>
      <dgm:t>
        <a:bodyPr/>
        <a:lstStyle/>
        <a:p>
          <a:endParaRPr lang="en-US"/>
        </a:p>
      </dgm:t>
    </dgm:pt>
    <dgm:pt modelId="{72D84674-0CFD-473E-A591-DD0C15002684}" type="sibTrans" cxnId="{5AC7682F-8037-4A1D-8EF8-6378292BD8D8}">
      <dgm:prSet/>
      <dgm:spPr/>
      <dgm:t>
        <a:bodyPr/>
        <a:lstStyle/>
        <a:p>
          <a:endParaRPr lang="en-US"/>
        </a:p>
      </dgm:t>
    </dgm:pt>
    <dgm:pt modelId="{95C9AB22-09D6-48E9-A63A-C572A0C12708}">
      <dgm:prSet/>
      <dgm:spPr/>
      <dgm:t>
        <a:bodyPr/>
        <a:lstStyle/>
        <a:p>
          <a:r>
            <a:rPr lang="en-US" dirty="0"/>
            <a:t>COMISIONES </a:t>
          </a:r>
          <a:r>
            <a:rPr lang="es-EC" dirty="0"/>
            <a:t>ESPECIALES </a:t>
          </a:r>
          <a:r>
            <a:rPr lang="en-US" dirty="0"/>
            <a:t>OCACIONALES </a:t>
          </a:r>
        </a:p>
      </dgm:t>
    </dgm:pt>
    <dgm:pt modelId="{C8C8056D-1063-4D14-B161-E67252B9FD0E}" type="parTrans" cxnId="{351B1EF9-DA0E-4D70-97E6-4584B70C5752}">
      <dgm:prSet/>
      <dgm:spPr/>
      <dgm:t>
        <a:bodyPr/>
        <a:lstStyle/>
        <a:p>
          <a:endParaRPr lang="es-EC"/>
        </a:p>
      </dgm:t>
    </dgm:pt>
    <dgm:pt modelId="{85E935BD-9673-4DE3-BB25-BD1349B3A940}" type="sibTrans" cxnId="{351B1EF9-DA0E-4D70-97E6-4584B70C5752}">
      <dgm:prSet/>
      <dgm:spPr/>
      <dgm:t>
        <a:bodyPr/>
        <a:lstStyle/>
        <a:p>
          <a:endParaRPr lang="es-EC"/>
        </a:p>
      </dgm:t>
    </dgm:pt>
    <dgm:pt modelId="{BCC7C305-2D1D-4931-B6F8-3BA41ED5B183}">
      <dgm:prSet/>
      <dgm:spPr/>
      <dgm:t>
        <a:bodyPr/>
        <a:lstStyle/>
        <a:p>
          <a:r>
            <a:rPr lang="es-EC"/>
            <a:t>COMITES CREADOS POR NORMA </a:t>
          </a:r>
          <a:endParaRPr lang="en-US" dirty="0"/>
        </a:p>
      </dgm:t>
    </dgm:pt>
    <dgm:pt modelId="{8C1FB262-87BC-4152-8F63-87724DA1AFB2}" type="parTrans" cxnId="{A7898C32-3F7B-4513-A924-8380B1E93281}">
      <dgm:prSet/>
      <dgm:spPr/>
      <dgm:t>
        <a:bodyPr/>
        <a:lstStyle/>
        <a:p>
          <a:endParaRPr lang="es-EC"/>
        </a:p>
      </dgm:t>
    </dgm:pt>
    <dgm:pt modelId="{DA3978E3-FBC5-4390-A381-DBB332B339B1}" type="sibTrans" cxnId="{A7898C32-3F7B-4513-A924-8380B1E93281}">
      <dgm:prSet/>
      <dgm:spPr/>
      <dgm:t>
        <a:bodyPr/>
        <a:lstStyle/>
        <a:p>
          <a:endParaRPr lang="es-EC"/>
        </a:p>
      </dgm:t>
    </dgm:pt>
    <dgm:pt modelId="{C229ACC4-4846-4990-9E81-C9DAF873C089}">
      <dgm:prSet/>
      <dgm:spPr/>
      <dgm:t>
        <a:bodyPr/>
        <a:lstStyle/>
        <a:p>
          <a:r>
            <a:rPr lang="en-US" dirty="0"/>
            <a:t>COMISIONES ESPECIALES</a:t>
          </a:r>
        </a:p>
      </dgm:t>
    </dgm:pt>
    <dgm:pt modelId="{A2BA688F-8777-4EB8-BFFD-6E7C81260CF5}" type="parTrans" cxnId="{08049F77-3476-4E43-BE64-4D43CC0B9F6C}">
      <dgm:prSet/>
      <dgm:spPr/>
      <dgm:t>
        <a:bodyPr/>
        <a:lstStyle/>
        <a:p>
          <a:endParaRPr lang="es-EC"/>
        </a:p>
      </dgm:t>
    </dgm:pt>
    <dgm:pt modelId="{6B50BD96-9557-4879-82E0-45DEAB70DC3A}" type="sibTrans" cxnId="{08049F77-3476-4E43-BE64-4D43CC0B9F6C}">
      <dgm:prSet/>
      <dgm:spPr/>
      <dgm:t>
        <a:bodyPr/>
        <a:lstStyle/>
        <a:p>
          <a:endParaRPr lang="es-EC"/>
        </a:p>
      </dgm:t>
    </dgm:pt>
    <dgm:pt modelId="{4D669803-4EA1-4B02-9DB9-B8B149908E47}" type="pres">
      <dgm:prSet presAssocID="{9E0F66DB-6FD2-44AE-87AE-7A914A482497}" presName="vert0" presStyleCnt="0">
        <dgm:presLayoutVars>
          <dgm:dir/>
          <dgm:animOne val="branch"/>
          <dgm:animLvl val="lvl"/>
        </dgm:presLayoutVars>
      </dgm:prSet>
      <dgm:spPr/>
    </dgm:pt>
    <dgm:pt modelId="{5AD08708-4171-4573-BCE7-BE7A58BFFD8B}" type="pres">
      <dgm:prSet presAssocID="{C229ACC4-4846-4990-9E81-C9DAF873C089}" presName="thickLine" presStyleLbl="alignNode1" presStyleIdx="0" presStyleCnt="4"/>
      <dgm:spPr/>
    </dgm:pt>
    <dgm:pt modelId="{21F8CD35-F444-48A0-AA50-73AFDBA9ADC0}" type="pres">
      <dgm:prSet presAssocID="{C229ACC4-4846-4990-9E81-C9DAF873C089}" presName="horz1" presStyleCnt="0"/>
      <dgm:spPr/>
    </dgm:pt>
    <dgm:pt modelId="{B34865F8-F7C9-4C56-9F05-D6AE3280E6BB}" type="pres">
      <dgm:prSet presAssocID="{C229ACC4-4846-4990-9E81-C9DAF873C089}" presName="tx1" presStyleLbl="revTx" presStyleIdx="0" presStyleCnt="4"/>
      <dgm:spPr/>
    </dgm:pt>
    <dgm:pt modelId="{06413A2C-C1E6-471B-81D5-75DC39F0E802}" type="pres">
      <dgm:prSet presAssocID="{C229ACC4-4846-4990-9E81-C9DAF873C089}" presName="vert1" presStyleCnt="0"/>
      <dgm:spPr/>
    </dgm:pt>
    <dgm:pt modelId="{54BA9A97-4B8F-4769-8633-46817CC5A1A4}" type="pres">
      <dgm:prSet presAssocID="{AA486C5F-7752-441A-9320-C265A0D813B8}" presName="thickLine" presStyleLbl="alignNode1" presStyleIdx="1" presStyleCnt="4"/>
      <dgm:spPr/>
    </dgm:pt>
    <dgm:pt modelId="{73468F13-65A3-42ED-AEEF-0F612757D484}" type="pres">
      <dgm:prSet presAssocID="{AA486C5F-7752-441A-9320-C265A0D813B8}" presName="horz1" presStyleCnt="0"/>
      <dgm:spPr/>
    </dgm:pt>
    <dgm:pt modelId="{65D438A6-FCA8-402B-9A14-0D1211368258}" type="pres">
      <dgm:prSet presAssocID="{AA486C5F-7752-441A-9320-C265A0D813B8}" presName="tx1" presStyleLbl="revTx" presStyleIdx="1" presStyleCnt="4"/>
      <dgm:spPr/>
    </dgm:pt>
    <dgm:pt modelId="{2EEC6338-9C47-437C-BE63-D55FA597F78A}" type="pres">
      <dgm:prSet presAssocID="{AA486C5F-7752-441A-9320-C265A0D813B8}" presName="vert1" presStyleCnt="0"/>
      <dgm:spPr/>
    </dgm:pt>
    <dgm:pt modelId="{1BE50EFA-9EC0-4726-A9A7-3A87940D3F67}" type="pres">
      <dgm:prSet presAssocID="{95C9AB22-09D6-48E9-A63A-C572A0C12708}" presName="thickLine" presStyleLbl="alignNode1" presStyleIdx="2" presStyleCnt="4"/>
      <dgm:spPr/>
    </dgm:pt>
    <dgm:pt modelId="{67151971-55EC-4672-91AA-68B0ED8D2874}" type="pres">
      <dgm:prSet presAssocID="{95C9AB22-09D6-48E9-A63A-C572A0C12708}" presName="horz1" presStyleCnt="0"/>
      <dgm:spPr/>
    </dgm:pt>
    <dgm:pt modelId="{B071F79E-34FA-4FF5-8083-FE95363C2841}" type="pres">
      <dgm:prSet presAssocID="{95C9AB22-09D6-48E9-A63A-C572A0C12708}" presName="tx1" presStyleLbl="revTx" presStyleIdx="2" presStyleCnt="4"/>
      <dgm:spPr/>
    </dgm:pt>
    <dgm:pt modelId="{7C58AE50-C2F1-47BE-99BA-ECDEBCFF1241}" type="pres">
      <dgm:prSet presAssocID="{95C9AB22-09D6-48E9-A63A-C572A0C12708}" presName="vert1" presStyleCnt="0"/>
      <dgm:spPr/>
    </dgm:pt>
    <dgm:pt modelId="{25EC7B02-DAB7-4EA6-B3D6-EFAA2725D5A9}" type="pres">
      <dgm:prSet presAssocID="{BCC7C305-2D1D-4931-B6F8-3BA41ED5B183}" presName="thickLine" presStyleLbl="alignNode1" presStyleIdx="3" presStyleCnt="4"/>
      <dgm:spPr/>
    </dgm:pt>
    <dgm:pt modelId="{C312E71F-E25E-4BD4-BD64-FA526B1B1869}" type="pres">
      <dgm:prSet presAssocID="{BCC7C305-2D1D-4931-B6F8-3BA41ED5B183}" presName="horz1" presStyleCnt="0"/>
      <dgm:spPr/>
    </dgm:pt>
    <dgm:pt modelId="{12562918-7B12-473C-AECA-80FAAF4ECFB7}" type="pres">
      <dgm:prSet presAssocID="{BCC7C305-2D1D-4931-B6F8-3BA41ED5B183}" presName="tx1" presStyleLbl="revTx" presStyleIdx="3" presStyleCnt="4"/>
      <dgm:spPr/>
    </dgm:pt>
    <dgm:pt modelId="{BF1137CF-19B3-4E82-9225-88C1472228F8}" type="pres">
      <dgm:prSet presAssocID="{BCC7C305-2D1D-4931-B6F8-3BA41ED5B183}" presName="vert1" presStyleCnt="0"/>
      <dgm:spPr/>
    </dgm:pt>
  </dgm:ptLst>
  <dgm:cxnLst>
    <dgm:cxn modelId="{1F5CC128-6596-4D1B-B0F9-2C5AF6A85C70}" type="presOf" srcId="{C229ACC4-4846-4990-9E81-C9DAF873C089}" destId="{B34865F8-F7C9-4C56-9F05-D6AE3280E6BB}" srcOrd="0" destOrd="0" presId="urn:microsoft.com/office/officeart/2008/layout/LinedList"/>
    <dgm:cxn modelId="{5AC7682F-8037-4A1D-8EF8-6378292BD8D8}" srcId="{9E0F66DB-6FD2-44AE-87AE-7A914A482497}" destId="{AA486C5F-7752-441A-9320-C265A0D813B8}" srcOrd="1" destOrd="0" parTransId="{4063C31E-781B-4224-838B-8E7D61F1DBEE}" sibTransId="{72D84674-0CFD-473E-A591-DD0C15002684}"/>
    <dgm:cxn modelId="{A7898C32-3F7B-4513-A924-8380B1E93281}" srcId="{9E0F66DB-6FD2-44AE-87AE-7A914A482497}" destId="{BCC7C305-2D1D-4931-B6F8-3BA41ED5B183}" srcOrd="3" destOrd="0" parTransId="{8C1FB262-87BC-4152-8F63-87724DA1AFB2}" sibTransId="{DA3978E3-FBC5-4390-A381-DBB332B339B1}"/>
    <dgm:cxn modelId="{7C29E83D-E8D2-4CFC-BC30-E59AF106DC96}" type="presOf" srcId="{95C9AB22-09D6-48E9-A63A-C572A0C12708}" destId="{B071F79E-34FA-4FF5-8083-FE95363C2841}" srcOrd="0" destOrd="0" presId="urn:microsoft.com/office/officeart/2008/layout/LinedList"/>
    <dgm:cxn modelId="{08049F77-3476-4E43-BE64-4D43CC0B9F6C}" srcId="{9E0F66DB-6FD2-44AE-87AE-7A914A482497}" destId="{C229ACC4-4846-4990-9E81-C9DAF873C089}" srcOrd="0" destOrd="0" parTransId="{A2BA688F-8777-4EB8-BFFD-6E7C81260CF5}" sibTransId="{6B50BD96-9557-4879-82E0-45DEAB70DC3A}"/>
    <dgm:cxn modelId="{408095BB-7A5B-41B2-875E-19850B1D153E}" type="presOf" srcId="{AA486C5F-7752-441A-9320-C265A0D813B8}" destId="{65D438A6-FCA8-402B-9A14-0D1211368258}" srcOrd="0" destOrd="0" presId="urn:microsoft.com/office/officeart/2008/layout/LinedList"/>
    <dgm:cxn modelId="{A99A6DBE-7DB2-4483-A8CB-5BB09CF858F8}" type="presOf" srcId="{BCC7C305-2D1D-4931-B6F8-3BA41ED5B183}" destId="{12562918-7B12-473C-AECA-80FAAF4ECFB7}" srcOrd="0" destOrd="0" presId="urn:microsoft.com/office/officeart/2008/layout/LinedList"/>
    <dgm:cxn modelId="{64CEE5D2-6CE2-4235-BBA2-BC0FBFC12A9A}" type="presOf" srcId="{9E0F66DB-6FD2-44AE-87AE-7A914A482497}" destId="{4D669803-4EA1-4B02-9DB9-B8B149908E47}" srcOrd="0" destOrd="0" presId="urn:microsoft.com/office/officeart/2008/layout/LinedList"/>
    <dgm:cxn modelId="{351B1EF9-DA0E-4D70-97E6-4584B70C5752}" srcId="{9E0F66DB-6FD2-44AE-87AE-7A914A482497}" destId="{95C9AB22-09D6-48E9-A63A-C572A0C12708}" srcOrd="2" destOrd="0" parTransId="{C8C8056D-1063-4D14-B161-E67252B9FD0E}" sibTransId="{85E935BD-9673-4DE3-BB25-BD1349B3A940}"/>
    <dgm:cxn modelId="{EE284B02-7880-456D-81E6-BE278145BD33}" type="presParOf" srcId="{4D669803-4EA1-4B02-9DB9-B8B149908E47}" destId="{5AD08708-4171-4573-BCE7-BE7A58BFFD8B}" srcOrd="0" destOrd="0" presId="urn:microsoft.com/office/officeart/2008/layout/LinedList"/>
    <dgm:cxn modelId="{53C6A434-6390-46C5-A62B-3549191B827D}" type="presParOf" srcId="{4D669803-4EA1-4B02-9DB9-B8B149908E47}" destId="{21F8CD35-F444-48A0-AA50-73AFDBA9ADC0}" srcOrd="1" destOrd="0" presId="urn:microsoft.com/office/officeart/2008/layout/LinedList"/>
    <dgm:cxn modelId="{B595D7FE-E22C-4875-8362-1AC0BF7BCB69}" type="presParOf" srcId="{21F8CD35-F444-48A0-AA50-73AFDBA9ADC0}" destId="{B34865F8-F7C9-4C56-9F05-D6AE3280E6BB}" srcOrd="0" destOrd="0" presId="urn:microsoft.com/office/officeart/2008/layout/LinedList"/>
    <dgm:cxn modelId="{58A77A26-1518-431D-BA37-09183B5E13C3}" type="presParOf" srcId="{21F8CD35-F444-48A0-AA50-73AFDBA9ADC0}" destId="{06413A2C-C1E6-471B-81D5-75DC39F0E802}" srcOrd="1" destOrd="0" presId="urn:microsoft.com/office/officeart/2008/layout/LinedList"/>
    <dgm:cxn modelId="{B522C6B9-1B50-48B0-A8A3-B4A5354183EC}" type="presParOf" srcId="{4D669803-4EA1-4B02-9DB9-B8B149908E47}" destId="{54BA9A97-4B8F-4769-8633-46817CC5A1A4}" srcOrd="2" destOrd="0" presId="urn:microsoft.com/office/officeart/2008/layout/LinedList"/>
    <dgm:cxn modelId="{BC7E9E83-B48A-4B04-8310-C03E2823E0F2}" type="presParOf" srcId="{4D669803-4EA1-4B02-9DB9-B8B149908E47}" destId="{73468F13-65A3-42ED-AEEF-0F612757D484}" srcOrd="3" destOrd="0" presId="urn:microsoft.com/office/officeart/2008/layout/LinedList"/>
    <dgm:cxn modelId="{4462B0D4-40D0-4E59-9C25-C9F920CB1676}" type="presParOf" srcId="{73468F13-65A3-42ED-AEEF-0F612757D484}" destId="{65D438A6-FCA8-402B-9A14-0D1211368258}" srcOrd="0" destOrd="0" presId="urn:microsoft.com/office/officeart/2008/layout/LinedList"/>
    <dgm:cxn modelId="{21A86E2E-47B7-40EA-B877-A66F775D89B6}" type="presParOf" srcId="{73468F13-65A3-42ED-AEEF-0F612757D484}" destId="{2EEC6338-9C47-437C-BE63-D55FA597F78A}" srcOrd="1" destOrd="0" presId="urn:microsoft.com/office/officeart/2008/layout/LinedList"/>
    <dgm:cxn modelId="{BFCFA53A-13A4-4141-8DC4-683DF32D2B4F}" type="presParOf" srcId="{4D669803-4EA1-4B02-9DB9-B8B149908E47}" destId="{1BE50EFA-9EC0-4726-A9A7-3A87940D3F67}" srcOrd="4" destOrd="0" presId="urn:microsoft.com/office/officeart/2008/layout/LinedList"/>
    <dgm:cxn modelId="{9A1FE8C8-3864-48E6-8C84-01A017F7ABF7}" type="presParOf" srcId="{4D669803-4EA1-4B02-9DB9-B8B149908E47}" destId="{67151971-55EC-4672-91AA-68B0ED8D2874}" srcOrd="5" destOrd="0" presId="urn:microsoft.com/office/officeart/2008/layout/LinedList"/>
    <dgm:cxn modelId="{D1E837CD-88EA-432D-AF8A-17EBC585C0A1}" type="presParOf" srcId="{67151971-55EC-4672-91AA-68B0ED8D2874}" destId="{B071F79E-34FA-4FF5-8083-FE95363C2841}" srcOrd="0" destOrd="0" presId="urn:microsoft.com/office/officeart/2008/layout/LinedList"/>
    <dgm:cxn modelId="{174BBD75-D169-4986-AA70-95A3FF24190B}" type="presParOf" srcId="{67151971-55EC-4672-91AA-68B0ED8D2874}" destId="{7C58AE50-C2F1-47BE-99BA-ECDEBCFF1241}" srcOrd="1" destOrd="0" presId="urn:microsoft.com/office/officeart/2008/layout/LinedList"/>
    <dgm:cxn modelId="{40B6FD59-064A-45A9-86C3-B609462A0D94}" type="presParOf" srcId="{4D669803-4EA1-4B02-9DB9-B8B149908E47}" destId="{25EC7B02-DAB7-4EA6-B3D6-EFAA2725D5A9}" srcOrd="6" destOrd="0" presId="urn:microsoft.com/office/officeart/2008/layout/LinedList"/>
    <dgm:cxn modelId="{3E9A26D6-E334-48D3-AC80-A08D19C627B5}" type="presParOf" srcId="{4D669803-4EA1-4B02-9DB9-B8B149908E47}" destId="{C312E71F-E25E-4BD4-BD64-FA526B1B1869}" srcOrd="7" destOrd="0" presId="urn:microsoft.com/office/officeart/2008/layout/LinedList"/>
    <dgm:cxn modelId="{2DEFC692-182B-493E-9D37-12A88BD6EB58}" type="presParOf" srcId="{C312E71F-E25E-4BD4-BD64-FA526B1B1869}" destId="{12562918-7B12-473C-AECA-80FAAF4ECFB7}" srcOrd="0" destOrd="0" presId="urn:microsoft.com/office/officeart/2008/layout/LinedList"/>
    <dgm:cxn modelId="{EF06B870-1228-4C79-BBA3-E5CBA6A7B9E9}" type="presParOf" srcId="{C312E71F-E25E-4BD4-BD64-FA526B1B1869}" destId="{BF1137CF-19B3-4E82-9225-88C1472228F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FD4FCA-289F-464A-8B6D-BE2CDCCCFDEA}">
      <dsp:nvSpPr>
        <dsp:cNvPr id="0" name=""/>
        <dsp:cNvSpPr/>
      </dsp:nvSpPr>
      <dsp:spPr>
        <a:xfrm>
          <a:off x="1349501" y="270556"/>
          <a:ext cx="3496421" cy="3496421"/>
        </a:xfrm>
        <a:prstGeom prst="pie">
          <a:avLst>
            <a:gd name="adj1" fmla="val 16200000"/>
            <a:gd name="adj2" fmla="val 180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EC" sz="1300" kern="1200" dirty="0"/>
            <a:t>Consejos comprometidos</a:t>
          </a:r>
        </a:p>
        <a:p>
          <a:pPr marL="0" lvl="0" indent="0" algn="ctr" defTabSz="577850">
            <a:lnSpc>
              <a:spcPct val="90000"/>
            </a:lnSpc>
            <a:spcBef>
              <a:spcPct val="0"/>
            </a:spcBef>
            <a:spcAft>
              <a:spcPct val="35000"/>
            </a:spcAft>
            <a:buNone/>
          </a:pPr>
          <a:endParaRPr lang="es-EC" sz="1300" kern="1200" dirty="0"/>
        </a:p>
        <a:p>
          <a:pPr marL="0" lvl="0" indent="0" algn="ctr" defTabSz="577850">
            <a:lnSpc>
              <a:spcPct val="90000"/>
            </a:lnSpc>
            <a:spcBef>
              <a:spcPct val="0"/>
            </a:spcBef>
            <a:spcAft>
              <a:spcPct val="35000"/>
            </a:spcAft>
            <a:buNone/>
          </a:pPr>
          <a:endParaRPr lang="es-EC" sz="1300" kern="1200" dirty="0"/>
        </a:p>
      </dsp:txBody>
      <dsp:txXfrm>
        <a:off x="3192198" y="1011464"/>
        <a:ext cx="1248721" cy="1040601"/>
      </dsp:txXfrm>
    </dsp:sp>
    <dsp:sp modelId="{6A280224-AD25-486E-8502-07229593AE46}">
      <dsp:nvSpPr>
        <dsp:cNvPr id="0" name=""/>
        <dsp:cNvSpPr/>
      </dsp:nvSpPr>
      <dsp:spPr>
        <a:xfrm>
          <a:off x="1277491" y="395428"/>
          <a:ext cx="3496421" cy="3496421"/>
        </a:xfrm>
        <a:prstGeom prst="pie">
          <a:avLst>
            <a:gd name="adj1" fmla="val 1800000"/>
            <a:gd name="adj2" fmla="val 900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EC" sz="1300" kern="1200" dirty="0"/>
            <a:t>Cultura Organizacional basada en principios y valores </a:t>
          </a:r>
        </a:p>
      </dsp:txBody>
      <dsp:txXfrm>
        <a:off x="2109973" y="2663939"/>
        <a:ext cx="1873082" cy="915729"/>
      </dsp:txXfrm>
    </dsp:sp>
    <dsp:sp modelId="{60F19852-EA3E-443A-8C03-014F66412918}">
      <dsp:nvSpPr>
        <dsp:cNvPr id="0" name=""/>
        <dsp:cNvSpPr/>
      </dsp:nvSpPr>
      <dsp:spPr>
        <a:xfrm>
          <a:off x="1205482" y="270556"/>
          <a:ext cx="3496421" cy="3496421"/>
        </a:xfrm>
        <a:prstGeom prst="pie">
          <a:avLst>
            <a:gd name="adj1" fmla="val 9000000"/>
            <a:gd name="adj2" fmla="val 1620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EC" sz="1300" kern="1200" dirty="0"/>
            <a:t>Participación de Asambleas</a:t>
          </a:r>
        </a:p>
        <a:p>
          <a:pPr marL="0" lvl="0" indent="0" algn="ctr" defTabSz="577850">
            <a:lnSpc>
              <a:spcPct val="90000"/>
            </a:lnSpc>
            <a:spcBef>
              <a:spcPct val="0"/>
            </a:spcBef>
            <a:spcAft>
              <a:spcPct val="35000"/>
            </a:spcAft>
            <a:buNone/>
          </a:pPr>
          <a:endParaRPr lang="es-EC" sz="1300" kern="1200" dirty="0"/>
        </a:p>
        <a:p>
          <a:pPr marL="0" lvl="0" indent="0" algn="ctr" defTabSz="577850">
            <a:lnSpc>
              <a:spcPct val="90000"/>
            </a:lnSpc>
            <a:spcBef>
              <a:spcPct val="0"/>
            </a:spcBef>
            <a:spcAft>
              <a:spcPct val="35000"/>
            </a:spcAft>
            <a:buNone/>
          </a:pPr>
          <a:endParaRPr lang="es-EC" sz="1300" kern="1200" dirty="0"/>
        </a:p>
      </dsp:txBody>
      <dsp:txXfrm>
        <a:off x="1610484" y="1011464"/>
        <a:ext cx="1248721" cy="1040601"/>
      </dsp:txXfrm>
    </dsp:sp>
    <dsp:sp modelId="{7F5C998B-5A30-4F47-A4D2-4F1C1D66683B}">
      <dsp:nvSpPr>
        <dsp:cNvPr id="0" name=""/>
        <dsp:cNvSpPr/>
      </dsp:nvSpPr>
      <dsp:spPr>
        <a:xfrm>
          <a:off x="1068904" y="54111"/>
          <a:ext cx="3929311" cy="3929311"/>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884611-B1B6-42F3-BBEB-701C8BC1DA0E}">
      <dsp:nvSpPr>
        <dsp:cNvPr id="0" name=""/>
        <dsp:cNvSpPr/>
      </dsp:nvSpPr>
      <dsp:spPr>
        <a:xfrm>
          <a:off x="1061046" y="178762"/>
          <a:ext cx="3929311" cy="3929311"/>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A8E1852-33EF-4C94-88A3-1665F90D0B62}">
      <dsp:nvSpPr>
        <dsp:cNvPr id="0" name=""/>
        <dsp:cNvSpPr/>
      </dsp:nvSpPr>
      <dsp:spPr>
        <a:xfrm>
          <a:off x="950634" y="129711"/>
          <a:ext cx="3929311" cy="3929311"/>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275421-72F6-44E9-A14C-778456841EBD}">
      <dsp:nvSpPr>
        <dsp:cNvPr id="0" name=""/>
        <dsp:cNvSpPr/>
      </dsp:nvSpPr>
      <dsp:spPr>
        <a:xfrm>
          <a:off x="0" y="2703"/>
          <a:ext cx="6900512"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6F534C-F987-44F6-9382-C84E26BBBD66}">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s-EC" sz="4300" kern="1200"/>
            <a:t>Reglamento a la LOEPS (4 de Agosto del 2020 )</a:t>
          </a:r>
          <a:endParaRPr lang="en-US" sz="4300" kern="1200"/>
        </a:p>
      </dsp:txBody>
      <dsp:txXfrm>
        <a:off x="0" y="2703"/>
        <a:ext cx="6900512" cy="1843578"/>
      </dsp:txXfrm>
    </dsp:sp>
    <dsp:sp modelId="{140D7DAF-BFB7-470B-A46B-A6E7160E26AF}">
      <dsp:nvSpPr>
        <dsp:cNvPr id="0" name=""/>
        <dsp:cNvSpPr/>
      </dsp:nvSpPr>
      <dsp:spPr>
        <a:xfrm>
          <a:off x="0" y="1846281"/>
          <a:ext cx="6900512"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E05D42-4319-45D5-BF44-8EAB1F1D2FF8}">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s-EC" sz="4300" kern="1200"/>
            <a:t>Estatuto Adecuado</a:t>
          </a:r>
          <a:endParaRPr lang="en-US" sz="4300" kern="1200"/>
        </a:p>
      </dsp:txBody>
      <dsp:txXfrm>
        <a:off x="0" y="1846281"/>
        <a:ext cx="6900512" cy="1843578"/>
      </dsp:txXfrm>
    </dsp:sp>
    <dsp:sp modelId="{60132E71-A559-42A9-8D89-587E2E680C62}">
      <dsp:nvSpPr>
        <dsp:cNvPr id="0" name=""/>
        <dsp:cNvSpPr/>
      </dsp:nvSpPr>
      <dsp:spPr>
        <a:xfrm>
          <a:off x="0" y="3689859"/>
          <a:ext cx="6900512"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6ADB5C-8CD9-41F1-8209-565F253DF08A}">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s-EC" sz="4300" kern="1200"/>
            <a:t>SEPS-IGT-IGS-IGJ-INSESF-INGINT-2021-019</a:t>
          </a:r>
          <a:endParaRPr lang="en-US" sz="4300" kern="1200"/>
        </a:p>
      </dsp:txBody>
      <dsp:txXfrm>
        <a:off x="0" y="3689859"/>
        <a:ext cx="6900512" cy="18435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D08708-4171-4573-BCE7-BE7A58BFFD8B}">
      <dsp:nvSpPr>
        <dsp:cNvPr id="0" name=""/>
        <dsp:cNvSpPr/>
      </dsp:nvSpPr>
      <dsp:spPr>
        <a:xfrm>
          <a:off x="0" y="0"/>
          <a:ext cx="6900512"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865F8-F7C9-4C56-9F05-D6AE3280E6BB}">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dirty="0"/>
            <a:t>COMISIONES ESPECIALES</a:t>
          </a:r>
        </a:p>
      </dsp:txBody>
      <dsp:txXfrm>
        <a:off x="0" y="0"/>
        <a:ext cx="6900512" cy="1384035"/>
      </dsp:txXfrm>
    </dsp:sp>
    <dsp:sp modelId="{54BA9A97-4B8F-4769-8633-46817CC5A1A4}">
      <dsp:nvSpPr>
        <dsp:cNvPr id="0" name=""/>
        <dsp:cNvSpPr/>
      </dsp:nvSpPr>
      <dsp:spPr>
        <a:xfrm>
          <a:off x="0" y="1384035"/>
          <a:ext cx="6900512"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D438A6-FCA8-402B-9A14-0D1211368258}">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s-EC" sz="3900" kern="1200" dirty="0"/>
            <a:t>COMISIONES  ESPECIALES PERMANENTES</a:t>
          </a:r>
          <a:endParaRPr lang="en-US" sz="3900" kern="1200" dirty="0"/>
        </a:p>
      </dsp:txBody>
      <dsp:txXfrm>
        <a:off x="0" y="1384035"/>
        <a:ext cx="6900512" cy="1384035"/>
      </dsp:txXfrm>
    </dsp:sp>
    <dsp:sp modelId="{1BE50EFA-9EC0-4726-A9A7-3A87940D3F67}">
      <dsp:nvSpPr>
        <dsp:cNvPr id="0" name=""/>
        <dsp:cNvSpPr/>
      </dsp:nvSpPr>
      <dsp:spPr>
        <a:xfrm>
          <a:off x="0" y="2768070"/>
          <a:ext cx="6900512"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71F79E-34FA-4FF5-8083-FE95363C2841}">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dirty="0"/>
            <a:t>COMISIONES </a:t>
          </a:r>
          <a:r>
            <a:rPr lang="es-EC" sz="3900" kern="1200" dirty="0"/>
            <a:t>ESPECIALES </a:t>
          </a:r>
          <a:r>
            <a:rPr lang="en-US" sz="3900" kern="1200" dirty="0"/>
            <a:t>OCACIONALES </a:t>
          </a:r>
        </a:p>
      </dsp:txBody>
      <dsp:txXfrm>
        <a:off x="0" y="2768070"/>
        <a:ext cx="6900512" cy="1384035"/>
      </dsp:txXfrm>
    </dsp:sp>
    <dsp:sp modelId="{25EC7B02-DAB7-4EA6-B3D6-EFAA2725D5A9}">
      <dsp:nvSpPr>
        <dsp:cNvPr id="0" name=""/>
        <dsp:cNvSpPr/>
      </dsp:nvSpPr>
      <dsp:spPr>
        <a:xfrm>
          <a:off x="0" y="4152105"/>
          <a:ext cx="6900512"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562918-7B12-473C-AECA-80FAAF4ECFB7}">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s-EC" sz="3900" kern="1200"/>
            <a:t>COMITES CREADOS POR NORMA </a:t>
          </a:r>
          <a:endParaRPr lang="en-US" sz="3900" kern="1200" dirty="0"/>
        </a:p>
      </dsp:txBody>
      <dsp:txXfrm>
        <a:off x="0" y="4152105"/>
        <a:ext cx="6900512" cy="1384035"/>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5" name="Shape 195"/>
          <p:cNvSpPr>
            <a:spLocks noGrp="1" noRot="1" noChangeAspect="1"/>
          </p:cNvSpPr>
          <p:nvPr>
            <p:ph type="sldImg"/>
          </p:nvPr>
        </p:nvSpPr>
        <p:spPr>
          <a:xfrm>
            <a:off x="1143000" y="685800"/>
            <a:ext cx="4572000" cy="3429000"/>
          </a:xfrm>
          <a:prstGeom prst="rect">
            <a:avLst/>
          </a:prstGeom>
        </p:spPr>
        <p:txBody>
          <a:bodyPr/>
          <a:lstStyle/>
          <a:p>
            <a:endParaRPr/>
          </a:p>
        </p:txBody>
      </p:sp>
      <p:sp>
        <p:nvSpPr>
          <p:cNvPr id="196" name="Shape 19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1287896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2419006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2907126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2375684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1590257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2363769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1806719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1743853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508768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Custom Layout">
    <p:spTree>
      <p:nvGrpSpPr>
        <p:cNvPr id="1" name=""/>
        <p:cNvGrpSpPr/>
        <p:nvPr/>
      </p:nvGrpSpPr>
      <p:grpSpPr>
        <a:xfrm>
          <a:off x="0" y="0"/>
          <a:ext cx="0" cy="0"/>
          <a:chOff x="0" y="0"/>
          <a:chExt cx="0" cy="0"/>
        </a:xfrm>
      </p:grpSpPr>
      <p:sp>
        <p:nvSpPr>
          <p:cNvPr id="28" name="Picture Placeholder 4"/>
          <p:cNvSpPr>
            <a:spLocks noGrp="1"/>
          </p:cNvSpPr>
          <p:nvPr>
            <p:ph type="pic" sz="quarter" idx="13"/>
          </p:nvPr>
        </p:nvSpPr>
        <p:spPr>
          <a:xfrm>
            <a:off x="7653672" y="1368503"/>
            <a:ext cx="3380759" cy="4544268"/>
          </a:xfrm>
          <a:prstGeom prst="rect">
            <a:avLst/>
          </a:prstGeom>
        </p:spPr>
        <p:txBody>
          <a:bodyPr lIns="91439" rIns="91439"/>
          <a:lstStyle/>
          <a:p>
            <a:endParaRPr/>
          </a:p>
        </p:txBody>
      </p:sp>
      <p:sp>
        <p:nvSpPr>
          <p:cNvPr id="2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10_Custom Layout">
    <p:spTree>
      <p:nvGrpSpPr>
        <p:cNvPr id="1" name=""/>
        <p:cNvGrpSpPr/>
        <p:nvPr/>
      </p:nvGrpSpPr>
      <p:grpSpPr>
        <a:xfrm>
          <a:off x="0" y="0"/>
          <a:ext cx="0" cy="0"/>
          <a:chOff x="0" y="0"/>
          <a:chExt cx="0" cy="0"/>
        </a:xfrm>
      </p:grpSpPr>
      <p:sp>
        <p:nvSpPr>
          <p:cNvPr id="102" name="Picture Placeholder 6"/>
          <p:cNvSpPr>
            <a:spLocks noGrp="1"/>
          </p:cNvSpPr>
          <p:nvPr>
            <p:ph type="pic" idx="13"/>
          </p:nvPr>
        </p:nvSpPr>
        <p:spPr>
          <a:xfrm>
            <a:off x="391885" y="362856"/>
            <a:ext cx="11364687" cy="4325563"/>
          </a:xfrm>
          <a:prstGeom prst="rect">
            <a:avLst/>
          </a:prstGeom>
        </p:spPr>
        <p:txBody>
          <a:bodyPr lIns="91439" rIns="91439"/>
          <a:lstStyle/>
          <a:p>
            <a:endParaRPr/>
          </a:p>
        </p:txBody>
      </p:sp>
      <p:sp>
        <p:nvSpPr>
          <p:cNvPr id="10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13_Custom Layout">
    <p:spTree>
      <p:nvGrpSpPr>
        <p:cNvPr id="1" name=""/>
        <p:cNvGrpSpPr/>
        <p:nvPr/>
      </p:nvGrpSpPr>
      <p:grpSpPr>
        <a:xfrm>
          <a:off x="0" y="0"/>
          <a:ext cx="0" cy="0"/>
          <a:chOff x="0" y="0"/>
          <a:chExt cx="0" cy="0"/>
        </a:xfrm>
      </p:grpSpPr>
      <p:sp>
        <p:nvSpPr>
          <p:cNvPr id="110" name="Picture Placeholder 11"/>
          <p:cNvSpPr>
            <a:spLocks noGrp="1"/>
          </p:cNvSpPr>
          <p:nvPr>
            <p:ph type="pic" sz="half" idx="13"/>
          </p:nvPr>
        </p:nvSpPr>
        <p:spPr>
          <a:xfrm>
            <a:off x="389121" y="169598"/>
            <a:ext cx="3412502" cy="6688402"/>
          </a:xfrm>
          <a:prstGeom prst="rect">
            <a:avLst/>
          </a:prstGeom>
        </p:spPr>
        <p:txBody>
          <a:bodyPr lIns="91439" rIns="91439"/>
          <a:lstStyle/>
          <a:p>
            <a:endParaRPr/>
          </a:p>
        </p:txBody>
      </p:sp>
      <p:sp>
        <p:nvSpPr>
          <p:cNvPr id="111" name="Picture Placeholder 18"/>
          <p:cNvSpPr>
            <a:spLocks noGrp="1"/>
          </p:cNvSpPr>
          <p:nvPr>
            <p:ph type="pic" sz="quarter" idx="14"/>
          </p:nvPr>
        </p:nvSpPr>
        <p:spPr>
          <a:xfrm>
            <a:off x="7619868" y="32999"/>
            <a:ext cx="4572133" cy="3412501"/>
          </a:xfrm>
          <a:prstGeom prst="rect">
            <a:avLst/>
          </a:prstGeom>
        </p:spPr>
        <p:txBody>
          <a:bodyPr lIns="91439" rIns="91439"/>
          <a:lstStyle/>
          <a:p>
            <a:endParaRPr/>
          </a:p>
        </p:txBody>
      </p:sp>
      <p:sp>
        <p:nvSpPr>
          <p:cNvPr id="112" name="Picture Placeholder 21"/>
          <p:cNvSpPr>
            <a:spLocks noGrp="1"/>
          </p:cNvSpPr>
          <p:nvPr>
            <p:ph type="pic" sz="quarter" idx="15"/>
          </p:nvPr>
        </p:nvSpPr>
        <p:spPr>
          <a:xfrm>
            <a:off x="7619868" y="3445500"/>
            <a:ext cx="4572133" cy="3412500"/>
          </a:xfrm>
          <a:prstGeom prst="rect">
            <a:avLst/>
          </a:prstGeom>
        </p:spPr>
        <p:txBody>
          <a:bodyPr lIns="91439" rIns="91439"/>
          <a:lstStyle/>
          <a:p>
            <a:endParaRPr/>
          </a:p>
        </p:txBody>
      </p:sp>
      <p:sp>
        <p:nvSpPr>
          <p:cNvPr id="11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14_Custom Layout">
    <p:spTree>
      <p:nvGrpSpPr>
        <p:cNvPr id="1" name=""/>
        <p:cNvGrpSpPr/>
        <p:nvPr/>
      </p:nvGrpSpPr>
      <p:grpSpPr>
        <a:xfrm>
          <a:off x="0" y="0"/>
          <a:ext cx="0" cy="0"/>
          <a:chOff x="0" y="0"/>
          <a:chExt cx="0" cy="0"/>
        </a:xfrm>
      </p:grpSpPr>
      <p:sp>
        <p:nvSpPr>
          <p:cNvPr id="120" name="Picture Placeholder 4"/>
          <p:cNvSpPr>
            <a:spLocks noGrp="1"/>
          </p:cNvSpPr>
          <p:nvPr>
            <p:ph type="pic" sz="half" idx="13"/>
          </p:nvPr>
        </p:nvSpPr>
        <p:spPr>
          <a:xfrm>
            <a:off x="7605486" y="0"/>
            <a:ext cx="4586514" cy="6858000"/>
          </a:xfrm>
          <a:prstGeom prst="rect">
            <a:avLst/>
          </a:prstGeom>
        </p:spPr>
        <p:txBody>
          <a:bodyPr lIns="91439" rIns="91439"/>
          <a:lstStyle/>
          <a:p>
            <a:endParaRPr/>
          </a:p>
        </p:txBody>
      </p:sp>
      <p:sp>
        <p:nvSpPr>
          <p:cNvPr id="12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15_Custom Layout">
    <p:spTree>
      <p:nvGrpSpPr>
        <p:cNvPr id="1" name=""/>
        <p:cNvGrpSpPr/>
        <p:nvPr/>
      </p:nvGrpSpPr>
      <p:grpSpPr>
        <a:xfrm>
          <a:off x="0" y="0"/>
          <a:ext cx="0" cy="0"/>
          <a:chOff x="0" y="0"/>
          <a:chExt cx="0" cy="0"/>
        </a:xfrm>
      </p:grpSpPr>
      <p:sp>
        <p:nvSpPr>
          <p:cNvPr id="128" name="Picture Placeholder 4"/>
          <p:cNvSpPr>
            <a:spLocks noGrp="1"/>
          </p:cNvSpPr>
          <p:nvPr>
            <p:ph type="pic" sz="half" idx="13"/>
          </p:nvPr>
        </p:nvSpPr>
        <p:spPr>
          <a:xfrm>
            <a:off x="5384799" y="-1"/>
            <a:ext cx="6807202" cy="3396345"/>
          </a:xfrm>
          <a:prstGeom prst="rect">
            <a:avLst/>
          </a:prstGeom>
        </p:spPr>
        <p:txBody>
          <a:bodyPr lIns="91439" rIns="91439"/>
          <a:lstStyle/>
          <a:p>
            <a:endParaRPr/>
          </a:p>
        </p:txBody>
      </p:sp>
      <p:sp>
        <p:nvSpPr>
          <p:cNvPr id="12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16_Custom Layout">
    <p:spTree>
      <p:nvGrpSpPr>
        <p:cNvPr id="1" name=""/>
        <p:cNvGrpSpPr/>
        <p:nvPr/>
      </p:nvGrpSpPr>
      <p:grpSpPr>
        <a:xfrm>
          <a:off x="0" y="0"/>
          <a:ext cx="0" cy="0"/>
          <a:chOff x="0" y="0"/>
          <a:chExt cx="0" cy="0"/>
        </a:xfrm>
      </p:grpSpPr>
      <p:sp>
        <p:nvSpPr>
          <p:cNvPr id="136" name="Picture Placeholder 4"/>
          <p:cNvSpPr>
            <a:spLocks noGrp="1"/>
          </p:cNvSpPr>
          <p:nvPr>
            <p:ph type="pic" sz="half" idx="13"/>
          </p:nvPr>
        </p:nvSpPr>
        <p:spPr>
          <a:xfrm>
            <a:off x="4365766" y="542279"/>
            <a:ext cx="3157504" cy="5526371"/>
          </a:xfrm>
          <a:prstGeom prst="rect">
            <a:avLst/>
          </a:prstGeom>
        </p:spPr>
        <p:txBody>
          <a:bodyPr lIns="91439" rIns="91439"/>
          <a:lstStyle/>
          <a:p>
            <a:endParaRPr/>
          </a:p>
        </p:txBody>
      </p:sp>
      <p:sp>
        <p:nvSpPr>
          <p:cNvPr id="13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17_Custom Layout">
    <p:spTree>
      <p:nvGrpSpPr>
        <p:cNvPr id="1" name=""/>
        <p:cNvGrpSpPr/>
        <p:nvPr/>
      </p:nvGrpSpPr>
      <p:grpSpPr>
        <a:xfrm>
          <a:off x="0" y="0"/>
          <a:ext cx="0" cy="0"/>
          <a:chOff x="0" y="0"/>
          <a:chExt cx="0" cy="0"/>
        </a:xfrm>
      </p:grpSpPr>
      <p:sp>
        <p:nvSpPr>
          <p:cNvPr id="144" name="Picture Placeholder 3"/>
          <p:cNvSpPr>
            <a:spLocks noGrp="1"/>
          </p:cNvSpPr>
          <p:nvPr>
            <p:ph type="pic" sz="half" idx="13"/>
          </p:nvPr>
        </p:nvSpPr>
        <p:spPr>
          <a:xfrm>
            <a:off x="9156851" y="0"/>
            <a:ext cx="3035149" cy="6858000"/>
          </a:xfrm>
          <a:prstGeom prst="rect">
            <a:avLst/>
          </a:prstGeom>
        </p:spPr>
        <p:txBody>
          <a:bodyPr lIns="91439" rIns="91439"/>
          <a:lstStyle/>
          <a:p>
            <a:endParaRPr/>
          </a:p>
        </p:txBody>
      </p:sp>
      <p:sp>
        <p:nvSpPr>
          <p:cNvPr id="145" name="Picture Placeholder 3"/>
          <p:cNvSpPr>
            <a:spLocks noGrp="1"/>
          </p:cNvSpPr>
          <p:nvPr>
            <p:ph type="pic" sz="quarter" idx="14"/>
          </p:nvPr>
        </p:nvSpPr>
        <p:spPr>
          <a:xfrm>
            <a:off x="6248400" y="0"/>
            <a:ext cx="2895600" cy="3657601"/>
          </a:xfrm>
          <a:prstGeom prst="rect">
            <a:avLst/>
          </a:prstGeom>
        </p:spPr>
        <p:txBody>
          <a:bodyPr lIns="91439" rIns="91439"/>
          <a:lstStyle/>
          <a:p>
            <a:endParaRPr/>
          </a:p>
        </p:txBody>
      </p:sp>
      <p:sp>
        <p:nvSpPr>
          <p:cNvPr id="146" name="Picture Placeholder 3"/>
          <p:cNvSpPr>
            <a:spLocks noGrp="1"/>
          </p:cNvSpPr>
          <p:nvPr>
            <p:ph type="pic" sz="half" idx="15"/>
          </p:nvPr>
        </p:nvSpPr>
        <p:spPr>
          <a:xfrm>
            <a:off x="3352800" y="3657600"/>
            <a:ext cx="5791200" cy="3200400"/>
          </a:xfrm>
          <a:prstGeom prst="rect">
            <a:avLst/>
          </a:prstGeom>
        </p:spPr>
        <p:txBody>
          <a:bodyPr lIns="91439" rIns="91439"/>
          <a:lstStyle/>
          <a:p>
            <a:endParaRPr/>
          </a:p>
        </p:txBody>
      </p:sp>
      <p:sp>
        <p:nvSpPr>
          <p:cNvPr id="147" name="Picture Placeholder 3"/>
          <p:cNvSpPr>
            <a:spLocks noGrp="1"/>
          </p:cNvSpPr>
          <p:nvPr>
            <p:ph type="pic" sz="quarter" idx="16"/>
          </p:nvPr>
        </p:nvSpPr>
        <p:spPr>
          <a:xfrm>
            <a:off x="3352800" y="0"/>
            <a:ext cx="2895600" cy="3657601"/>
          </a:xfrm>
          <a:prstGeom prst="rect">
            <a:avLst/>
          </a:prstGeom>
        </p:spPr>
        <p:txBody>
          <a:bodyPr lIns="91439" rIns="91439"/>
          <a:lstStyle/>
          <a:p>
            <a:endParaRPr/>
          </a:p>
        </p:txBody>
      </p:sp>
      <p:sp>
        <p:nvSpPr>
          <p:cNvPr id="14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18_Custom Layout">
    <p:spTree>
      <p:nvGrpSpPr>
        <p:cNvPr id="1" name=""/>
        <p:cNvGrpSpPr/>
        <p:nvPr/>
      </p:nvGrpSpPr>
      <p:grpSpPr>
        <a:xfrm>
          <a:off x="0" y="0"/>
          <a:ext cx="0" cy="0"/>
          <a:chOff x="0" y="0"/>
          <a:chExt cx="0" cy="0"/>
        </a:xfrm>
      </p:grpSpPr>
      <p:sp>
        <p:nvSpPr>
          <p:cNvPr id="155" name="Rectangle 3"/>
          <p:cNvSpPr/>
          <p:nvPr/>
        </p:nvSpPr>
        <p:spPr>
          <a:xfrm>
            <a:off x="0" y="0"/>
            <a:ext cx="6057900" cy="6858000"/>
          </a:xfrm>
          <a:prstGeom prst="rect">
            <a:avLst/>
          </a:prstGeom>
          <a:solidFill>
            <a:srgbClr val="000000"/>
          </a:solidFill>
          <a:ln w="12700">
            <a:miter lim="400000"/>
          </a:ln>
        </p:spPr>
        <p:txBody>
          <a:bodyPr lIns="45719" rIns="45719" anchor="ctr"/>
          <a:lstStyle/>
          <a:p>
            <a:pPr algn="r">
              <a:defRPr>
                <a:solidFill>
                  <a:srgbClr val="F7F7F7"/>
                </a:solidFill>
              </a:defRPr>
            </a:pPr>
            <a:endParaRPr/>
          </a:p>
        </p:txBody>
      </p:sp>
      <p:sp>
        <p:nvSpPr>
          <p:cNvPr id="156" name="Picture Placeholder 3"/>
          <p:cNvSpPr>
            <a:spLocks noGrp="1"/>
          </p:cNvSpPr>
          <p:nvPr>
            <p:ph type="pic" sz="quarter" idx="13"/>
          </p:nvPr>
        </p:nvSpPr>
        <p:spPr>
          <a:xfrm>
            <a:off x="6585101" y="571500"/>
            <a:ext cx="3297846" cy="4229100"/>
          </a:xfrm>
          <a:prstGeom prst="rect">
            <a:avLst/>
          </a:prstGeom>
        </p:spPr>
        <p:txBody>
          <a:bodyPr lIns="91439" rIns="91439"/>
          <a:lstStyle/>
          <a:p>
            <a:endParaRPr/>
          </a:p>
        </p:txBody>
      </p:sp>
      <p:sp>
        <p:nvSpPr>
          <p:cNvPr id="157" name="Picture Placeholder 3"/>
          <p:cNvSpPr>
            <a:spLocks noGrp="1"/>
          </p:cNvSpPr>
          <p:nvPr>
            <p:ph type="pic" sz="quarter" idx="14"/>
          </p:nvPr>
        </p:nvSpPr>
        <p:spPr>
          <a:xfrm>
            <a:off x="2108351" y="571500"/>
            <a:ext cx="3297846" cy="4229100"/>
          </a:xfrm>
          <a:prstGeom prst="rect">
            <a:avLst/>
          </a:prstGeom>
        </p:spPr>
        <p:txBody>
          <a:bodyPr lIns="91439" rIns="91439"/>
          <a:lstStyle/>
          <a:p>
            <a:endParaRPr/>
          </a:p>
        </p:txBody>
      </p:sp>
      <p:sp>
        <p:nvSpPr>
          <p:cNvPr id="15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21_Custom Layout">
    <p:spTree>
      <p:nvGrpSpPr>
        <p:cNvPr id="1" name=""/>
        <p:cNvGrpSpPr/>
        <p:nvPr/>
      </p:nvGrpSpPr>
      <p:grpSpPr>
        <a:xfrm>
          <a:off x="0" y="0"/>
          <a:ext cx="0" cy="0"/>
          <a:chOff x="0" y="0"/>
          <a:chExt cx="0" cy="0"/>
        </a:xfrm>
      </p:grpSpPr>
      <p:sp>
        <p:nvSpPr>
          <p:cNvPr id="165" name="Rectangle 3"/>
          <p:cNvSpPr/>
          <p:nvPr/>
        </p:nvSpPr>
        <p:spPr>
          <a:xfrm>
            <a:off x="6134100" y="0"/>
            <a:ext cx="6057900" cy="6858000"/>
          </a:xfrm>
          <a:prstGeom prst="rect">
            <a:avLst/>
          </a:prstGeom>
          <a:solidFill>
            <a:srgbClr val="000000"/>
          </a:solidFill>
          <a:ln w="12700">
            <a:miter lim="400000"/>
          </a:ln>
        </p:spPr>
        <p:txBody>
          <a:bodyPr lIns="45719" rIns="45719" anchor="ctr"/>
          <a:lstStyle/>
          <a:p>
            <a:pPr algn="r">
              <a:defRPr>
                <a:solidFill>
                  <a:srgbClr val="F7F7F7"/>
                </a:solidFill>
              </a:defRPr>
            </a:pPr>
            <a:endParaRPr/>
          </a:p>
        </p:txBody>
      </p:sp>
      <p:sp>
        <p:nvSpPr>
          <p:cNvPr id="166" name="Picture Placeholder 3"/>
          <p:cNvSpPr>
            <a:spLocks noGrp="1"/>
          </p:cNvSpPr>
          <p:nvPr>
            <p:ph type="pic" sz="quarter" idx="13"/>
          </p:nvPr>
        </p:nvSpPr>
        <p:spPr>
          <a:xfrm>
            <a:off x="6585101" y="571500"/>
            <a:ext cx="3297846" cy="4229100"/>
          </a:xfrm>
          <a:prstGeom prst="rect">
            <a:avLst/>
          </a:prstGeom>
        </p:spPr>
        <p:txBody>
          <a:bodyPr lIns="91439" rIns="91439"/>
          <a:lstStyle/>
          <a:p>
            <a:endParaRPr/>
          </a:p>
        </p:txBody>
      </p:sp>
      <p:sp>
        <p:nvSpPr>
          <p:cNvPr id="167" name="Picture Placeholder 3"/>
          <p:cNvSpPr>
            <a:spLocks noGrp="1"/>
          </p:cNvSpPr>
          <p:nvPr>
            <p:ph type="pic" sz="quarter" idx="14"/>
          </p:nvPr>
        </p:nvSpPr>
        <p:spPr>
          <a:xfrm>
            <a:off x="2108351" y="571500"/>
            <a:ext cx="3297846" cy="4229100"/>
          </a:xfrm>
          <a:prstGeom prst="rect">
            <a:avLst/>
          </a:prstGeom>
        </p:spPr>
        <p:txBody>
          <a:bodyPr lIns="91439" rIns="91439"/>
          <a:lstStyle/>
          <a:p>
            <a:endParaRPr/>
          </a:p>
        </p:txBody>
      </p:sp>
      <p:sp>
        <p:nvSpPr>
          <p:cNvPr id="16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19_Custom Layout">
    <p:spTree>
      <p:nvGrpSpPr>
        <p:cNvPr id="1" name=""/>
        <p:cNvGrpSpPr/>
        <p:nvPr/>
      </p:nvGrpSpPr>
      <p:grpSpPr>
        <a:xfrm>
          <a:off x="0" y="0"/>
          <a:ext cx="0" cy="0"/>
          <a:chOff x="0" y="0"/>
          <a:chExt cx="0" cy="0"/>
        </a:xfrm>
      </p:grpSpPr>
      <p:sp>
        <p:nvSpPr>
          <p:cNvPr id="175" name="Picture Placeholder 3"/>
          <p:cNvSpPr>
            <a:spLocks noGrp="1"/>
          </p:cNvSpPr>
          <p:nvPr>
            <p:ph type="pic" sz="quarter" idx="13"/>
          </p:nvPr>
        </p:nvSpPr>
        <p:spPr>
          <a:xfrm>
            <a:off x="4280053" y="0"/>
            <a:ext cx="2349349" cy="2949122"/>
          </a:xfrm>
          <a:prstGeom prst="rect">
            <a:avLst/>
          </a:prstGeom>
        </p:spPr>
        <p:txBody>
          <a:bodyPr lIns="91439" rIns="91439"/>
          <a:lstStyle/>
          <a:p>
            <a:endParaRPr/>
          </a:p>
        </p:txBody>
      </p:sp>
      <p:sp>
        <p:nvSpPr>
          <p:cNvPr id="176" name="Picture Placeholder 3"/>
          <p:cNvSpPr>
            <a:spLocks noGrp="1"/>
          </p:cNvSpPr>
          <p:nvPr>
            <p:ph type="pic" sz="quarter" idx="14"/>
          </p:nvPr>
        </p:nvSpPr>
        <p:spPr>
          <a:xfrm>
            <a:off x="6960054" y="1181099"/>
            <a:ext cx="3301008" cy="1768021"/>
          </a:xfrm>
          <a:prstGeom prst="rect">
            <a:avLst/>
          </a:prstGeom>
        </p:spPr>
        <p:txBody>
          <a:bodyPr lIns="91439" rIns="91439"/>
          <a:lstStyle/>
          <a:p>
            <a:endParaRPr/>
          </a:p>
        </p:txBody>
      </p:sp>
      <p:sp>
        <p:nvSpPr>
          <p:cNvPr id="177" name="Picture Placeholder 3"/>
          <p:cNvSpPr>
            <a:spLocks noGrp="1"/>
          </p:cNvSpPr>
          <p:nvPr>
            <p:ph type="pic" sz="quarter" idx="15"/>
          </p:nvPr>
        </p:nvSpPr>
        <p:spPr>
          <a:xfrm>
            <a:off x="4280053" y="3238500"/>
            <a:ext cx="3582230" cy="2019300"/>
          </a:xfrm>
          <a:prstGeom prst="rect">
            <a:avLst/>
          </a:prstGeom>
        </p:spPr>
        <p:txBody>
          <a:bodyPr lIns="91439" rIns="91439"/>
          <a:lstStyle/>
          <a:p>
            <a:endParaRPr/>
          </a:p>
        </p:txBody>
      </p:sp>
      <p:sp>
        <p:nvSpPr>
          <p:cNvPr id="17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20_Custom Layout">
    <p:spTree>
      <p:nvGrpSpPr>
        <p:cNvPr id="1" name=""/>
        <p:cNvGrpSpPr/>
        <p:nvPr/>
      </p:nvGrpSpPr>
      <p:grpSpPr>
        <a:xfrm>
          <a:off x="0" y="0"/>
          <a:ext cx="0" cy="0"/>
          <a:chOff x="0" y="0"/>
          <a:chExt cx="0" cy="0"/>
        </a:xfrm>
      </p:grpSpPr>
      <p:sp>
        <p:nvSpPr>
          <p:cNvPr id="185" name="Picture Placeholder 3"/>
          <p:cNvSpPr>
            <a:spLocks noGrp="1"/>
          </p:cNvSpPr>
          <p:nvPr>
            <p:ph type="pic" sz="quarter" idx="13"/>
          </p:nvPr>
        </p:nvSpPr>
        <p:spPr>
          <a:xfrm>
            <a:off x="3733800" y="1200150"/>
            <a:ext cx="2114550" cy="2114550"/>
          </a:xfrm>
          <a:prstGeom prst="rect">
            <a:avLst/>
          </a:prstGeom>
        </p:spPr>
        <p:txBody>
          <a:bodyPr lIns="91439" rIns="91439"/>
          <a:lstStyle/>
          <a:p>
            <a:endParaRPr/>
          </a:p>
        </p:txBody>
      </p:sp>
      <p:sp>
        <p:nvSpPr>
          <p:cNvPr id="186" name="Picture Placeholder 3"/>
          <p:cNvSpPr>
            <a:spLocks noGrp="1"/>
          </p:cNvSpPr>
          <p:nvPr>
            <p:ph type="pic" sz="quarter" idx="14"/>
          </p:nvPr>
        </p:nvSpPr>
        <p:spPr>
          <a:xfrm>
            <a:off x="6115050" y="1200150"/>
            <a:ext cx="2114550" cy="2114550"/>
          </a:xfrm>
          <a:prstGeom prst="rect">
            <a:avLst/>
          </a:prstGeom>
        </p:spPr>
        <p:txBody>
          <a:bodyPr lIns="91439" rIns="91439"/>
          <a:lstStyle/>
          <a:p>
            <a:endParaRPr/>
          </a:p>
        </p:txBody>
      </p:sp>
      <p:sp>
        <p:nvSpPr>
          <p:cNvPr id="187" name="Picture Placeholder 3"/>
          <p:cNvSpPr>
            <a:spLocks noGrp="1"/>
          </p:cNvSpPr>
          <p:nvPr>
            <p:ph type="pic" sz="quarter" idx="15"/>
          </p:nvPr>
        </p:nvSpPr>
        <p:spPr>
          <a:xfrm>
            <a:off x="3733800" y="3543300"/>
            <a:ext cx="2114550" cy="2114550"/>
          </a:xfrm>
          <a:prstGeom prst="rect">
            <a:avLst/>
          </a:prstGeom>
        </p:spPr>
        <p:txBody>
          <a:bodyPr lIns="91439" rIns="91439"/>
          <a:lstStyle/>
          <a:p>
            <a:endParaRPr/>
          </a:p>
        </p:txBody>
      </p:sp>
      <p:sp>
        <p:nvSpPr>
          <p:cNvPr id="188" name="Picture Placeholder 3"/>
          <p:cNvSpPr>
            <a:spLocks noGrp="1"/>
          </p:cNvSpPr>
          <p:nvPr>
            <p:ph type="pic" sz="quarter" idx="16"/>
          </p:nvPr>
        </p:nvSpPr>
        <p:spPr>
          <a:xfrm>
            <a:off x="6115050" y="3543300"/>
            <a:ext cx="2114550" cy="2114550"/>
          </a:xfrm>
          <a:prstGeom prst="rect">
            <a:avLst/>
          </a:prstGeom>
        </p:spPr>
        <p:txBody>
          <a:bodyPr lIns="91439" rIns="91439"/>
          <a:lstStyle/>
          <a:p>
            <a:endParaRPr/>
          </a:p>
        </p:txBody>
      </p:sp>
      <p:sp>
        <p:nvSpPr>
          <p:cNvPr id="18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12_Custom Layout">
    <p:spTree>
      <p:nvGrpSpPr>
        <p:cNvPr id="1" name=""/>
        <p:cNvGrpSpPr/>
        <p:nvPr/>
      </p:nvGrpSpPr>
      <p:grpSpPr>
        <a:xfrm>
          <a:off x="0" y="0"/>
          <a:ext cx="0" cy="0"/>
          <a:chOff x="0" y="0"/>
          <a:chExt cx="0" cy="0"/>
        </a:xfrm>
      </p:grpSpPr>
      <p:sp>
        <p:nvSpPr>
          <p:cNvPr id="36" name="Picture Placeholder 4"/>
          <p:cNvSpPr>
            <a:spLocks noGrp="1"/>
          </p:cNvSpPr>
          <p:nvPr>
            <p:ph type="pic" sz="half" idx="13"/>
          </p:nvPr>
        </p:nvSpPr>
        <p:spPr>
          <a:xfrm>
            <a:off x="439140" y="497114"/>
            <a:ext cx="5094514" cy="5863772"/>
          </a:xfrm>
          <a:prstGeom prst="rect">
            <a:avLst/>
          </a:prstGeom>
        </p:spPr>
        <p:txBody>
          <a:bodyPr lIns="91439" rIns="91439"/>
          <a:lstStyle/>
          <a:p>
            <a:endParaRPr/>
          </a:p>
        </p:txBody>
      </p:sp>
      <p:sp>
        <p:nvSpPr>
          <p:cNvPr id="3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TxTwoObj">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6 Marcador de fecha"/>
          <p:cNvSpPr>
            <a:spLocks noGrp="1"/>
          </p:cNvSpPr>
          <p:nvPr>
            <p:ph type="dt" sz="half" idx="10"/>
          </p:nvPr>
        </p:nvSpPr>
        <p:spPr/>
        <p:txBody>
          <a:bodyPr/>
          <a:lstStyle/>
          <a:p>
            <a:fld id="{8B68DAF6-7BA1-42EE-9553-C0644CEA0F21}" type="datetimeFigureOut">
              <a:rPr lang="es-EC" smtClean="0"/>
              <a:t>22/8/2024</a:t>
            </a:fld>
            <a:endParaRPr lang="es-EC" dirty="0"/>
          </a:p>
        </p:txBody>
      </p:sp>
      <p:sp>
        <p:nvSpPr>
          <p:cNvPr id="8" name="7 Marcador de pie de página"/>
          <p:cNvSpPr>
            <a:spLocks noGrp="1"/>
          </p:cNvSpPr>
          <p:nvPr>
            <p:ph type="ftr" sz="quarter" idx="11"/>
          </p:nvPr>
        </p:nvSpPr>
        <p:spPr/>
        <p:txBody>
          <a:bodyPr/>
          <a:lstStyle/>
          <a:p>
            <a:endParaRPr lang="es-EC" dirty="0"/>
          </a:p>
        </p:txBody>
      </p:sp>
      <p:sp>
        <p:nvSpPr>
          <p:cNvPr id="9" name="8 Marcador de número de diapositiva"/>
          <p:cNvSpPr>
            <a:spLocks noGrp="1"/>
          </p:cNvSpPr>
          <p:nvPr>
            <p:ph type="sldNum" sz="quarter" idx="12"/>
          </p:nvPr>
        </p:nvSpPr>
        <p:spPr>
          <a:xfrm>
            <a:off x="8374362" y="6217851"/>
            <a:ext cx="363238" cy="276999"/>
          </a:xfrm>
        </p:spPr>
        <p:txBody>
          <a:bodyPr/>
          <a:lstStyle/>
          <a:p>
            <a:fld id="{6BA3DA40-FA75-4A53-AE5E-EA7D0309002B}" type="slidenum">
              <a:rPr lang="es-EC" smtClean="0"/>
              <a:t>‹Nº›</a:t>
            </a:fld>
            <a:endParaRPr lang="es-EC" dirty="0"/>
          </a:p>
        </p:txBody>
      </p:sp>
    </p:spTree>
    <p:extLst>
      <p:ext uri="{BB962C8B-B14F-4D97-AF65-F5344CB8AC3E}">
        <p14:creationId xmlns:p14="http://schemas.microsoft.com/office/powerpoint/2010/main" val="3987549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1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3017784710"/>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CF99747-BDBB-4474-87DA-18CA37753055}"/>
              </a:ext>
            </a:extLst>
          </p:cNvPr>
          <p:cNvSpPr>
            <a:spLocks noGrp="1"/>
          </p:cNvSpPr>
          <p:nvPr>
            <p:ph type="dt" sz="half" idx="10"/>
          </p:nvPr>
        </p:nvSpPr>
        <p:spPr/>
        <p:txBody>
          <a:bodyPr/>
          <a:lstStyle>
            <a:lvl1pPr>
              <a:defRPr/>
            </a:lvl1pPr>
          </a:lstStyle>
          <a:p>
            <a:pPr>
              <a:defRPr/>
            </a:pPr>
            <a:fld id="{5791F55F-A8B8-46FF-8C3E-A855CA3D506D}" type="datetimeFigureOut">
              <a:rPr lang="en-US"/>
              <a:pPr>
                <a:defRPr/>
              </a:pPr>
              <a:t>8/22/2024</a:t>
            </a:fld>
            <a:endParaRPr lang="en-US"/>
          </a:p>
        </p:txBody>
      </p:sp>
      <p:sp>
        <p:nvSpPr>
          <p:cNvPr id="5" name="Footer Placeholder 4">
            <a:extLst>
              <a:ext uri="{FF2B5EF4-FFF2-40B4-BE49-F238E27FC236}">
                <a16:creationId xmlns:a16="http://schemas.microsoft.com/office/drawing/2014/main" id="{E2955EA7-9609-44BB-B85D-7358E3FE62A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0D5C01B-3EFC-41F6-B04C-14F68AAB4D94}"/>
              </a:ext>
            </a:extLst>
          </p:cNvPr>
          <p:cNvSpPr>
            <a:spLocks noGrp="1"/>
          </p:cNvSpPr>
          <p:nvPr>
            <p:ph type="sldNum" sz="quarter" idx="12"/>
          </p:nvPr>
        </p:nvSpPr>
        <p:spPr>
          <a:xfrm>
            <a:off x="8374362" y="6217851"/>
            <a:ext cx="363238" cy="276999"/>
          </a:xfrm>
        </p:spPr>
        <p:txBody>
          <a:bodyPr/>
          <a:lstStyle>
            <a:lvl1pPr>
              <a:defRPr/>
            </a:lvl1pPr>
          </a:lstStyle>
          <a:p>
            <a:fld id="{AA7C76CF-16A0-4715-8B7D-D4B85A95AF50}" type="slidenum">
              <a:rPr lang="en-US" altLang="es-EC"/>
              <a:pPr/>
              <a:t>‹Nº›</a:t>
            </a:fld>
            <a:endParaRPr lang="en-US" altLang="es-EC"/>
          </a:p>
        </p:txBody>
      </p:sp>
    </p:spTree>
    <p:extLst>
      <p:ext uri="{BB962C8B-B14F-4D97-AF65-F5344CB8AC3E}">
        <p14:creationId xmlns:p14="http://schemas.microsoft.com/office/powerpoint/2010/main" val="35482307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9FB726-BD73-499F-FCE1-373CFE991DDA}"/>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D38AB8DE-FAC4-2F91-EBDB-31EAC015E55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DB6BA3E5-CBEF-AECE-2F61-31AC16A247F7}"/>
              </a:ext>
            </a:extLst>
          </p:cNvPr>
          <p:cNvSpPr>
            <a:spLocks noGrp="1"/>
          </p:cNvSpPr>
          <p:nvPr>
            <p:ph type="dt" sz="half" idx="10"/>
          </p:nvPr>
        </p:nvSpPr>
        <p:spPr/>
        <p:txBody>
          <a:bodyPr/>
          <a:lstStyle/>
          <a:p>
            <a:fld id="{D0216D25-A9F3-4A16-9E37-2B976BC93BC0}" type="datetimeFigureOut">
              <a:rPr lang="es-EC" smtClean="0"/>
              <a:t>22/8/2024</a:t>
            </a:fld>
            <a:endParaRPr lang="es-EC"/>
          </a:p>
        </p:txBody>
      </p:sp>
      <p:sp>
        <p:nvSpPr>
          <p:cNvPr id="5" name="Marcador de pie de página 4">
            <a:extLst>
              <a:ext uri="{FF2B5EF4-FFF2-40B4-BE49-F238E27FC236}">
                <a16:creationId xmlns:a16="http://schemas.microsoft.com/office/drawing/2014/main" id="{C884A6BE-B9ED-097A-C5C2-97A10E4D2E87}"/>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67A5892E-F725-1C6F-6D9A-E7474D53010B}"/>
              </a:ext>
            </a:extLst>
          </p:cNvPr>
          <p:cNvSpPr>
            <a:spLocks noGrp="1"/>
          </p:cNvSpPr>
          <p:nvPr>
            <p:ph type="sldNum" sz="quarter" idx="12"/>
          </p:nvPr>
        </p:nvSpPr>
        <p:spPr/>
        <p:txBody>
          <a:bodyPr/>
          <a:lstStyle/>
          <a:p>
            <a:fld id="{2F67F68F-4413-4C40-8FBA-504F950AF64D}" type="slidenum">
              <a:rPr lang="es-EC" smtClean="0"/>
              <a:t>‹Nº›</a:t>
            </a:fld>
            <a:endParaRPr lang="es-EC"/>
          </a:p>
        </p:txBody>
      </p:sp>
    </p:spTree>
    <p:extLst>
      <p:ext uri="{BB962C8B-B14F-4D97-AF65-F5344CB8AC3E}">
        <p14:creationId xmlns:p14="http://schemas.microsoft.com/office/powerpoint/2010/main" val="1192154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1_Custom Layout">
    <p:spTree>
      <p:nvGrpSpPr>
        <p:cNvPr id="1" name=""/>
        <p:cNvGrpSpPr/>
        <p:nvPr/>
      </p:nvGrpSpPr>
      <p:grpSpPr>
        <a:xfrm>
          <a:off x="0" y="0"/>
          <a:ext cx="0" cy="0"/>
          <a:chOff x="0" y="0"/>
          <a:chExt cx="0" cy="0"/>
        </a:xfrm>
      </p:grpSpPr>
      <p:sp>
        <p:nvSpPr>
          <p:cNvPr id="44" name="Picture Placeholder 5"/>
          <p:cNvSpPr>
            <a:spLocks noGrp="1"/>
          </p:cNvSpPr>
          <p:nvPr>
            <p:ph type="pic" idx="13"/>
          </p:nvPr>
        </p:nvSpPr>
        <p:spPr>
          <a:xfrm>
            <a:off x="0" y="0"/>
            <a:ext cx="12192000" cy="6858000"/>
          </a:xfrm>
          <a:prstGeom prst="rect">
            <a:avLst/>
          </a:prstGeom>
        </p:spPr>
        <p:txBody>
          <a:bodyPr lIns="91439" rIns="91439"/>
          <a:lstStyle/>
          <a:p>
            <a:endParaRPr/>
          </a:p>
        </p:txBody>
      </p:sp>
      <p:sp>
        <p:nvSpPr>
          <p:cNvPr id="4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2_Custom Layout">
    <p:spTree>
      <p:nvGrpSpPr>
        <p:cNvPr id="1" name=""/>
        <p:cNvGrpSpPr/>
        <p:nvPr/>
      </p:nvGrpSpPr>
      <p:grpSpPr>
        <a:xfrm>
          <a:off x="0" y="0"/>
          <a:ext cx="0" cy="0"/>
          <a:chOff x="0" y="0"/>
          <a:chExt cx="0" cy="0"/>
        </a:xfrm>
      </p:grpSpPr>
      <p:sp>
        <p:nvSpPr>
          <p:cNvPr id="52" name="Picture Placeholder 4"/>
          <p:cNvSpPr>
            <a:spLocks noGrp="1"/>
          </p:cNvSpPr>
          <p:nvPr>
            <p:ph type="pic" sz="half" idx="13"/>
          </p:nvPr>
        </p:nvSpPr>
        <p:spPr>
          <a:xfrm>
            <a:off x="5410200" y="835912"/>
            <a:ext cx="4857750" cy="5393438"/>
          </a:xfrm>
          <a:prstGeom prst="rect">
            <a:avLst/>
          </a:prstGeom>
        </p:spPr>
        <p:txBody>
          <a:bodyPr lIns="91439" rIns="91439"/>
          <a:lstStyle/>
          <a:p>
            <a:endParaRPr/>
          </a:p>
        </p:txBody>
      </p:sp>
      <p:sp>
        <p:nvSpPr>
          <p:cNvPr id="53" name="Picture Placeholder 5"/>
          <p:cNvSpPr>
            <a:spLocks noGrp="1"/>
          </p:cNvSpPr>
          <p:nvPr>
            <p:ph type="pic" sz="quarter" idx="14"/>
          </p:nvPr>
        </p:nvSpPr>
        <p:spPr>
          <a:xfrm>
            <a:off x="-1" y="3451650"/>
            <a:ext cx="4455888" cy="2804829"/>
          </a:xfrm>
          <a:prstGeom prst="rect">
            <a:avLst/>
          </a:prstGeom>
        </p:spPr>
        <p:txBody>
          <a:bodyPr lIns="91439" rIns="91439"/>
          <a:lstStyle/>
          <a:p>
            <a:endParaRPr/>
          </a:p>
        </p:txBody>
      </p:sp>
      <p:sp>
        <p:nvSpPr>
          <p:cNvPr id="5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3_Custom Layout">
    <p:spTree>
      <p:nvGrpSpPr>
        <p:cNvPr id="1" name=""/>
        <p:cNvGrpSpPr/>
        <p:nvPr/>
      </p:nvGrpSpPr>
      <p:grpSpPr>
        <a:xfrm>
          <a:off x="0" y="0"/>
          <a:ext cx="0" cy="0"/>
          <a:chOff x="0" y="0"/>
          <a:chExt cx="0" cy="0"/>
        </a:xfrm>
      </p:grpSpPr>
      <p:sp>
        <p:nvSpPr>
          <p:cNvPr id="61" name="Picture Placeholder 3"/>
          <p:cNvSpPr>
            <a:spLocks noGrp="1"/>
          </p:cNvSpPr>
          <p:nvPr>
            <p:ph type="pic" sz="half" idx="13"/>
          </p:nvPr>
        </p:nvSpPr>
        <p:spPr>
          <a:xfrm>
            <a:off x="4659086" y="-28287"/>
            <a:ext cx="4702629" cy="6886287"/>
          </a:xfrm>
          <a:prstGeom prst="rect">
            <a:avLst/>
          </a:prstGeom>
        </p:spPr>
        <p:txBody>
          <a:bodyPr lIns="91439" rIns="91439"/>
          <a:lstStyle/>
          <a:p>
            <a:endParaRPr/>
          </a:p>
        </p:txBody>
      </p:sp>
      <p:sp>
        <p:nvSpPr>
          <p:cNvPr id="62"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5_Custom Layout">
    <p:spTree>
      <p:nvGrpSpPr>
        <p:cNvPr id="1" name=""/>
        <p:cNvGrpSpPr/>
        <p:nvPr/>
      </p:nvGrpSpPr>
      <p:grpSpPr>
        <a:xfrm>
          <a:off x="0" y="0"/>
          <a:ext cx="0" cy="0"/>
          <a:chOff x="0" y="0"/>
          <a:chExt cx="0" cy="0"/>
        </a:xfrm>
      </p:grpSpPr>
      <p:sp>
        <p:nvSpPr>
          <p:cNvPr id="69" name="Picture Placeholder 4"/>
          <p:cNvSpPr>
            <a:spLocks noGrp="1"/>
          </p:cNvSpPr>
          <p:nvPr>
            <p:ph type="pic" sz="half" idx="13"/>
          </p:nvPr>
        </p:nvSpPr>
        <p:spPr>
          <a:xfrm>
            <a:off x="5114471" y="649514"/>
            <a:ext cx="5558973" cy="5558972"/>
          </a:xfrm>
          <a:prstGeom prst="rect">
            <a:avLst/>
          </a:prstGeom>
        </p:spPr>
        <p:txBody>
          <a:bodyPr lIns="91439" rIns="91439"/>
          <a:lstStyle/>
          <a:p>
            <a:endParaRPr/>
          </a:p>
        </p:txBody>
      </p:sp>
      <p:sp>
        <p:nvSpPr>
          <p:cNvPr id="7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6_Custom Layout">
    <p:spTree>
      <p:nvGrpSpPr>
        <p:cNvPr id="1" name=""/>
        <p:cNvGrpSpPr/>
        <p:nvPr/>
      </p:nvGrpSpPr>
      <p:grpSpPr>
        <a:xfrm>
          <a:off x="0" y="0"/>
          <a:ext cx="0" cy="0"/>
          <a:chOff x="0" y="0"/>
          <a:chExt cx="0" cy="0"/>
        </a:xfrm>
      </p:grpSpPr>
      <p:sp>
        <p:nvSpPr>
          <p:cNvPr id="77" name="Picture Placeholder 4"/>
          <p:cNvSpPr>
            <a:spLocks noGrp="1"/>
          </p:cNvSpPr>
          <p:nvPr>
            <p:ph type="pic" sz="half" idx="13"/>
          </p:nvPr>
        </p:nvSpPr>
        <p:spPr>
          <a:xfrm>
            <a:off x="7489370" y="1233714"/>
            <a:ext cx="3439887" cy="5154679"/>
          </a:xfrm>
          <a:prstGeom prst="rect">
            <a:avLst/>
          </a:prstGeom>
        </p:spPr>
        <p:txBody>
          <a:bodyPr lIns="91439" rIns="91439"/>
          <a:lstStyle/>
          <a:p>
            <a:endParaRPr/>
          </a:p>
        </p:txBody>
      </p:sp>
      <p:sp>
        <p:nvSpPr>
          <p:cNvPr id="78" name="Picture Placeholder 5"/>
          <p:cNvSpPr>
            <a:spLocks noGrp="1"/>
          </p:cNvSpPr>
          <p:nvPr>
            <p:ph type="pic" sz="quarter" idx="14"/>
          </p:nvPr>
        </p:nvSpPr>
        <p:spPr>
          <a:xfrm>
            <a:off x="10066184" y="3332009"/>
            <a:ext cx="1911373" cy="2604112"/>
          </a:xfrm>
          <a:prstGeom prst="rect">
            <a:avLst/>
          </a:prstGeom>
        </p:spPr>
        <p:txBody>
          <a:bodyPr lIns="91439" rIns="91439"/>
          <a:lstStyle/>
          <a:p>
            <a:endParaRPr/>
          </a:p>
        </p:txBody>
      </p:sp>
      <p:sp>
        <p:nvSpPr>
          <p:cNvPr id="7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7_Custom Layout">
    <p:spTree>
      <p:nvGrpSpPr>
        <p:cNvPr id="1" name=""/>
        <p:cNvGrpSpPr/>
        <p:nvPr/>
      </p:nvGrpSpPr>
      <p:grpSpPr>
        <a:xfrm>
          <a:off x="0" y="0"/>
          <a:ext cx="0" cy="0"/>
          <a:chOff x="0" y="0"/>
          <a:chExt cx="0" cy="0"/>
        </a:xfrm>
      </p:grpSpPr>
      <p:sp>
        <p:nvSpPr>
          <p:cNvPr id="86" name="Picture Placeholder 4"/>
          <p:cNvSpPr>
            <a:spLocks noGrp="1"/>
          </p:cNvSpPr>
          <p:nvPr>
            <p:ph type="pic" idx="13"/>
          </p:nvPr>
        </p:nvSpPr>
        <p:spPr>
          <a:xfrm>
            <a:off x="5619750" y="0"/>
            <a:ext cx="6572250" cy="6858000"/>
          </a:xfrm>
          <a:prstGeom prst="rect">
            <a:avLst/>
          </a:prstGeom>
        </p:spPr>
        <p:txBody>
          <a:bodyPr lIns="91439" rIns="91439"/>
          <a:lstStyle/>
          <a:p>
            <a:endParaRPr/>
          </a:p>
        </p:txBody>
      </p:sp>
      <p:sp>
        <p:nvSpPr>
          <p:cNvPr id="8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8_Custom Layout">
    <p:spTree>
      <p:nvGrpSpPr>
        <p:cNvPr id="1" name=""/>
        <p:cNvGrpSpPr/>
        <p:nvPr/>
      </p:nvGrpSpPr>
      <p:grpSpPr>
        <a:xfrm>
          <a:off x="0" y="0"/>
          <a:ext cx="0" cy="0"/>
          <a:chOff x="0" y="0"/>
          <a:chExt cx="0" cy="0"/>
        </a:xfrm>
      </p:grpSpPr>
      <p:sp>
        <p:nvSpPr>
          <p:cNvPr id="94" name="Picture Placeholder 4"/>
          <p:cNvSpPr>
            <a:spLocks noGrp="1"/>
          </p:cNvSpPr>
          <p:nvPr>
            <p:ph type="pic" idx="13"/>
          </p:nvPr>
        </p:nvSpPr>
        <p:spPr>
          <a:xfrm>
            <a:off x="-2" y="0"/>
            <a:ext cx="5617031" cy="6858000"/>
          </a:xfrm>
          <a:prstGeom prst="rect">
            <a:avLst/>
          </a:prstGeom>
        </p:spPr>
        <p:txBody>
          <a:bodyPr lIns="91439" rIns="91439"/>
          <a:lstStyle/>
          <a:p>
            <a:endParaRPr/>
          </a:p>
        </p:txBody>
      </p:sp>
      <p:sp>
        <p:nvSpPr>
          <p:cNvPr id="9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ángulo 4"/>
          <p:cNvSpPr/>
          <p:nvPr/>
        </p:nvSpPr>
        <p:spPr>
          <a:xfrm>
            <a:off x="11945087" y="1020725"/>
            <a:ext cx="241006" cy="1799583"/>
          </a:xfrm>
          <a:prstGeom prst="rect">
            <a:avLst/>
          </a:prstGeom>
          <a:solidFill>
            <a:srgbClr val="323234"/>
          </a:solidFill>
          <a:ln w="12700">
            <a:miter lim="400000"/>
          </a:ln>
        </p:spPr>
        <p:txBody>
          <a:bodyPr lIns="45719" rIns="45719" anchor="ctr"/>
          <a:lstStyle/>
          <a:p>
            <a:pPr algn="ctr">
              <a:defRPr>
                <a:solidFill>
                  <a:srgbClr val="F7F7F7"/>
                </a:solidFill>
              </a:defRPr>
            </a:pPr>
            <a:endParaRPr/>
          </a:p>
        </p:txBody>
      </p:sp>
      <p:sp>
        <p:nvSpPr>
          <p:cNvPr id="3" name="Rectángulo 3"/>
          <p:cNvSpPr/>
          <p:nvPr/>
        </p:nvSpPr>
        <p:spPr>
          <a:xfrm>
            <a:off x="293" y="4037693"/>
            <a:ext cx="241006" cy="1799582"/>
          </a:xfrm>
          <a:prstGeom prst="rect">
            <a:avLst/>
          </a:prstGeom>
          <a:solidFill>
            <a:srgbClr val="FF9300"/>
          </a:solidFill>
          <a:ln w="12700">
            <a:miter lim="400000"/>
          </a:ln>
        </p:spPr>
        <p:txBody>
          <a:bodyPr lIns="45719" rIns="45719" anchor="ctr"/>
          <a:lstStyle/>
          <a:p>
            <a:pPr algn="ctr">
              <a:defRPr>
                <a:solidFill>
                  <a:srgbClr val="F7F7F7"/>
                </a:solidFill>
              </a:defRPr>
            </a:pPr>
            <a:endParaRPr/>
          </a:p>
        </p:txBody>
      </p:sp>
      <p:pic>
        <p:nvPicPr>
          <p:cNvPr id="4" name="Imagen" descr="Imagen"/>
          <p:cNvPicPr>
            <a:picLocks noChangeAspect="1"/>
          </p:cNvPicPr>
          <p:nvPr/>
        </p:nvPicPr>
        <p:blipFill>
          <a:blip r:embed="rId25"/>
          <a:stretch>
            <a:fillRect/>
          </a:stretch>
        </p:blipFill>
        <p:spPr>
          <a:xfrm>
            <a:off x="9515168" y="6007104"/>
            <a:ext cx="2305204" cy="465659"/>
          </a:xfrm>
          <a:prstGeom prst="rect">
            <a:avLst/>
          </a:prstGeom>
          <a:ln w="12700">
            <a:miter lim="400000"/>
          </a:ln>
        </p:spPr>
      </p:pic>
      <p:sp>
        <p:nvSpPr>
          <p:cNvPr id="5" name="Texto del título"/>
          <p:cNvSpPr txBox="1">
            <a:spLocks noGrp="1"/>
          </p:cNvSpPr>
          <p:nvPr>
            <p:ph type="title"/>
          </p:nvPr>
        </p:nvSpPr>
        <p:spPr>
          <a:xfrm>
            <a:off x="609600" y="92074"/>
            <a:ext cx="10972800" cy="15081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Texto del título</a:t>
            </a:r>
          </a:p>
        </p:txBody>
      </p:sp>
      <p:sp>
        <p:nvSpPr>
          <p:cNvPr id="6" name="Nivel de texto 1…"/>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Nivel de texto 1</a:t>
            </a:r>
          </a:p>
          <a:p>
            <a:pPr lvl="1"/>
            <a:r>
              <a:t>Nivel de texto 2</a:t>
            </a:r>
          </a:p>
          <a:p>
            <a:pPr lvl="2"/>
            <a:r>
              <a:t>Nivel de texto 3</a:t>
            </a:r>
          </a:p>
          <a:p>
            <a:pPr lvl="3"/>
            <a:r>
              <a:t>Nivel de texto 4</a:t>
            </a:r>
          </a:p>
          <a:p>
            <a:pPr lvl="4"/>
            <a:r>
              <a:t>Nivel de texto 5</a:t>
            </a:r>
          </a:p>
        </p:txBody>
      </p:sp>
      <p:sp>
        <p:nvSpPr>
          <p:cNvPr id="7" name="Número de diapositiva"/>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93.xml.rels><?xml version="1.0" encoding="UTF-8" standalone="yes"?>
<Relationships xmlns="http://schemas.openxmlformats.org/package/2006/relationships"><Relationship Id="rId3" Type="http://schemas.openxmlformats.org/officeDocument/2006/relationships/hyperlink" Target="mailto:robertofreire@outlook.com"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E344008-AF0E-F445-9EC8-EE6CC23275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83" name="Shape 120"/>
          <p:cNvSpPr txBox="1"/>
          <p:nvPr/>
        </p:nvSpPr>
        <p:spPr>
          <a:xfrm>
            <a:off x="318654" y="543911"/>
            <a:ext cx="7505429" cy="738664"/>
          </a:xfrm>
          <a:prstGeom prst="rect">
            <a:avLst/>
          </a:prstGeom>
          <a:ln w="12700">
            <a:miter lim="400000"/>
          </a:ln>
          <a:effectLst>
            <a:outerShdw blurRad="12700" dist="15247" dir="5400000" rotWithShape="0">
              <a:srgbClr val="000000">
                <a:alpha val="22679"/>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lvl1pPr algn="ctr">
              <a:defRPr sz="6600">
                <a:solidFill>
                  <a:srgbClr val="F7F7F7"/>
                </a:solidFill>
                <a:latin typeface="Century Gothic"/>
                <a:ea typeface="Century Gothic"/>
                <a:cs typeface="Century Gothic"/>
                <a:sym typeface="Century Gothic"/>
              </a:defRPr>
            </a:lvl1pPr>
          </a:lstStyle>
          <a:p>
            <a:r>
              <a:rPr lang="es-MX" sz="2400" b="1" dirty="0"/>
              <a:t>“Curso de Especialización en Gobernanza, Estrategia y Aministración Cooperativa”</a:t>
            </a:r>
            <a:endParaRPr sz="2400" b="1" dirty="0"/>
          </a:p>
        </p:txBody>
      </p:sp>
      <p:sp>
        <p:nvSpPr>
          <p:cNvPr id="2" name="CuadroTexto 1"/>
          <p:cNvSpPr txBox="1"/>
          <p:nvPr/>
        </p:nvSpPr>
        <p:spPr>
          <a:xfrm>
            <a:off x="318654" y="4882027"/>
            <a:ext cx="11393055"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EC" sz="2400" b="1" i="0" u="none" strike="noStrike" cap="none" spc="0" normalizeH="0" baseline="0" dirty="0">
                <a:ln>
                  <a:noFill/>
                </a:ln>
                <a:solidFill>
                  <a:srgbClr val="000000"/>
                </a:solidFill>
                <a:effectLst/>
                <a:uFillTx/>
                <a:latin typeface="+mj-lt"/>
                <a:ea typeface="+mj-ea"/>
                <a:cs typeface="+mj-cs"/>
                <a:sym typeface="Calibri"/>
              </a:rPr>
              <a:t>Facilitador: Roberto Freire</a:t>
            </a:r>
            <a:r>
              <a:rPr lang="es-EC" sz="2400" b="1" dirty="0"/>
              <a:t> 	</a:t>
            </a:r>
            <a:r>
              <a:rPr kumimoji="0" lang="es-EC" sz="2400" b="1" i="0" u="none" strike="noStrike" cap="none" spc="0" normalizeH="0" baseline="0" dirty="0">
                <a:ln>
                  <a:noFill/>
                </a:ln>
                <a:solidFill>
                  <a:srgbClr val="000000"/>
                </a:solidFill>
                <a:effectLst/>
                <a:uFillTx/>
                <a:latin typeface="+mj-lt"/>
                <a:ea typeface="+mj-ea"/>
                <a:cs typeface="+mj-cs"/>
                <a:sym typeface="Calibri"/>
              </a:rPr>
              <a:t>				22,28 y 29 de Agosto 2024</a:t>
            </a:r>
            <a:endParaRPr kumimoji="0" lang="en-US" sz="2400" b="1" i="0" u="none" strike="noStrike" cap="none" spc="0" normalizeH="0" baseline="0" dirty="0">
              <a:ln>
                <a:noFill/>
              </a:ln>
              <a:solidFill>
                <a:srgbClr val="000000"/>
              </a:solidFill>
              <a:effectLst/>
              <a:uFillTx/>
              <a:latin typeface="+mj-lt"/>
              <a:ea typeface="+mj-ea"/>
              <a:cs typeface="+mj-cs"/>
              <a:sym typeface="Calibri"/>
            </a:endParaRPr>
          </a:p>
        </p:txBody>
      </p:sp>
      <p:sp>
        <p:nvSpPr>
          <p:cNvPr id="12" name="CuadroTexto 11"/>
          <p:cNvSpPr txBox="1"/>
          <p:nvPr/>
        </p:nvSpPr>
        <p:spPr>
          <a:xfrm>
            <a:off x="572654" y="1443294"/>
            <a:ext cx="11046691" cy="26160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endParaRPr lang="es-ES" sz="3600" b="1" dirty="0"/>
          </a:p>
          <a:p>
            <a:pPr algn="ctr"/>
            <a:r>
              <a:rPr lang="es-ES" sz="3600" b="1" i="1" dirty="0"/>
              <a:t>Módulo 2: Taller Virtual </a:t>
            </a:r>
          </a:p>
          <a:p>
            <a:pPr algn="ctr"/>
            <a:endParaRPr lang="es-ES" sz="3600" b="1" dirty="0"/>
          </a:p>
          <a:p>
            <a:pPr algn="ctr"/>
            <a:r>
              <a:rPr lang="es-EC" sz="2800" b="1" dirty="0">
                <a:effectLst/>
                <a:latin typeface="Calibri" panose="020F0502020204030204" pitchFamily="34" charset="0"/>
                <a:ea typeface="Calibri" panose="020F0502020204030204" pitchFamily="34" charset="0"/>
              </a:rPr>
              <a:t>Derecho Financiero – Análisis del Marco Legal y Normativo Vigente en </a:t>
            </a:r>
            <a:r>
              <a:rPr lang="es-EC" sz="2800" b="1" dirty="0">
                <a:latin typeface="Calibri" panose="020F0502020204030204" pitchFamily="34" charset="0"/>
                <a:ea typeface="Calibri" panose="020F0502020204030204" pitchFamily="34" charset="0"/>
              </a:rPr>
              <a:t>el Sistema Financiero Popular y Solidario</a:t>
            </a:r>
            <a:endParaRPr lang="es-ES" sz="4800" b="1" dirty="0"/>
          </a:p>
        </p:txBody>
      </p:sp>
    </p:spTree>
    <p:extLst>
      <p:ext uri="{BB962C8B-B14F-4D97-AF65-F5344CB8AC3E}">
        <p14:creationId xmlns:p14="http://schemas.microsoft.com/office/powerpoint/2010/main" val="337736901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descr="Patrón de fondo&#10;&#10;Descripción generada automáticamente con confianza baja">
            <a:extLst>
              <a:ext uri="{FF2B5EF4-FFF2-40B4-BE49-F238E27FC236}">
                <a16:creationId xmlns:a16="http://schemas.microsoft.com/office/drawing/2014/main" id="{E9717B1C-F0E0-734B-AE39-3778D5B34B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62"/>
            <a:ext cx="12192000" cy="6845475"/>
          </a:xfrm>
          <a:prstGeom prst="rect">
            <a:avLst/>
          </a:prstGeom>
        </p:spPr>
      </p:pic>
      <p:sp>
        <p:nvSpPr>
          <p:cNvPr id="2" name="Title 20">
            <a:extLst>
              <a:ext uri="{FF2B5EF4-FFF2-40B4-BE49-F238E27FC236}">
                <a16:creationId xmlns:a16="http://schemas.microsoft.com/office/drawing/2014/main" id="{7027A86D-CA19-A633-81B5-391EDE6F45CC}"/>
              </a:ext>
            </a:extLst>
          </p:cNvPr>
          <p:cNvSpPr txBox="1"/>
          <p:nvPr/>
        </p:nvSpPr>
        <p:spPr>
          <a:xfrm>
            <a:off x="359523" y="2211165"/>
            <a:ext cx="3112838" cy="24356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ctr">
            <a:spAutoFit/>
          </a:bodyPr>
          <a:lstStyle>
            <a:lvl1pPr defTabSz="457200">
              <a:lnSpc>
                <a:spcPct val="130000"/>
              </a:lnSpc>
              <a:defRPr sz="1200">
                <a:latin typeface="Century Gothic"/>
                <a:ea typeface="Century Gothic"/>
                <a:cs typeface="Century Gothic"/>
                <a:sym typeface="Century Gothic"/>
              </a:defRPr>
            </a:lvl1pPr>
          </a:lstStyle>
          <a:p>
            <a:r>
              <a:rPr lang="es-MX" sz="3600" dirty="0">
                <a:latin typeface="Calibri" panose="020F0502020204030204" pitchFamily="34" charset="0"/>
                <a:ea typeface="Times New Roman" panose="02020603050405020304" pitchFamily="18" charset="0"/>
              </a:rPr>
              <a:t>S</a:t>
            </a:r>
            <a:r>
              <a:rPr lang="es-MX" sz="3600" dirty="0">
                <a:effectLst/>
                <a:latin typeface="Calibri" panose="020F0502020204030204" pitchFamily="34" charset="0"/>
                <a:ea typeface="Times New Roman" panose="02020603050405020304" pitchFamily="18" charset="0"/>
              </a:rPr>
              <a:t>ervicios financieros tecnológicos</a:t>
            </a:r>
          </a:p>
          <a:p>
            <a:r>
              <a:rPr lang="es-MX" sz="1000" dirty="0">
                <a:latin typeface="Calibri" panose="020F0502020204030204" pitchFamily="34" charset="0"/>
              </a:rPr>
              <a:t>COMYF 439,2 al 439,6</a:t>
            </a:r>
            <a:endParaRPr lang="es-MX" sz="1000" dirty="0"/>
          </a:p>
        </p:txBody>
      </p:sp>
      <p:sp>
        <p:nvSpPr>
          <p:cNvPr id="4" name="Straight Connector 15">
            <a:extLst>
              <a:ext uri="{FF2B5EF4-FFF2-40B4-BE49-F238E27FC236}">
                <a16:creationId xmlns:a16="http://schemas.microsoft.com/office/drawing/2014/main" id="{8A90FCCE-DBDA-E4DD-E4FF-28EEE5AAE26B}"/>
              </a:ext>
            </a:extLst>
          </p:cNvPr>
          <p:cNvSpPr/>
          <p:nvPr/>
        </p:nvSpPr>
        <p:spPr>
          <a:xfrm>
            <a:off x="3733280" y="1842876"/>
            <a:ext cx="5358" cy="3547830"/>
          </a:xfrm>
          <a:prstGeom prst="line">
            <a:avLst/>
          </a:prstGeom>
          <a:ln w="3175">
            <a:solidFill>
              <a:schemeClr val="accent6">
                <a:lumOff val="-9960"/>
              </a:schemeClr>
            </a:solidFill>
            <a:miter/>
          </a:ln>
        </p:spPr>
        <p:txBody>
          <a:bodyPr lIns="45719" rIns="45719"/>
          <a:lstStyle/>
          <a:p>
            <a:endParaRPr/>
          </a:p>
        </p:txBody>
      </p:sp>
      <p:sp>
        <p:nvSpPr>
          <p:cNvPr id="6" name="Title 20">
            <a:extLst>
              <a:ext uri="{FF2B5EF4-FFF2-40B4-BE49-F238E27FC236}">
                <a16:creationId xmlns:a16="http://schemas.microsoft.com/office/drawing/2014/main" id="{BD558AA0-3F61-1D18-9E0C-75DE88D7AF8B}"/>
              </a:ext>
            </a:extLst>
          </p:cNvPr>
          <p:cNvSpPr txBox="1"/>
          <p:nvPr/>
        </p:nvSpPr>
        <p:spPr>
          <a:xfrm>
            <a:off x="4260476" y="626865"/>
            <a:ext cx="7054662" cy="58249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pPr defTabSz="457200">
              <a:lnSpc>
                <a:spcPct val="130000"/>
              </a:lnSpc>
              <a:defRPr sz="1200">
                <a:latin typeface="Century Gothic"/>
                <a:ea typeface="Century Gothic"/>
                <a:cs typeface="Century Gothic"/>
                <a:sym typeface="Century Gothic"/>
              </a:defRPr>
            </a:pPr>
            <a:r>
              <a:rPr lang="es-EC" sz="1800" dirty="0">
                <a:effectLst/>
                <a:latin typeface="Aptos" panose="020B0004020202020204" pitchFamily="34" charset="0"/>
                <a:ea typeface="Aptos" panose="020B0004020202020204" pitchFamily="34" charset="0"/>
                <a:cs typeface="Times New Roman" panose="02020603050405020304" pitchFamily="18" charset="0"/>
              </a:rPr>
              <a:t>Naturaleza. Los servicios financieros tecnológicos serán prestados por personas jurídicas constituidas como sociedades anónimas cuya vida jurídica se regirá por las disposiciones de la Ley de Compañías. Su objeto social será específico y exclusivo para la realización de Actividades Fintech y no podrá contener actividades distintas.</a:t>
            </a:r>
            <a:br>
              <a:rPr lang="es-EC" sz="1800" dirty="0">
                <a:effectLst/>
                <a:latin typeface="Aptos" panose="020B0004020202020204" pitchFamily="34" charset="0"/>
                <a:ea typeface="Aptos" panose="020B0004020202020204" pitchFamily="34" charset="0"/>
                <a:cs typeface="Times New Roman" panose="02020603050405020304" pitchFamily="18" charset="0"/>
              </a:rPr>
            </a:br>
            <a:br>
              <a:rPr lang="es-EC" sz="1800" dirty="0">
                <a:effectLst/>
                <a:latin typeface="Aptos" panose="020B0004020202020204" pitchFamily="34" charset="0"/>
                <a:ea typeface="Aptos" panose="020B0004020202020204" pitchFamily="34" charset="0"/>
                <a:cs typeface="Times New Roman" panose="02020603050405020304" pitchFamily="18" charset="0"/>
              </a:rPr>
            </a:br>
            <a:r>
              <a:rPr lang="es-EC" sz="1800" dirty="0">
                <a:effectLst/>
                <a:latin typeface="Aptos" panose="020B0004020202020204" pitchFamily="34" charset="0"/>
                <a:ea typeface="Aptos" panose="020B0004020202020204" pitchFamily="34" charset="0"/>
                <a:cs typeface="Times New Roman" panose="02020603050405020304" pitchFamily="18" charset="0"/>
              </a:rPr>
              <a:t>Participación en el capital. Las entidades financieras privadas no podrán participar en el capital de estas compañías.</a:t>
            </a:r>
            <a:br>
              <a:rPr lang="es-EC" sz="1800" dirty="0">
                <a:effectLst/>
                <a:latin typeface="Aptos" panose="020B0004020202020204" pitchFamily="34" charset="0"/>
                <a:ea typeface="Aptos" panose="020B0004020202020204" pitchFamily="34" charset="0"/>
                <a:cs typeface="Times New Roman" panose="02020603050405020304" pitchFamily="18" charset="0"/>
              </a:rPr>
            </a:br>
            <a:br>
              <a:rPr lang="es-EC" sz="1800" dirty="0">
                <a:effectLst/>
                <a:latin typeface="Aptos" panose="020B0004020202020204" pitchFamily="34" charset="0"/>
                <a:ea typeface="Aptos" panose="020B0004020202020204" pitchFamily="34" charset="0"/>
                <a:cs typeface="Times New Roman" panose="02020603050405020304" pitchFamily="18" charset="0"/>
              </a:rPr>
            </a:br>
            <a:r>
              <a:rPr lang="es-EC" sz="1800" dirty="0">
                <a:effectLst/>
                <a:latin typeface="Aptos" panose="020B0004020202020204" pitchFamily="34" charset="0"/>
                <a:ea typeface="Aptos" panose="020B0004020202020204" pitchFamily="34" charset="0"/>
                <a:cs typeface="Times New Roman" panose="02020603050405020304" pitchFamily="18" charset="0"/>
              </a:rPr>
              <a:t>Calificación. Las compañías, para prestar los servicios financieros tecnológicos, deberán calificarse ante la Superintendencia de Bancos, la Superintendencia de Economía Popular y Solidaria o el Banco Central, según corresponda. Dichos organismos de control establecerán los requerimientos para su calificación, supervisión y control. En los mismos deberán observar criterios diferenciados según los riesgos financieros y tecnológicos que cada empresa genere.</a:t>
            </a:r>
            <a:endParaRPr lang="es-MX" sz="1500" dirty="0"/>
          </a:p>
        </p:txBody>
      </p:sp>
    </p:spTree>
    <p:extLst>
      <p:ext uri="{BB962C8B-B14F-4D97-AF65-F5344CB8AC3E}">
        <p14:creationId xmlns:p14="http://schemas.microsoft.com/office/powerpoint/2010/main" val="50499036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descr="Patrón de fondo&#10;&#10;Descripción generada automáticamente con confianza baja">
            <a:extLst>
              <a:ext uri="{FF2B5EF4-FFF2-40B4-BE49-F238E27FC236}">
                <a16:creationId xmlns:a16="http://schemas.microsoft.com/office/drawing/2014/main" id="{E9717B1C-F0E0-734B-AE39-3778D5B34B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62"/>
            <a:ext cx="12192000" cy="6845475"/>
          </a:xfrm>
          <a:prstGeom prst="rect">
            <a:avLst/>
          </a:prstGeom>
        </p:spPr>
      </p:pic>
      <p:sp>
        <p:nvSpPr>
          <p:cNvPr id="2" name="Title 20">
            <a:extLst>
              <a:ext uri="{FF2B5EF4-FFF2-40B4-BE49-F238E27FC236}">
                <a16:creationId xmlns:a16="http://schemas.microsoft.com/office/drawing/2014/main" id="{7027A86D-CA19-A633-81B5-391EDE6F45CC}"/>
              </a:ext>
            </a:extLst>
          </p:cNvPr>
          <p:cNvSpPr txBox="1"/>
          <p:nvPr/>
        </p:nvSpPr>
        <p:spPr>
          <a:xfrm>
            <a:off x="359523" y="2211165"/>
            <a:ext cx="3112838" cy="24356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ctr">
            <a:spAutoFit/>
          </a:bodyPr>
          <a:lstStyle>
            <a:lvl1pPr defTabSz="457200">
              <a:lnSpc>
                <a:spcPct val="130000"/>
              </a:lnSpc>
              <a:defRPr sz="1200">
                <a:latin typeface="Century Gothic"/>
                <a:ea typeface="Century Gothic"/>
                <a:cs typeface="Century Gothic"/>
                <a:sym typeface="Century Gothic"/>
              </a:defRPr>
            </a:lvl1pPr>
          </a:lstStyle>
          <a:p>
            <a:r>
              <a:rPr lang="es-MX" sz="3600" dirty="0">
                <a:latin typeface="Calibri" panose="020F0502020204030204" pitchFamily="34" charset="0"/>
                <a:ea typeface="Times New Roman" panose="02020603050405020304" pitchFamily="18" charset="0"/>
              </a:rPr>
              <a:t>S</a:t>
            </a:r>
            <a:r>
              <a:rPr lang="es-MX" sz="3600" dirty="0">
                <a:effectLst/>
                <a:latin typeface="Calibri" panose="020F0502020204030204" pitchFamily="34" charset="0"/>
                <a:ea typeface="Times New Roman" panose="02020603050405020304" pitchFamily="18" charset="0"/>
              </a:rPr>
              <a:t>ervicios financieros tecnológicos</a:t>
            </a:r>
          </a:p>
          <a:p>
            <a:r>
              <a:rPr lang="es-MX" sz="1000" dirty="0">
                <a:latin typeface="Calibri" panose="020F0502020204030204" pitchFamily="34" charset="0"/>
              </a:rPr>
              <a:t>COMYF 439,2 al 439,6</a:t>
            </a:r>
            <a:endParaRPr lang="es-MX" sz="1000" dirty="0"/>
          </a:p>
        </p:txBody>
      </p:sp>
      <p:sp>
        <p:nvSpPr>
          <p:cNvPr id="4" name="Straight Connector 15">
            <a:extLst>
              <a:ext uri="{FF2B5EF4-FFF2-40B4-BE49-F238E27FC236}">
                <a16:creationId xmlns:a16="http://schemas.microsoft.com/office/drawing/2014/main" id="{8A90FCCE-DBDA-E4DD-E4FF-28EEE5AAE26B}"/>
              </a:ext>
            </a:extLst>
          </p:cNvPr>
          <p:cNvSpPr/>
          <p:nvPr/>
        </p:nvSpPr>
        <p:spPr>
          <a:xfrm>
            <a:off x="3733280" y="1842876"/>
            <a:ext cx="5358" cy="3547830"/>
          </a:xfrm>
          <a:prstGeom prst="line">
            <a:avLst/>
          </a:prstGeom>
          <a:ln w="3175">
            <a:solidFill>
              <a:schemeClr val="accent6">
                <a:lumOff val="-9960"/>
              </a:schemeClr>
            </a:solidFill>
            <a:miter/>
          </a:ln>
        </p:spPr>
        <p:txBody>
          <a:bodyPr lIns="45719" rIns="45719"/>
          <a:lstStyle/>
          <a:p>
            <a:endParaRPr/>
          </a:p>
        </p:txBody>
      </p:sp>
      <p:sp>
        <p:nvSpPr>
          <p:cNvPr id="6" name="Title 20">
            <a:extLst>
              <a:ext uri="{FF2B5EF4-FFF2-40B4-BE49-F238E27FC236}">
                <a16:creationId xmlns:a16="http://schemas.microsoft.com/office/drawing/2014/main" id="{BD558AA0-3F61-1D18-9E0C-75DE88D7AF8B}"/>
              </a:ext>
            </a:extLst>
          </p:cNvPr>
          <p:cNvSpPr txBox="1"/>
          <p:nvPr/>
        </p:nvSpPr>
        <p:spPr>
          <a:xfrm>
            <a:off x="4260476" y="1275536"/>
            <a:ext cx="7054662" cy="45276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pPr>
              <a:lnSpc>
                <a:spcPct val="107000"/>
              </a:lnSpc>
              <a:spcAft>
                <a:spcPts val="800"/>
              </a:spcAft>
            </a:pPr>
            <a:r>
              <a:rPr lang="es-EC" sz="1800" dirty="0">
                <a:effectLst/>
                <a:latin typeface="Aptos" panose="020B0004020202020204" pitchFamily="34" charset="0"/>
                <a:ea typeface="Aptos" panose="020B0004020202020204" pitchFamily="34" charset="0"/>
                <a:cs typeface="Times New Roman" panose="02020603050405020304" pitchFamily="18" charset="0"/>
              </a:rPr>
              <a:t>Operaciones. La definición y las acciones que comprenden las operaciones a cargo de las entidades de servicios financieros tecnológicos serán reguladas por la Junta de Política y Regulación Financiera y la Junta de Política y Regulación Monetaria, conforme sus competencias.</a:t>
            </a:r>
            <a:br>
              <a:rPr lang="es-EC" sz="1800" dirty="0">
                <a:effectLst/>
                <a:latin typeface="Aptos" panose="020B0004020202020204" pitchFamily="34" charset="0"/>
                <a:ea typeface="Aptos" panose="020B0004020202020204" pitchFamily="34" charset="0"/>
                <a:cs typeface="Times New Roman" panose="02020603050405020304" pitchFamily="18" charset="0"/>
              </a:rPr>
            </a:br>
            <a:br>
              <a:rPr lang="es-EC" sz="1800" dirty="0">
                <a:effectLst/>
                <a:latin typeface="Aptos" panose="020B0004020202020204" pitchFamily="34" charset="0"/>
                <a:ea typeface="Aptos" panose="020B0004020202020204" pitchFamily="34" charset="0"/>
                <a:cs typeface="Times New Roman" panose="02020603050405020304" pitchFamily="18" charset="0"/>
              </a:rPr>
            </a:br>
            <a:r>
              <a:rPr lang="es-EC" sz="1800" dirty="0">
                <a:effectLst/>
                <a:latin typeface="Aptos" panose="020B0004020202020204" pitchFamily="34" charset="0"/>
                <a:ea typeface="Aptos" panose="020B0004020202020204" pitchFamily="34" charset="0"/>
                <a:cs typeface="Times New Roman" panose="02020603050405020304" pitchFamily="18" charset="0"/>
              </a:rPr>
              <a:t>Control. El control societario de estas compañías está a cargo de la Superintendencia de Compañías, Valores y Seguros. La supervisión y control de aquellas compañías que desarrollen actividades financieras de alto riesgo le corresponderá a la Superintendencia de Bancos, a la Superintendencia de Economía Popular y Solidaria o al Banco Central del Ecuador, según sus competencias. La determinación de qué actividades financieras basadas en tecnología representan un alto riesgo le corresponderá a la Junta de Política y Regulación Financiera.</a:t>
            </a:r>
          </a:p>
        </p:txBody>
      </p:sp>
    </p:spTree>
    <p:extLst>
      <p:ext uri="{BB962C8B-B14F-4D97-AF65-F5344CB8AC3E}">
        <p14:creationId xmlns:p14="http://schemas.microsoft.com/office/powerpoint/2010/main" val="161985224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descr="Patrón de fondo&#10;&#10;Descripción generada automáticamente con confianza baja">
            <a:extLst>
              <a:ext uri="{FF2B5EF4-FFF2-40B4-BE49-F238E27FC236}">
                <a16:creationId xmlns:a16="http://schemas.microsoft.com/office/drawing/2014/main" id="{E9717B1C-F0E0-734B-AE39-3778D5B34B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62"/>
            <a:ext cx="12192000" cy="6845475"/>
          </a:xfrm>
          <a:prstGeom prst="rect">
            <a:avLst/>
          </a:prstGeom>
        </p:spPr>
      </p:pic>
      <p:sp>
        <p:nvSpPr>
          <p:cNvPr id="5" name="CuadroTexto 4">
            <a:extLst>
              <a:ext uri="{FF2B5EF4-FFF2-40B4-BE49-F238E27FC236}">
                <a16:creationId xmlns:a16="http://schemas.microsoft.com/office/drawing/2014/main" id="{3CBC6B2D-368F-3B2C-8AA4-3C4930572555}"/>
              </a:ext>
            </a:extLst>
          </p:cNvPr>
          <p:cNvSpPr txBox="1"/>
          <p:nvPr/>
        </p:nvSpPr>
        <p:spPr>
          <a:xfrm>
            <a:off x="752803" y="512378"/>
            <a:ext cx="8769568" cy="8556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07000"/>
              </a:lnSpc>
              <a:spcAft>
                <a:spcPts val="800"/>
              </a:spcAft>
            </a:pPr>
            <a:r>
              <a:rPr lang="es-EC" sz="4800" dirty="0">
                <a:effectLst/>
                <a:latin typeface="Aptos" panose="020B0004020202020204" pitchFamily="34" charset="0"/>
                <a:ea typeface="Aptos" panose="020B0004020202020204" pitchFamily="34" charset="0"/>
                <a:cs typeface="Times New Roman" panose="02020603050405020304" pitchFamily="18" charset="0"/>
              </a:rPr>
              <a:t>Intermediación financiera</a:t>
            </a:r>
          </a:p>
        </p:txBody>
      </p:sp>
      <p:sp>
        <p:nvSpPr>
          <p:cNvPr id="4" name="CuadroTexto 3">
            <a:extLst>
              <a:ext uri="{FF2B5EF4-FFF2-40B4-BE49-F238E27FC236}">
                <a16:creationId xmlns:a16="http://schemas.microsoft.com/office/drawing/2014/main" id="{8BD66BA0-91D9-4994-32D2-C446A891F7F9}"/>
              </a:ext>
            </a:extLst>
          </p:cNvPr>
          <p:cNvSpPr txBox="1"/>
          <p:nvPr/>
        </p:nvSpPr>
        <p:spPr>
          <a:xfrm>
            <a:off x="1303283" y="1748499"/>
            <a:ext cx="9585434" cy="37035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07000"/>
              </a:lnSpc>
              <a:spcAft>
                <a:spcPts val="800"/>
              </a:spcAft>
            </a:pPr>
            <a:r>
              <a:rPr lang="es-MX" sz="2000" dirty="0">
                <a:effectLst/>
                <a:latin typeface="Aptos" panose="020B0004020202020204" pitchFamily="34" charset="0"/>
                <a:ea typeface="Aptos" panose="020B0004020202020204" pitchFamily="34" charset="0"/>
                <a:cs typeface="Times New Roman" panose="02020603050405020304" pitchFamily="18" charset="0"/>
              </a:rPr>
              <a:t>Para efectos de este Código son las operaciones y servicios que están vinculados con </a:t>
            </a:r>
            <a:r>
              <a:rPr lang="es-MX" sz="2000" b="1"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flujos o riesgos financieros</a:t>
            </a:r>
            <a:r>
              <a:rPr lang="es-MX" sz="2000" dirty="0">
                <a:effectLst/>
                <a:latin typeface="Aptos" panose="020B0004020202020204" pitchFamily="34" charset="0"/>
                <a:ea typeface="Aptos" panose="020B0004020202020204" pitchFamily="34" charset="0"/>
                <a:cs typeface="Times New Roman" panose="02020603050405020304" pitchFamily="18" charset="0"/>
              </a:rPr>
              <a:t>; y que, se realiza de </a:t>
            </a:r>
            <a:r>
              <a:rPr lang="es-MX" sz="2000" b="1"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forma habitual</a:t>
            </a:r>
            <a:r>
              <a:rPr lang="es-MX" sz="2000" dirty="0">
                <a:effectLst/>
                <a:latin typeface="Aptos" panose="020B0004020202020204" pitchFamily="34" charset="0"/>
                <a:ea typeface="Aptos" panose="020B0004020202020204" pitchFamily="34" charset="0"/>
                <a:cs typeface="Times New Roman" panose="02020603050405020304" pitchFamily="18" charset="0"/>
              </a:rPr>
              <a:t>, por las entidades que conforman el sistema financiero, de valores y de seguros, previa autorización de los organismos de control, </a:t>
            </a:r>
            <a:r>
              <a:rPr lang="es-MX" sz="2000" b="1"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utilizando, a cualquier título, recursos de terceros para operaciones de crédito; inversión en valores de renta fija o renta variable; servicios de seguros; servicios o instrumentos de manejo y protección de riesgo; servicios de compra venta, intermediación o suscripción de valores</a:t>
            </a:r>
            <a:r>
              <a:rPr lang="es-MX" sz="2000" dirty="0">
                <a:effectLst/>
                <a:latin typeface="Aptos" panose="020B0004020202020204" pitchFamily="34" charset="0"/>
                <a:ea typeface="Aptos" panose="020B0004020202020204" pitchFamily="34" charset="0"/>
                <a:cs typeface="Times New Roman" panose="02020603050405020304" pitchFamily="18" charset="0"/>
              </a:rPr>
              <a:t>; así como para otras operaciones que defina la Junta de Política y Regulación Financiera en función del desarrollo o innovación del mercado de servicios financieros, de valores y seguros. Las actividades financieras son un servicio de orden público, reguladas y controladas por el Estado.</a:t>
            </a:r>
          </a:p>
        </p:txBody>
      </p:sp>
    </p:spTree>
    <p:extLst>
      <p:ext uri="{BB962C8B-B14F-4D97-AF65-F5344CB8AC3E}">
        <p14:creationId xmlns:p14="http://schemas.microsoft.com/office/powerpoint/2010/main" val="271736087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descr="Patrón de fondo&#10;&#10;Descripción generada automáticamente con confianza baja">
            <a:extLst>
              <a:ext uri="{FF2B5EF4-FFF2-40B4-BE49-F238E27FC236}">
                <a16:creationId xmlns:a16="http://schemas.microsoft.com/office/drawing/2014/main" id="{E9717B1C-F0E0-734B-AE39-3778D5B34B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62"/>
            <a:ext cx="12192000" cy="6845475"/>
          </a:xfrm>
          <a:prstGeom prst="rect">
            <a:avLst/>
          </a:prstGeom>
        </p:spPr>
      </p:pic>
      <p:sp>
        <p:nvSpPr>
          <p:cNvPr id="2" name="Title 20">
            <a:extLst>
              <a:ext uri="{FF2B5EF4-FFF2-40B4-BE49-F238E27FC236}">
                <a16:creationId xmlns:a16="http://schemas.microsoft.com/office/drawing/2014/main" id="{7027A86D-CA19-A633-81B5-391EDE6F45CC}"/>
              </a:ext>
            </a:extLst>
          </p:cNvPr>
          <p:cNvSpPr txBox="1"/>
          <p:nvPr/>
        </p:nvSpPr>
        <p:spPr>
          <a:xfrm>
            <a:off x="359523" y="2931362"/>
            <a:ext cx="3112838" cy="9952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ctr">
            <a:spAutoFit/>
          </a:bodyPr>
          <a:lstStyle>
            <a:lvl1pPr defTabSz="457200">
              <a:lnSpc>
                <a:spcPct val="130000"/>
              </a:lnSpc>
              <a:defRPr sz="1200">
                <a:latin typeface="Century Gothic"/>
                <a:ea typeface="Century Gothic"/>
                <a:cs typeface="Century Gothic"/>
                <a:sym typeface="Century Gothic"/>
              </a:defRPr>
            </a:lvl1pPr>
          </a:lstStyle>
          <a:p>
            <a:r>
              <a:rPr lang="es-MX" sz="3600" dirty="0">
                <a:latin typeface="Calibri" panose="020F0502020204030204" pitchFamily="34" charset="0"/>
                <a:ea typeface="Times New Roman" panose="02020603050405020304" pitchFamily="18" charset="0"/>
              </a:rPr>
              <a:t>Autorización</a:t>
            </a:r>
          </a:p>
          <a:p>
            <a:r>
              <a:rPr lang="es-MX" sz="1000" dirty="0">
                <a:latin typeface="Calibri" panose="020F0502020204030204" pitchFamily="34" charset="0"/>
              </a:rPr>
              <a:t>COMYF 143</a:t>
            </a:r>
            <a:endParaRPr lang="es-MX" sz="1000" dirty="0"/>
          </a:p>
        </p:txBody>
      </p:sp>
      <p:sp>
        <p:nvSpPr>
          <p:cNvPr id="4" name="Straight Connector 15">
            <a:extLst>
              <a:ext uri="{FF2B5EF4-FFF2-40B4-BE49-F238E27FC236}">
                <a16:creationId xmlns:a16="http://schemas.microsoft.com/office/drawing/2014/main" id="{8A90FCCE-DBDA-E4DD-E4FF-28EEE5AAE26B}"/>
              </a:ext>
            </a:extLst>
          </p:cNvPr>
          <p:cNvSpPr/>
          <p:nvPr/>
        </p:nvSpPr>
        <p:spPr>
          <a:xfrm>
            <a:off x="3733280" y="1842876"/>
            <a:ext cx="5358" cy="3547830"/>
          </a:xfrm>
          <a:prstGeom prst="line">
            <a:avLst/>
          </a:prstGeom>
          <a:ln w="3175">
            <a:solidFill>
              <a:schemeClr val="accent6">
                <a:lumOff val="-9960"/>
              </a:schemeClr>
            </a:solidFill>
            <a:miter/>
          </a:ln>
        </p:spPr>
        <p:txBody>
          <a:bodyPr lIns="45719" rIns="45719"/>
          <a:lstStyle/>
          <a:p>
            <a:endParaRPr/>
          </a:p>
        </p:txBody>
      </p:sp>
      <p:sp>
        <p:nvSpPr>
          <p:cNvPr id="6" name="Title 20">
            <a:extLst>
              <a:ext uri="{FF2B5EF4-FFF2-40B4-BE49-F238E27FC236}">
                <a16:creationId xmlns:a16="http://schemas.microsoft.com/office/drawing/2014/main" id="{BD558AA0-3F61-1D18-9E0C-75DE88D7AF8B}"/>
              </a:ext>
            </a:extLst>
          </p:cNvPr>
          <p:cNvSpPr txBox="1"/>
          <p:nvPr/>
        </p:nvSpPr>
        <p:spPr>
          <a:xfrm>
            <a:off x="4260476" y="2016444"/>
            <a:ext cx="7054662" cy="30458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pPr>
              <a:lnSpc>
                <a:spcPct val="107000"/>
              </a:lnSpc>
              <a:spcAft>
                <a:spcPts val="800"/>
              </a:spcAft>
            </a:pPr>
            <a:r>
              <a:rPr lang="es-MX" sz="1800" dirty="0">
                <a:effectLst/>
                <a:latin typeface="Aptos" panose="020B0004020202020204" pitchFamily="34" charset="0"/>
                <a:ea typeface="Aptos" panose="020B0004020202020204" pitchFamily="34" charset="0"/>
                <a:cs typeface="Times New Roman" panose="02020603050405020304" pitchFamily="18" charset="0"/>
              </a:rPr>
              <a:t>Autorización. La Superintendencia de Bancos y la Superintendencia de Economía Popular y Solidaria, en el ámbito de sus respectivas competencias, autorizarán a las entidades del sistema financiero nacional el ejercicio de actividades financieras. En la autorización indicada, se determinará las operaciones activas, pasivas, contingentes y de servicios financieros que podrán ejercer las entidades, por segmentos, de acuerdo con su objeto social, línea de negocio, especialidades, capacidades y demás requisitos y condiciones que para el efecto establezca la Junta de Política y Regulación Monetaria y Financiera</a:t>
            </a:r>
            <a:endParaRPr lang="es-EC" sz="18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68504739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descr="Patrón de fondo&#10;&#10;Descripción generada automáticamente con confianza baja">
            <a:extLst>
              <a:ext uri="{FF2B5EF4-FFF2-40B4-BE49-F238E27FC236}">
                <a16:creationId xmlns:a16="http://schemas.microsoft.com/office/drawing/2014/main" id="{E9717B1C-F0E0-734B-AE39-3778D5B34B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45475"/>
          </a:xfrm>
          <a:prstGeom prst="rect">
            <a:avLst/>
          </a:prstGeom>
        </p:spPr>
      </p:pic>
      <p:sp>
        <p:nvSpPr>
          <p:cNvPr id="2" name="Title 20">
            <a:extLst>
              <a:ext uri="{FF2B5EF4-FFF2-40B4-BE49-F238E27FC236}">
                <a16:creationId xmlns:a16="http://schemas.microsoft.com/office/drawing/2014/main" id="{7027A86D-CA19-A633-81B5-391EDE6F45CC}"/>
              </a:ext>
            </a:extLst>
          </p:cNvPr>
          <p:cNvSpPr txBox="1"/>
          <p:nvPr/>
        </p:nvSpPr>
        <p:spPr>
          <a:xfrm>
            <a:off x="359523" y="2931362"/>
            <a:ext cx="3112838" cy="9952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ctr">
            <a:spAutoFit/>
          </a:bodyPr>
          <a:lstStyle>
            <a:lvl1pPr defTabSz="457200">
              <a:lnSpc>
                <a:spcPct val="130000"/>
              </a:lnSpc>
              <a:defRPr sz="1200">
                <a:latin typeface="Century Gothic"/>
                <a:ea typeface="Century Gothic"/>
                <a:cs typeface="Century Gothic"/>
                <a:sym typeface="Century Gothic"/>
              </a:defRPr>
            </a:lvl1pPr>
          </a:lstStyle>
          <a:p>
            <a:r>
              <a:rPr lang="es-MX" sz="3600" dirty="0">
                <a:latin typeface="Calibri" panose="020F0502020204030204" pitchFamily="34" charset="0"/>
                <a:ea typeface="Times New Roman" panose="02020603050405020304" pitchFamily="18" charset="0"/>
              </a:rPr>
              <a:t>Operaciones</a:t>
            </a:r>
          </a:p>
          <a:p>
            <a:r>
              <a:rPr lang="es-MX" sz="1000" dirty="0">
                <a:latin typeface="Calibri" panose="020F0502020204030204" pitchFamily="34" charset="0"/>
              </a:rPr>
              <a:t>COMYF 194</a:t>
            </a:r>
            <a:endParaRPr lang="es-MX" sz="1000" dirty="0"/>
          </a:p>
        </p:txBody>
      </p:sp>
      <p:sp>
        <p:nvSpPr>
          <p:cNvPr id="4" name="Straight Connector 15">
            <a:extLst>
              <a:ext uri="{FF2B5EF4-FFF2-40B4-BE49-F238E27FC236}">
                <a16:creationId xmlns:a16="http://schemas.microsoft.com/office/drawing/2014/main" id="{8A90FCCE-DBDA-E4DD-E4FF-28EEE5AAE26B}"/>
              </a:ext>
            </a:extLst>
          </p:cNvPr>
          <p:cNvSpPr/>
          <p:nvPr/>
        </p:nvSpPr>
        <p:spPr>
          <a:xfrm>
            <a:off x="3733280" y="1842876"/>
            <a:ext cx="5358" cy="3547830"/>
          </a:xfrm>
          <a:prstGeom prst="line">
            <a:avLst/>
          </a:prstGeom>
          <a:ln w="3175">
            <a:solidFill>
              <a:schemeClr val="accent6">
                <a:lumOff val="-9960"/>
              </a:schemeClr>
            </a:solidFill>
            <a:miter/>
          </a:ln>
        </p:spPr>
        <p:txBody>
          <a:bodyPr lIns="45719" rIns="45719"/>
          <a:lstStyle/>
          <a:p>
            <a:endParaRPr/>
          </a:p>
        </p:txBody>
      </p:sp>
      <p:sp>
        <p:nvSpPr>
          <p:cNvPr id="8" name="CuadroTexto 7">
            <a:extLst>
              <a:ext uri="{FF2B5EF4-FFF2-40B4-BE49-F238E27FC236}">
                <a16:creationId xmlns:a16="http://schemas.microsoft.com/office/drawing/2014/main" id="{46AB61C2-0DAD-3633-D326-FE024D71F3B2}"/>
              </a:ext>
            </a:extLst>
          </p:cNvPr>
          <p:cNvSpPr txBox="1"/>
          <p:nvPr/>
        </p:nvSpPr>
        <p:spPr>
          <a:xfrm>
            <a:off x="4223896" y="298805"/>
            <a:ext cx="6950292" cy="62478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7200" indent="-457200">
              <a:buFont typeface="+mj-lt"/>
              <a:buAutoNum type="alphaLcParenR"/>
            </a:pPr>
            <a:r>
              <a:rPr lang="es-ES" sz="2000" dirty="0"/>
              <a:t>Las operaciones activas, pasivas, contingentes y de servicios determinadas en el numeral 1 literal a numerales 4, 7 y 10; literal b 1, 2, 3 y 4; literal c numeral 1; y, literal d numerales 1, 3 y 4 de este artículo;</a:t>
            </a:r>
          </a:p>
          <a:p>
            <a:pPr marL="457200" indent="-457200" algn="l">
              <a:buFont typeface="+mj-lt"/>
              <a:buAutoNum type="alphaLcParenR"/>
            </a:pPr>
            <a:r>
              <a:rPr lang="es-ES" sz="2000" dirty="0"/>
              <a:t>Otorgar préstamos a sus socios. Las mutualistas podrán otorgar préstamos a sus clientes; </a:t>
            </a:r>
          </a:p>
          <a:p>
            <a:pPr marL="457200" indent="-457200" algn="l">
              <a:buFont typeface="+mj-lt"/>
              <a:buAutoNum type="alphaLcParenR"/>
            </a:pPr>
            <a:r>
              <a:rPr lang="es-ES" sz="2000" dirty="0"/>
              <a:t>Constituir depósitos en entidades del sistema financiero nacional;</a:t>
            </a:r>
          </a:p>
          <a:p>
            <a:pPr marL="457200" indent="-457200" algn="l">
              <a:buFont typeface="+mj-lt"/>
              <a:buAutoNum type="alphaLcParenR"/>
            </a:pPr>
            <a:r>
              <a:rPr lang="es-ES" sz="2000" dirty="0"/>
              <a:t>Actuar como emisor u operador de tarjetas de débito o tarjetas de pago. Las entidades del segmento 1 del sector financiero popular y solidario podrán emitir u operar tarjetas de crédito;</a:t>
            </a:r>
          </a:p>
          <a:p>
            <a:pPr marL="457200" indent="-457200" algn="l">
              <a:buFont typeface="+mj-lt"/>
              <a:buAutoNum type="alphaLcParenR"/>
            </a:pPr>
            <a:r>
              <a:rPr lang="es-ES" sz="2000" dirty="0"/>
              <a:t>Emitir obligaciones de largo plazo con respaldo en sus activos, patrimonio, cartera de crédito hipotecaria o prendaria, propia o adquirida, siempre que en este último caso se originen en operaciones activas de crédito de otras entidades financieras;</a:t>
            </a:r>
          </a:p>
          <a:p>
            <a:pPr marL="457200" indent="-457200" algn="l">
              <a:buFont typeface="+mj-lt"/>
              <a:buAutoNum type="alphaLcParenR"/>
            </a:pPr>
            <a:r>
              <a:rPr lang="es-ES" sz="2000" dirty="0"/>
              <a:t>Efectuar inversiones en el capital social de las cajas centrales; y,</a:t>
            </a:r>
          </a:p>
          <a:p>
            <a:pPr marL="457200" indent="-457200" algn="l">
              <a:buFont typeface="+mj-lt"/>
              <a:buAutoNum type="alphaLcParenR"/>
            </a:pPr>
            <a:r>
              <a:rPr lang="es-ES" sz="2000" dirty="0"/>
              <a:t>Efectuar operaciones con divisas.</a:t>
            </a:r>
          </a:p>
        </p:txBody>
      </p:sp>
    </p:spTree>
    <p:extLst>
      <p:ext uri="{BB962C8B-B14F-4D97-AF65-F5344CB8AC3E}">
        <p14:creationId xmlns:p14="http://schemas.microsoft.com/office/powerpoint/2010/main" val="4774423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Imagen 10" descr="Patrón de fondo&#10;&#10;Descripción generada automáticamente con confianza baja">
            <a:extLst>
              <a:ext uri="{FF2B5EF4-FFF2-40B4-BE49-F238E27FC236}">
                <a16:creationId xmlns:a16="http://schemas.microsoft.com/office/drawing/2014/main" id="{B5C4796C-80EE-BDFB-E3AB-73A9D94141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721"/>
            <a:ext cx="12192000" cy="6845475"/>
          </a:xfrm>
          <a:prstGeom prst="rect">
            <a:avLst/>
          </a:prstGeom>
        </p:spPr>
      </p:pic>
      <p:sp>
        <p:nvSpPr>
          <p:cNvPr id="5" name="4 Marcador de texto"/>
          <p:cNvSpPr>
            <a:spLocks noGrp="1"/>
          </p:cNvSpPr>
          <p:nvPr>
            <p:ph type="body" idx="1"/>
          </p:nvPr>
        </p:nvSpPr>
        <p:spPr>
          <a:xfrm>
            <a:off x="488731" y="412974"/>
            <a:ext cx="5532657" cy="436116"/>
          </a:xfrm>
        </p:spPr>
        <p:txBody>
          <a:bodyPr>
            <a:normAutofit/>
          </a:bodyPr>
          <a:lstStyle/>
          <a:p>
            <a:r>
              <a:rPr lang="es-ES" dirty="0"/>
              <a:t>Sector financiero público y privado:</a:t>
            </a:r>
          </a:p>
        </p:txBody>
      </p:sp>
      <p:sp>
        <p:nvSpPr>
          <p:cNvPr id="6" name="5 Marcador de contenido"/>
          <p:cNvSpPr>
            <a:spLocks noGrp="1"/>
          </p:cNvSpPr>
          <p:nvPr>
            <p:ph sz="half" idx="2"/>
          </p:nvPr>
        </p:nvSpPr>
        <p:spPr>
          <a:xfrm>
            <a:off x="488731" y="849090"/>
            <a:ext cx="5532657" cy="5976664"/>
          </a:xfrm>
        </p:spPr>
        <p:txBody>
          <a:bodyPr>
            <a:noAutofit/>
          </a:bodyPr>
          <a:lstStyle/>
          <a:p>
            <a:pPr marL="0" indent="0">
              <a:buNone/>
            </a:pPr>
            <a:r>
              <a:rPr lang="es-ES" sz="1000" b="1" dirty="0"/>
              <a:t>a. Operaciones activas:</a:t>
            </a:r>
            <a:endParaRPr lang="es-ES" sz="1000" dirty="0"/>
          </a:p>
          <a:p>
            <a:pPr marL="457200" indent="-457200">
              <a:buFont typeface="+mj-lt"/>
              <a:buAutoNum type="arabicPeriod"/>
            </a:pPr>
            <a:r>
              <a:rPr lang="es-ES" sz="1000" dirty="0"/>
              <a:t>Otorgar préstamos hipotecarios y prendarios, con o sin emisión de títulos, así como préstamos quirografarios y cualquier otra modalidad de préstamos que autorice la Junta;</a:t>
            </a:r>
          </a:p>
          <a:p>
            <a:pPr marL="457200" indent="-457200">
              <a:buFont typeface="+mj-lt"/>
              <a:buAutoNum type="arabicPeriod"/>
            </a:pPr>
            <a:r>
              <a:rPr lang="es-ES" sz="1000" dirty="0"/>
              <a:t>Otorgar créditos en cuenta corriente, contratados o no;</a:t>
            </a:r>
          </a:p>
          <a:p>
            <a:pPr marL="457200" indent="-457200">
              <a:buFont typeface="+mj-lt"/>
              <a:buAutoNum type="arabicPeriod"/>
            </a:pPr>
            <a:r>
              <a:rPr lang="es-ES" sz="1000" dirty="0"/>
              <a:t>Constituir depósitos en entidades financieras del país y del exterior;</a:t>
            </a:r>
          </a:p>
          <a:p>
            <a:pPr marL="457200" indent="-457200">
              <a:buFont typeface="+mj-lt"/>
              <a:buAutoNum type="arabicPeriod"/>
            </a:pPr>
            <a:r>
              <a:rPr lang="es-ES" sz="1000" dirty="0"/>
              <a:t>Negociar letras de cambio, libranzas, pagarés, facturas y otros documentos que representen obligación de pago creados por ventas a crédito, así como el anticipo de fondos con respaldo de los documentos referidos; </a:t>
            </a:r>
          </a:p>
          <a:p>
            <a:pPr marL="457200" indent="-457200">
              <a:buFont typeface="+mj-lt"/>
              <a:buAutoNum type="arabicPeriod"/>
            </a:pPr>
            <a:r>
              <a:rPr lang="es-ES" sz="1000" dirty="0"/>
              <a:t>Negociar documentos resultantes de operaciones de comercio exterior;</a:t>
            </a:r>
          </a:p>
          <a:p>
            <a:pPr marL="457200" indent="-457200">
              <a:buFont typeface="+mj-lt"/>
              <a:buAutoNum type="arabicPeriod"/>
            </a:pPr>
            <a:r>
              <a:rPr lang="es-ES" sz="1000" dirty="0"/>
              <a:t>Negociar títulos valores y descontar letras documentarias sobre el exterior o hacer adelantos sobre ellas;</a:t>
            </a:r>
          </a:p>
          <a:p>
            <a:pPr marL="457200" indent="-457200">
              <a:buFont typeface="+mj-lt"/>
              <a:buAutoNum type="arabicPeriod"/>
            </a:pPr>
            <a:r>
              <a:rPr lang="es-ES" sz="1000" dirty="0"/>
              <a:t>Adquirir, conservar y enajenar, por cuenta propia o de terceros, títulos emitidos por el ente rector de las finanzas públicas y por el Banco Central del Ecuador;</a:t>
            </a:r>
          </a:p>
          <a:p>
            <a:pPr marL="457200" indent="-457200">
              <a:buFont typeface="+mj-lt"/>
              <a:buAutoNum type="arabicPeriod"/>
            </a:pPr>
            <a:r>
              <a:rPr lang="es-ES" sz="1000" dirty="0"/>
              <a:t>Adquirir, conservar o enajenar, por cuenta propia, valores de renta fija, de acuerdo a lo previsto en la Ley de Mercado de Valores, y otros títulos de crédito establecidos en el Código de Comercio y otras leyes, así como valores representativos de derechos sobre estos;</a:t>
            </a:r>
          </a:p>
          <a:p>
            <a:pPr marL="457200" indent="-457200">
              <a:buFont typeface="+mj-lt"/>
              <a:buAutoNum type="arabicPeriod"/>
            </a:pPr>
            <a:r>
              <a:rPr lang="es-ES" sz="1000" dirty="0"/>
              <a:t>Adquirir, conservar o enajenar contratos a término, opciones de compra o venta y futuros; podrán igualmente realizar otras operaciones propias del mercado de dinero, de conformidad con lo establecido en la normativa correspondiente;</a:t>
            </a:r>
          </a:p>
          <a:p>
            <a:pPr marL="457200" indent="-457200">
              <a:buFont typeface="+mj-lt"/>
              <a:buAutoNum type="arabicPeriod"/>
            </a:pPr>
            <a:r>
              <a:rPr lang="es-ES" sz="1000" dirty="0"/>
              <a:t>Efectuar inversiones en el capital de una entidad de servicios financieros y/o una entidad de servicios auxiliares del sistema financiero para convertirlas en sus subsidiarias o afiliadas; </a:t>
            </a:r>
          </a:p>
          <a:p>
            <a:pPr marL="457200" indent="-457200">
              <a:buFont typeface="+mj-lt"/>
              <a:buAutoNum type="arabicPeriod"/>
            </a:pPr>
            <a:r>
              <a:rPr lang="es-ES" sz="1000" dirty="0"/>
              <a:t>Efectuar inversiones en el capital de entidades financieras extranjeras, en los términos de este Código; y, </a:t>
            </a:r>
          </a:p>
          <a:p>
            <a:pPr marL="457200" indent="-457200">
              <a:buFont typeface="+mj-lt"/>
              <a:buAutoNum type="arabicPeriod"/>
            </a:pPr>
            <a:r>
              <a:rPr lang="es-ES" sz="1000" dirty="0"/>
              <a:t>Comprar o vender minerales preciosos.</a:t>
            </a:r>
          </a:p>
        </p:txBody>
      </p:sp>
      <p:sp>
        <p:nvSpPr>
          <p:cNvPr id="7" name="6 Marcador de texto"/>
          <p:cNvSpPr>
            <a:spLocks noGrp="1"/>
          </p:cNvSpPr>
          <p:nvPr>
            <p:ph type="body" sz="quarter" idx="3"/>
          </p:nvPr>
        </p:nvSpPr>
        <p:spPr>
          <a:xfrm>
            <a:off x="6169026" y="412974"/>
            <a:ext cx="5532657" cy="436116"/>
          </a:xfrm>
        </p:spPr>
        <p:txBody>
          <a:bodyPr>
            <a:normAutofit/>
          </a:bodyPr>
          <a:lstStyle/>
          <a:p>
            <a:r>
              <a:rPr lang="es-ES" dirty="0"/>
              <a:t>Sector financiero popular y solidario:</a:t>
            </a:r>
          </a:p>
        </p:txBody>
      </p:sp>
      <p:sp>
        <p:nvSpPr>
          <p:cNvPr id="8" name="7 Marcador de contenido"/>
          <p:cNvSpPr>
            <a:spLocks noGrp="1"/>
          </p:cNvSpPr>
          <p:nvPr>
            <p:ph sz="quarter" idx="4"/>
          </p:nvPr>
        </p:nvSpPr>
        <p:spPr>
          <a:xfrm>
            <a:off x="6169026" y="1134402"/>
            <a:ext cx="5532657" cy="5462951"/>
          </a:xfrm>
        </p:spPr>
        <p:txBody>
          <a:bodyPr>
            <a:normAutofit fontScale="70000" lnSpcReduction="20000"/>
          </a:bodyPr>
          <a:lstStyle/>
          <a:p>
            <a:pPr marL="0" indent="0">
              <a:buNone/>
            </a:pPr>
            <a:r>
              <a:rPr lang="es-ES" sz="2300" b="1" dirty="0"/>
              <a:t>a. Operaciones activas:</a:t>
            </a:r>
            <a:endParaRPr lang="es-ES" sz="2300" dirty="0"/>
          </a:p>
          <a:p>
            <a:pPr marL="457200" indent="-457200">
              <a:buFont typeface="+mj-lt"/>
              <a:buAutoNum type="arabicPeriod"/>
            </a:pPr>
            <a:r>
              <a:rPr lang="es-ES" sz="2300" dirty="0"/>
              <a:t>.</a:t>
            </a:r>
          </a:p>
          <a:p>
            <a:pPr marL="457200" indent="-457200">
              <a:buFont typeface="+mj-lt"/>
              <a:buAutoNum type="arabicPeriod"/>
            </a:pPr>
            <a:r>
              <a:rPr lang="es-ES" sz="2300" dirty="0"/>
              <a:t>.</a:t>
            </a:r>
          </a:p>
          <a:p>
            <a:pPr marL="457200" indent="-457200">
              <a:buFont typeface="+mj-lt"/>
              <a:buAutoNum type="arabicPeriod"/>
            </a:pPr>
            <a:r>
              <a:rPr lang="es-ES" sz="2300" dirty="0"/>
              <a:t>. </a:t>
            </a:r>
          </a:p>
          <a:p>
            <a:pPr marL="457200" indent="-457200">
              <a:buFont typeface="+mj-lt"/>
              <a:buAutoNum type="arabicPeriod"/>
            </a:pPr>
            <a:r>
              <a:rPr lang="es-ES" sz="2300" dirty="0"/>
              <a:t>Negociar documentos resultantes de operaciones de comercio exterior;</a:t>
            </a:r>
          </a:p>
          <a:p>
            <a:pPr marL="457200" indent="-457200">
              <a:buFont typeface="+mj-lt"/>
              <a:buAutoNum type="arabicPeriod"/>
            </a:pPr>
            <a:r>
              <a:rPr lang="es-ES" sz="2300" dirty="0"/>
              <a:t>.</a:t>
            </a:r>
          </a:p>
          <a:p>
            <a:pPr marL="457200" indent="-457200">
              <a:buFont typeface="+mj-lt"/>
              <a:buAutoNum type="arabicPeriod"/>
            </a:pPr>
            <a:r>
              <a:rPr lang="es-ES" sz="2300" dirty="0"/>
              <a:t>.</a:t>
            </a:r>
          </a:p>
          <a:p>
            <a:pPr marL="457200" indent="-457200">
              <a:buFont typeface="+mj-lt"/>
              <a:buAutoNum type="arabicPeriod"/>
            </a:pPr>
            <a:r>
              <a:rPr lang="es-ES" sz="2300" dirty="0"/>
              <a:t>Adquirir, conservar o enajenar, por cuenta propia, valores de renta fija, de acuerdo a lo previsto en la Ley de Mercado de Valores, y otros títulos de crédito establecidos en el Código de Comercio y otras leyes, así como valores representativos de derechos sobre estos;</a:t>
            </a:r>
          </a:p>
          <a:p>
            <a:pPr marL="457200" indent="-457200">
              <a:buFont typeface="+mj-lt"/>
              <a:buAutoNum type="arabicPeriod"/>
            </a:pPr>
            <a:r>
              <a:rPr lang="es-ES" sz="2300" dirty="0"/>
              <a:t>.</a:t>
            </a:r>
          </a:p>
          <a:p>
            <a:pPr marL="457200" indent="-457200">
              <a:buFont typeface="+mj-lt"/>
              <a:buAutoNum type="arabicPeriod"/>
            </a:pPr>
            <a:r>
              <a:rPr lang="es-ES" sz="2300" dirty="0"/>
              <a:t>. </a:t>
            </a:r>
          </a:p>
          <a:p>
            <a:pPr marL="457200" indent="-457200">
              <a:buFont typeface="+mj-lt"/>
              <a:buAutoNum type="arabicPeriod"/>
            </a:pPr>
            <a:r>
              <a:rPr lang="es-ES" sz="2300" dirty="0"/>
              <a:t>Efectuar inversiones en el capital de entidades financieras extranjeras, en los términos de este Código; y, </a:t>
            </a:r>
          </a:p>
          <a:p>
            <a:pPr marL="457200" indent="-457200">
              <a:buFont typeface="+mj-lt"/>
              <a:buAutoNum type="arabicPeriod"/>
            </a:pPr>
            <a:endParaRPr lang="es-ES" sz="2300" dirty="0"/>
          </a:p>
          <a:p>
            <a:pPr marL="457200" indent="-457200">
              <a:buFont typeface="+mj-lt"/>
              <a:buAutoNum type="arabicPeriod"/>
            </a:pPr>
            <a:r>
              <a:rPr lang="es-ES" sz="2300" dirty="0"/>
              <a:t>.</a:t>
            </a:r>
          </a:p>
          <a:p>
            <a:pPr marL="457200" indent="-457200">
              <a:buFont typeface="+mj-lt"/>
              <a:buAutoNum type="arabicPeriod"/>
            </a:pPr>
            <a:r>
              <a:rPr lang="es-ES" sz="2300" dirty="0"/>
              <a:t>.</a:t>
            </a:r>
          </a:p>
          <a:p>
            <a:pPr marL="457200" indent="-457200">
              <a:buFont typeface="+mj-lt"/>
              <a:buAutoNum type="arabicPeriod"/>
            </a:pPr>
            <a:endParaRPr lang="es-ES" sz="1800" dirty="0"/>
          </a:p>
          <a:p>
            <a:endParaRPr lang="es-ES" dirty="0"/>
          </a:p>
        </p:txBody>
      </p:sp>
    </p:spTree>
    <p:extLst>
      <p:ext uri="{BB962C8B-B14F-4D97-AF65-F5344CB8AC3E}">
        <p14:creationId xmlns:p14="http://schemas.microsoft.com/office/powerpoint/2010/main" val="2835175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descr="Patrón de fondo&#10;&#10;Descripción generada automáticamente con confianza baja">
            <a:extLst>
              <a:ext uri="{FF2B5EF4-FFF2-40B4-BE49-F238E27FC236}">
                <a16:creationId xmlns:a16="http://schemas.microsoft.com/office/drawing/2014/main" id="{E831B424-223A-2CC7-77CF-45052CC3BA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721"/>
            <a:ext cx="12192000" cy="6845475"/>
          </a:xfrm>
          <a:prstGeom prst="rect">
            <a:avLst/>
          </a:prstGeom>
        </p:spPr>
      </p:pic>
      <p:sp>
        <p:nvSpPr>
          <p:cNvPr id="3" name="2 Marcador de texto"/>
          <p:cNvSpPr>
            <a:spLocks noGrp="1"/>
          </p:cNvSpPr>
          <p:nvPr>
            <p:ph type="body" idx="1"/>
          </p:nvPr>
        </p:nvSpPr>
        <p:spPr>
          <a:xfrm>
            <a:off x="540243" y="340966"/>
            <a:ext cx="5481145" cy="352717"/>
          </a:xfrm>
        </p:spPr>
        <p:txBody>
          <a:bodyPr>
            <a:normAutofit fontScale="92500" lnSpcReduction="20000"/>
          </a:bodyPr>
          <a:lstStyle/>
          <a:p>
            <a:r>
              <a:rPr lang="es-ES" dirty="0"/>
              <a:t>Sector financiero público y privado:</a:t>
            </a:r>
          </a:p>
        </p:txBody>
      </p:sp>
      <p:sp>
        <p:nvSpPr>
          <p:cNvPr id="5" name="4 Marcador de texto"/>
          <p:cNvSpPr>
            <a:spLocks noGrp="1"/>
          </p:cNvSpPr>
          <p:nvPr>
            <p:ph type="body" sz="quarter" idx="3"/>
          </p:nvPr>
        </p:nvSpPr>
        <p:spPr>
          <a:xfrm>
            <a:off x="6169026" y="340966"/>
            <a:ext cx="5481145" cy="352717"/>
          </a:xfrm>
        </p:spPr>
        <p:txBody>
          <a:bodyPr>
            <a:normAutofit fontScale="92500" lnSpcReduction="20000"/>
          </a:bodyPr>
          <a:lstStyle/>
          <a:p>
            <a:r>
              <a:rPr lang="es-ES" dirty="0"/>
              <a:t>Sector financiero popular y solidario:</a:t>
            </a:r>
          </a:p>
        </p:txBody>
      </p:sp>
      <p:sp>
        <p:nvSpPr>
          <p:cNvPr id="6" name="5 Marcador de contenido"/>
          <p:cNvSpPr>
            <a:spLocks noGrp="1"/>
          </p:cNvSpPr>
          <p:nvPr>
            <p:ph sz="quarter" idx="4"/>
          </p:nvPr>
        </p:nvSpPr>
        <p:spPr>
          <a:xfrm>
            <a:off x="6169026" y="1052736"/>
            <a:ext cx="5765471" cy="5616624"/>
          </a:xfrm>
        </p:spPr>
        <p:txBody>
          <a:bodyPr>
            <a:normAutofit fontScale="47500" lnSpcReduction="20000"/>
          </a:bodyPr>
          <a:lstStyle/>
          <a:p>
            <a:pPr marL="0" indent="0">
              <a:buNone/>
            </a:pPr>
            <a:r>
              <a:rPr lang="es-ES" sz="2500" b="1" dirty="0"/>
              <a:t>b. Operaciones pasivas:</a:t>
            </a:r>
            <a:endParaRPr lang="es-ES" sz="2500" dirty="0"/>
          </a:p>
          <a:p>
            <a:pPr marL="514350" indent="-514350">
              <a:buFont typeface="+mj-lt"/>
              <a:buAutoNum type="arabicPeriod"/>
            </a:pPr>
            <a:r>
              <a:rPr lang="es-ES" sz="2500" dirty="0"/>
              <a:t>Recibir depósitos a la vista;</a:t>
            </a:r>
          </a:p>
          <a:p>
            <a:pPr marL="514350" indent="-514350">
              <a:buFont typeface="+mj-lt"/>
              <a:buAutoNum type="arabicPeriod"/>
            </a:pPr>
            <a:r>
              <a:rPr lang="es-ES" sz="2500" dirty="0"/>
              <a:t>Recibir depósitos a plazo;</a:t>
            </a:r>
          </a:p>
          <a:p>
            <a:pPr marL="514350" indent="-514350">
              <a:buFont typeface="+mj-lt"/>
              <a:buAutoNum type="arabicPeriod"/>
            </a:pPr>
            <a:r>
              <a:rPr lang="es-ES" sz="2500" dirty="0"/>
              <a:t>Recibir préstamos y aceptar créditos de entidades financieras del país y del exterior;</a:t>
            </a:r>
          </a:p>
          <a:p>
            <a:pPr marL="514350" indent="-514350">
              <a:buFont typeface="+mj-lt"/>
              <a:buAutoNum type="arabicPeriod"/>
            </a:pPr>
            <a:r>
              <a:rPr lang="es-ES" sz="2500" dirty="0"/>
              <a:t>Actuar como originador de procesos de titularización con respaldo de la cartera de crédito hipotecaria, prendaria o quirografaria, propia o adquirida; y,</a:t>
            </a:r>
          </a:p>
          <a:p>
            <a:pPr marL="514350" indent="-514350">
              <a:buFont typeface="+mj-lt"/>
              <a:buAutoNum type="arabicPeriod"/>
            </a:pPr>
            <a:r>
              <a:rPr lang="es-ES" sz="2500" dirty="0"/>
              <a:t>.</a:t>
            </a:r>
          </a:p>
          <a:p>
            <a:pPr marL="0" indent="0">
              <a:buNone/>
            </a:pPr>
            <a:r>
              <a:rPr lang="es-ES" sz="2500" dirty="0"/>
              <a:t> </a:t>
            </a:r>
          </a:p>
          <a:p>
            <a:pPr marL="0" indent="0">
              <a:buNone/>
            </a:pPr>
            <a:r>
              <a:rPr lang="es-ES" sz="2500" b="1" dirty="0"/>
              <a:t>c. Operaciones contingentes:</a:t>
            </a:r>
            <a:endParaRPr lang="es-ES" sz="2500" dirty="0"/>
          </a:p>
          <a:p>
            <a:pPr marL="514350" indent="-514350">
              <a:buFont typeface="+mj-lt"/>
              <a:buAutoNum type="arabicPeriod"/>
            </a:pPr>
            <a:r>
              <a:rPr lang="es-ES" sz="2500" dirty="0"/>
              <a:t>Asumir obligaciones por cuenta de terceros a través de aceptaciones, endosos o avales de títulos de crédito, el otorgamiento de garantías, fianzas y cartas de crédito internas y externas, o cualquier otro documento; y,</a:t>
            </a:r>
          </a:p>
          <a:p>
            <a:pPr marL="514350" indent="-514350">
              <a:buFont typeface="+mj-lt"/>
              <a:buAutoNum type="arabicPeriod"/>
            </a:pPr>
            <a:r>
              <a:rPr lang="es-ES" sz="2500" dirty="0"/>
              <a:t>. </a:t>
            </a:r>
          </a:p>
          <a:p>
            <a:pPr marL="0" indent="0">
              <a:buNone/>
            </a:pPr>
            <a:r>
              <a:rPr lang="es-ES" sz="2500" dirty="0"/>
              <a:t> </a:t>
            </a:r>
          </a:p>
          <a:p>
            <a:pPr marL="0" indent="0">
              <a:buNone/>
            </a:pPr>
            <a:r>
              <a:rPr lang="es-ES" sz="2500" b="1" dirty="0"/>
              <a:t>d. Servicios:</a:t>
            </a:r>
            <a:endParaRPr lang="es-ES" sz="2500" dirty="0"/>
          </a:p>
          <a:p>
            <a:pPr marL="514350" indent="-514350">
              <a:buFont typeface="+mj-lt"/>
              <a:buAutoNum type="arabicPeriod"/>
            </a:pPr>
            <a:r>
              <a:rPr lang="es-ES" sz="2500" dirty="0"/>
              <a:t>Efectuar servicios de caja y tesorería; </a:t>
            </a:r>
          </a:p>
          <a:p>
            <a:pPr marL="514350" indent="-514350">
              <a:buFont typeface="+mj-lt"/>
              <a:buAutoNum type="arabicPeriod"/>
            </a:pPr>
            <a:r>
              <a:rPr lang="es-ES" sz="2500" dirty="0"/>
              <a:t>.</a:t>
            </a:r>
          </a:p>
          <a:p>
            <a:pPr marL="514350" indent="-514350">
              <a:buFont typeface="+mj-lt"/>
              <a:buAutoNum type="arabicPeriod"/>
            </a:pPr>
            <a:r>
              <a:rPr lang="es-ES" sz="2500" dirty="0"/>
              <a:t>Efectuar cobranzas, pagos y transferencias de fondos, así como emitir giros contra sus propias oficinas o las de entidades financieras nacionales o extranjeras;</a:t>
            </a:r>
          </a:p>
          <a:p>
            <a:pPr marL="514350" indent="-514350">
              <a:buFont typeface="+mj-lt"/>
              <a:buAutoNum type="arabicPeriod"/>
            </a:pPr>
            <a:r>
              <a:rPr lang="es-ES" sz="2500" dirty="0"/>
              <a:t>Recibir y conservar objetos, muebles, valores y documentos en depósito para su custodia y arrendar casilleros o cajas de seguridad para depósitos de valores; y,</a:t>
            </a:r>
          </a:p>
          <a:p>
            <a:pPr marL="514350" indent="-514350">
              <a:buFont typeface="+mj-lt"/>
              <a:buAutoNum type="arabicPeriod"/>
            </a:pPr>
            <a:r>
              <a:rPr lang="es-ES" sz="2500" dirty="0"/>
              <a:t>.</a:t>
            </a:r>
          </a:p>
          <a:p>
            <a:endParaRPr lang="es-ES" dirty="0"/>
          </a:p>
        </p:txBody>
      </p:sp>
      <p:sp>
        <p:nvSpPr>
          <p:cNvPr id="8" name="5 Marcador de contenido"/>
          <p:cNvSpPr>
            <a:spLocks noGrp="1"/>
          </p:cNvSpPr>
          <p:nvPr>
            <p:ph sz="quarter" idx="4"/>
          </p:nvPr>
        </p:nvSpPr>
        <p:spPr>
          <a:xfrm>
            <a:off x="614855" y="1124742"/>
            <a:ext cx="5481145" cy="5165699"/>
          </a:xfrm>
        </p:spPr>
        <p:txBody>
          <a:bodyPr>
            <a:normAutofit fontScale="25000" lnSpcReduction="20000"/>
          </a:bodyPr>
          <a:lstStyle/>
          <a:p>
            <a:pPr marL="0" indent="0">
              <a:buNone/>
            </a:pPr>
            <a:r>
              <a:rPr lang="es-ES" sz="4400" b="1" dirty="0"/>
              <a:t>b. Operaciones pasivas:</a:t>
            </a:r>
            <a:endParaRPr lang="es-ES" sz="4400" dirty="0"/>
          </a:p>
          <a:p>
            <a:pPr marL="514350" indent="-514350">
              <a:buFont typeface="+mj-lt"/>
              <a:buAutoNum type="arabicPeriod"/>
            </a:pPr>
            <a:r>
              <a:rPr lang="es-ES" sz="4400" dirty="0"/>
              <a:t>Recibir depósitos a la vista;</a:t>
            </a:r>
          </a:p>
          <a:p>
            <a:pPr marL="514350" indent="-514350">
              <a:buFont typeface="+mj-lt"/>
              <a:buAutoNum type="arabicPeriod"/>
            </a:pPr>
            <a:r>
              <a:rPr lang="es-ES" sz="4400" dirty="0"/>
              <a:t>Recibir depósitos a plazo;</a:t>
            </a:r>
          </a:p>
          <a:p>
            <a:pPr marL="514350" indent="-514350">
              <a:buFont typeface="+mj-lt"/>
              <a:buAutoNum type="arabicPeriod"/>
            </a:pPr>
            <a:r>
              <a:rPr lang="es-ES" sz="4400" dirty="0"/>
              <a:t>Recibir préstamos y aceptar créditos de entidades financieras del país y del exterior;</a:t>
            </a:r>
          </a:p>
          <a:p>
            <a:pPr marL="514350" indent="-514350">
              <a:buFont typeface="+mj-lt"/>
              <a:buAutoNum type="arabicPeriod"/>
            </a:pPr>
            <a:r>
              <a:rPr lang="es-ES" sz="4400" dirty="0"/>
              <a:t>Actuar como originador de procesos de titularización con respaldo de la cartera de crédito hipotecaria, prendaria o quirografaria, propia o adquirida; y,</a:t>
            </a:r>
          </a:p>
          <a:p>
            <a:pPr marL="514350" indent="-514350">
              <a:buFont typeface="+mj-lt"/>
              <a:buAutoNum type="arabicPeriod"/>
            </a:pPr>
            <a:r>
              <a:rPr lang="es-ES" sz="4400" dirty="0"/>
              <a:t>Emitir obligaciones de largo plazo y obligaciones convertibles en acciones garantizadas con sus activos y patrimonio; estas obligaciones se regirán por lo dispuesto en la Ley de Mercado de Valores.</a:t>
            </a:r>
          </a:p>
          <a:p>
            <a:pPr marL="0" indent="0">
              <a:buNone/>
            </a:pPr>
            <a:r>
              <a:rPr lang="es-ES" sz="4400" dirty="0"/>
              <a:t> </a:t>
            </a:r>
            <a:r>
              <a:rPr lang="es-ES" sz="4400" b="1" dirty="0"/>
              <a:t>c. Operaciones contingentes:</a:t>
            </a:r>
            <a:endParaRPr lang="es-ES" sz="4400" dirty="0"/>
          </a:p>
          <a:p>
            <a:pPr marL="514350" indent="-514350">
              <a:buFont typeface="+mj-lt"/>
              <a:buAutoNum type="arabicPeriod"/>
            </a:pPr>
            <a:r>
              <a:rPr lang="es-ES" sz="4400" dirty="0"/>
              <a:t>Asumir obligaciones por cuenta de terceros a través de aceptaciones, endosos o avales de títulos de crédito, el otorgamiento de garantías, fianzas y cartas de crédito internas y externas, o cualquier otro documento; y,</a:t>
            </a:r>
          </a:p>
          <a:p>
            <a:pPr marL="514350" indent="-514350">
              <a:buFont typeface="+mj-lt"/>
              <a:buAutoNum type="arabicPeriod"/>
            </a:pPr>
            <a:r>
              <a:rPr lang="es-ES" sz="4400" dirty="0"/>
              <a:t>Negociar derivados financieros por cuenta propia. </a:t>
            </a:r>
          </a:p>
          <a:p>
            <a:pPr marL="0" indent="0">
              <a:buNone/>
            </a:pPr>
            <a:r>
              <a:rPr lang="es-ES" sz="4400" dirty="0"/>
              <a:t> </a:t>
            </a:r>
            <a:r>
              <a:rPr lang="es-ES" sz="4400" b="1" dirty="0"/>
              <a:t>d. Servicios:</a:t>
            </a:r>
            <a:endParaRPr lang="es-ES" sz="4400" dirty="0"/>
          </a:p>
          <a:p>
            <a:pPr marL="514350" indent="-514350">
              <a:buFont typeface="+mj-lt"/>
              <a:buAutoNum type="arabicPeriod"/>
            </a:pPr>
            <a:r>
              <a:rPr lang="es-ES" sz="4400" dirty="0"/>
              <a:t>Efectuar servicios de caja y tesorería; </a:t>
            </a:r>
          </a:p>
          <a:p>
            <a:pPr marL="514350" indent="-514350">
              <a:buFont typeface="+mj-lt"/>
              <a:buAutoNum type="arabicPeriod"/>
            </a:pPr>
            <a:r>
              <a:rPr lang="es-ES" sz="4400" dirty="0"/>
              <a:t>Actuar como emisor u operador de tarjetas de crédito, de débito o tarjetas de pago; </a:t>
            </a:r>
          </a:p>
          <a:p>
            <a:pPr marL="514350" indent="-514350">
              <a:buFont typeface="+mj-lt"/>
              <a:buAutoNum type="arabicPeriod"/>
            </a:pPr>
            <a:r>
              <a:rPr lang="es-ES" sz="4400" dirty="0"/>
              <a:t>Efectuar cobranzas, pagos y transferencias de fondos, así como emitir giros contra sus propias oficinas o las de entidades financieras nacionales o extranjeras;</a:t>
            </a:r>
          </a:p>
          <a:p>
            <a:pPr marL="514350" indent="-514350">
              <a:buFont typeface="+mj-lt"/>
              <a:buAutoNum type="arabicPeriod"/>
            </a:pPr>
            <a:r>
              <a:rPr lang="es-ES" sz="4400" dirty="0"/>
              <a:t>Recibir y conservar objetos, muebles, valores y documentos en depósito para su custodia y arrendar casilleros o cajas de seguridad para depósitos de valores; y,</a:t>
            </a:r>
          </a:p>
          <a:p>
            <a:pPr marL="514350" indent="-514350">
              <a:buFont typeface="+mj-lt"/>
              <a:buAutoNum type="arabicPeriod"/>
            </a:pPr>
            <a:r>
              <a:rPr lang="es-ES" sz="4400" dirty="0"/>
              <a:t>Efectuar por cuenta propia o de terceros, operaciones con divisas, contratar reportos y emitir o negociar cheques de viajero.</a:t>
            </a:r>
          </a:p>
          <a:p>
            <a:endParaRPr lang="es-ES" dirty="0"/>
          </a:p>
        </p:txBody>
      </p:sp>
    </p:spTree>
    <p:extLst>
      <p:ext uri="{BB962C8B-B14F-4D97-AF65-F5344CB8AC3E}">
        <p14:creationId xmlns:p14="http://schemas.microsoft.com/office/powerpoint/2010/main" val="140821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descr="Patrón de fondo&#10;&#10;Descripción generada automáticamente con confianza baja">
            <a:extLst>
              <a:ext uri="{FF2B5EF4-FFF2-40B4-BE49-F238E27FC236}">
                <a16:creationId xmlns:a16="http://schemas.microsoft.com/office/drawing/2014/main" id="{E9717B1C-F0E0-734B-AE39-3778D5B34B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62"/>
            <a:ext cx="12192000" cy="6845475"/>
          </a:xfrm>
          <a:prstGeom prst="rect">
            <a:avLst/>
          </a:prstGeom>
        </p:spPr>
      </p:pic>
      <p:sp>
        <p:nvSpPr>
          <p:cNvPr id="5" name="CuadroTexto 4">
            <a:extLst>
              <a:ext uri="{FF2B5EF4-FFF2-40B4-BE49-F238E27FC236}">
                <a16:creationId xmlns:a16="http://schemas.microsoft.com/office/drawing/2014/main" id="{3CBC6B2D-368F-3B2C-8AA4-3C4930572555}"/>
              </a:ext>
            </a:extLst>
          </p:cNvPr>
          <p:cNvSpPr txBox="1"/>
          <p:nvPr/>
        </p:nvSpPr>
        <p:spPr>
          <a:xfrm>
            <a:off x="1856390" y="2088930"/>
            <a:ext cx="8769568" cy="16459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07000"/>
              </a:lnSpc>
              <a:spcAft>
                <a:spcPts val="800"/>
              </a:spcAft>
            </a:pPr>
            <a:r>
              <a:rPr kumimoji="0" lang="es-MX" sz="4800" b="0" i="0" u="none" strike="noStrike" cap="none" spc="0" normalizeH="0" baseline="0" dirty="0">
                <a:ln>
                  <a:noFill/>
                </a:ln>
                <a:solidFill>
                  <a:srgbClr val="000000"/>
                </a:solidFill>
                <a:effectLst/>
                <a:uFillTx/>
                <a:latin typeface="Aptos" panose="020B0004020202020204" pitchFamily="34" charset="0"/>
                <a:ea typeface="+mj-ea"/>
                <a:cs typeface="Times New Roman" panose="02020603050405020304" pitchFamily="18" charset="0"/>
                <a:sym typeface="Calibri"/>
              </a:rPr>
              <a:t>Marco Normativo Interno y Externo para </a:t>
            </a:r>
            <a:r>
              <a:rPr kumimoji="0" lang="es-MX" sz="4800" b="0" i="0" u="none" strike="noStrike" cap="none" spc="0" normalizeH="0" baseline="0" dirty="0" err="1">
                <a:ln>
                  <a:noFill/>
                </a:ln>
                <a:solidFill>
                  <a:srgbClr val="000000"/>
                </a:solidFill>
                <a:effectLst/>
                <a:uFillTx/>
                <a:latin typeface="Aptos" panose="020B0004020202020204" pitchFamily="34" charset="0"/>
                <a:ea typeface="+mj-ea"/>
                <a:cs typeface="Times New Roman" panose="02020603050405020304" pitchFamily="18" charset="0"/>
                <a:sym typeface="Calibri"/>
              </a:rPr>
              <a:t>COACs</a:t>
            </a:r>
            <a:endParaRPr lang="es-EC" sz="48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7673103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F443F95-1E04-B3F1-A53E-57006DE2AC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7" name="Straight Connector 15">
            <a:extLst>
              <a:ext uri="{FF2B5EF4-FFF2-40B4-BE49-F238E27FC236}">
                <a16:creationId xmlns:a16="http://schemas.microsoft.com/office/drawing/2014/main" id="{1BFC0AE6-EB98-B940-AF85-90EB0B819C8D}"/>
              </a:ext>
            </a:extLst>
          </p:cNvPr>
          <p:cNvSpPr/>
          <p:nvPr/>
        </p:nvSpPr>
        <p:spPr>
          <a:xfrm>
            <a:off x="3733280" y="1842876"/>
            <a:ext cx="5358" cy="3547830"/>
          </a:xfrm>
          <a:prstGeom prst="line">
            <a:avLst/>
          </a:prstGeom>
          <a:ln w="3175">
            <a:solidFill>
              <a:schemeClr val="accent6">
                <a:lumOff val="-9960"/>
              </a:schemeClr>
            </a:solidFill>
            <a:miter/>
          </a:ln>
        </p:spPr>
        <p:txBody>
          <a:bodyPr lIns="45719" rIns="45719"/>
          <a:lstStyle/>
          <a:p>
            <a:endParaRPr/>
          </a:p>
        </p:txBody>
      </p:sp>
      <p:sp>
        <p:nvSpPr>
          <p:cNvPr id="9" name="Title 20">
            <a:extLst>
              <a:ext uri="{FF2B5EF4-FFF2-40B4-BE49-F238E27FC236}">
                <a16:creationId xmlns:a16="http://schemas.microsoft.com/office/drawing/2014/main" id="{5DB849F1-271A-764A-A46A-AA699E8493BD}"/>
              </a:ext>
            </a:extLst>
          </p:cNvPr>
          <p:cNvSpPr txBox="1"/>
          <p:nvPr/>
        </p:nvSpPr>
        <p:spPr>
          <a:xfrm>
            <a:off x="4224920" y="1591653"/>
            <a:ext cx="7054662" cy="4050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marL="171450" indent="-171450" defTabSz="457200">
              <a:lnSpc>
                <a:spcPct val="130000"/>
              </a:lnSpc>
              <a:buFont typeface="Arial" panose="020B0604020202020204" pitchFamily="34" charset="0"/>
              <a:buChar char="•"/>
              <a:defRPr sz="1200">
                <a:latin typeface="Century Gothic"/>
                <a:ea typeface="Century Gothic"/>
                <a:cs typeface="Century Gothic"/>
                <a:sym typeface="Century Gothic"/>
              </a:defRPr>
            </a:pPr>
            <a:r>
              <a:rPr lang="es-MX" sz="2000" dirty="0"/>
              <a:t>Código Orgánico Monetario y Financiero</a:t>
            </a:r>
          </a:p>
          <a:p>
            <a:pPr marL="171450" indent="-171450" defTabSz="457200">
              <a:lnSpc>
                <a:spcPct val="130000"/>
              </a:lnSpc>
              <a:buFont typeface="Arial" panose="020B0604020202020204" pitchFamily="34" charset="0"/>
              <a:buChar char="•"/>
              <a:defRPr sz="1200">
                <a:latin typeface="Century Gothic"/>
                <a:ea typeface="Century Gothic"/>
                <a:cs typeface="Century Gothic"/>
                <a:sym typeface="Century Gothic"/>
              </a:defRPr>
            </a:pPr>
            <a:r>
              <a:rPr lang="es-MX" sz="2000" dirty="0"/>
              <a:t>Ley Orgánica de Economía Popular y Solidaria</a:t>
            </a:r>
          </a:p>
          <a:p>
            <a:pPr marL="171450" indent="-171450" defTabSz="457200">
              <a:lnSpc>
                <a:spcPct val="130000"/>
              </a:lnSpc>
              <a:buFont typeface="Arial" panose="020B0604020202020204" pitchFamily="34" charset="0"/>
              <a:buChar char="•"/>
              <a:defRPr sz="1200">
                <a:latin typeface="Century Gothic"/>
                <a:ea typeface="Century Gothic"/>
                <a:cs typeface="Century Gothic"/>
                <a:sym typeface="Century Gothic"/>
              </a:defRPr>
            </a:pPr>
            <a:r>
              <a:rPr lang="es-MX" sz="2000" dirty="0"/>
              <a:t>Reglamento a Ley Orgánica de Economía Popular y Solidaria</a:t>
            </a:r>
          </a:p>
          <a:p>
            <a:pPr marL="171450" indent="-171450" defTabSz="457200">
              <a:lnSpc>
                <a:spcPct val="130000"/>
              </a:lnSpc>
              <a:buFont typeface="Arial" panose="020B0604020202020204" pitchFamily="34" charset="0"/>
              <a:buChar char="•"/>
              <a:defRPr sz="1200">
                <a:latin typeface="Century Gothic"/>
                <a:ea typeface="Century Gothic"/>
                <a:cs typeface="Century Gothic"/>
                <a:sym typeface="Century Gothic"/>
              </a:defRPr>
            </a:pPr>
            <a:r>
              <a:rPr lang="es-ES" sz="2000" dirty="0"/>
              <a:t>Codificaciones de las resoluciones de la Junta de Política y Regulación Monetaria y Financiera</a:t>
            </a:r>
          </a:p>
          <a:p>
            <a:pPr marL="171450" indent="-171450" defTabSz="457200">
              <a:lnSpc>
                <a:spcPct val="130000"/>
              </a:lnSpc>
              <a:buFont typeface="Arial" panose="020B0604020202020204" pitchFamily="34" charset="0"/>
              <a:buChar char="•"/>
              <a:defRPr sz="1200">
                <a:latin typeface="Century Gothic"/>
                <a:ea typeface="Century Gothic"/>
                <a:cs typeface="Century Gothic"/>
                <a:sym typeface="Century Gothic"/>
              </a:defRPr>
            </a:pPr>
            <a:r>
              <a:rPr lang="es-ES" sz="2000" dirty="0"/>
              <a:t>Resoluciones de la Superintendencia de Economía Popular y Solidaria </a:t>
            </a:r>
          </a:p>
          <a:p>
            <a:pPr marL="171450" indent="-171450" defTabSz="457200">
              <a:lnSpc>
                <a:spcPct val="130000"/>
              </a:lnSpc>
              <a:buFont typeface="Arial" panose="020B0604020202020204" pitchFamily="34" charset="0"/>
              <a:buChar char="•"/>
              <a:defRPr sz="1200">
                <a:latin typeface="Century Gothic"/>
                <a:ea typeface="Century Gothic"/>
                <a:cs typeface="Century Gothic"/>
                <a:sym typeface="Century Gothic"/>
              </a:defRPr>
            </a:pPr>
            <a:r>
              <a:rPr lang="es-ES" sz="2000" dirty="0"/>
              <a:t>Normas Fintech</a:t>
            </a:r>
          </a:p>
          <a:p>
            <a:pPr marL="171450" indent="-171450" defTabSz="457200">
              <a:lnSpc>
                <a:spcPct val="130000"/>
              </a:lnSpc>
              <a:buFont typeface="Arial" panose="020B0604020202020204" pitchFamily="34" charset="0"/>
              <a:buChar char="•"/>
              <a:defRPr sz="1200">
                <a:latin typeface="Century Gothic"/>
                <a:ea typeface="Century Gothic"/>
                <a:cs typeface="Century Gothic"/>
                <a:sym typeface="Century Gothic"/>
              </a:defRPr>
            </a:pPr>
            <a:endParaRPr lang="es-ES" sz="2000" dirty="0"/>
          </a:p>
        </p:txBody>
      </p:sp>
      <p:sp>
        <p:nvSpPr>
          <p:cNvPr id="11" name="Title 20">
            <a:extLst>
              <a:ext uri="{FF2B5EF4-FFF2-40B4-BE49-F238E27FC236}">
                <a16:creationId xmlns:a16="http://schemas.microsoft.com/office/drawing/2014/main" id="{7D2142AD-8C9C-D245-94AD-E5D10EA2F379}"/>
              </a:ext>
            </a:extLst>
          </p:cNvPr>
          <p:cNvSpPr txBox="1"/>
          <p:nvPr/>
        </p:nvSpPr>
        <p:spPr>
          <a:xfrm>
            <a:off x="1267441" y="3912034"/>
            <a:ext cx="2259379" cy="3065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defTabSz="457200">
              <a:lnSpc>
                <a:spcPct val="130000"/>
              </a:lnSpc>
              <a:defRPr sz="1200">
                <a:latin typeface="Century Gothic"/>
                <a:ea typeface="Century Gothic"/>
                <a:cs typeface="Century Gothic"/>
                <a:sym typeface="Century Gothic"/>
              </a:defRPr>
            </a:lvl1pPr>
          </a:lstStyle>
          <a:p>
            <a:endParaRPr dirty="0"/>
          </a:p>
        </p:txBody>
      </p:sp>
      <p:sp>
        <p:nvSpPr>
          <p:cNvPr id="12" name="Title 20">
            <a:extLst>
              <a:ext uri="{FF2B5EF4-FFF2-40B4-BE49-F238E27FC236}">
                <a16:creationId xmlns:a16="http://schemas.microsoft.com/office/drawing/2014/main" id="{650C041C-B9E6-4974-9275-D9F4516C91D3}"/>
              </a:ext>
            </a:extLst>
          </p:cNvPr>
          <p:cNvSpPr txBox="1"/>
          <p:nvPr/>
        </p:nvSpPr>
        <p:spPr>
          <a:xfrm>
            <a:off x="1158853" y="2333700"/>
            <a:ext cx="2471197" cy="2190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lvl1pPr defTabSz="457200">
              <a:lnSpc>
                <a:spcPct val="130000"/>
              </a:lnSpc>
              <a:defRPr sz="1200">
                <a:latin typeface="Century Gothic"/>
                <a:ea typeface="Century Gothic"/>
                <a:cs typeface="Century Gothic"/>
                <a:sym typeface="Century Gothic"/>
              </a:defRPr>
            </a:lvl1pPr>
          </a:lstStyle>
          <a:p>
            <a:r>
              <a:rPr lang="es-EC" sz="3600" dirty="0">
                <a:effectLst/>
                <a:latin typeface="Calibri" panose="020F0502020204030204" pitchFamily="34" charset="0"/>
                <a:ea typeface="Times New Roman" panose="02020603050405020304" pitchFamily="18" charset="0"/>
              </a:rPr>
              <a:t>Marco normativo externo</a:t>
            </a:r>
            <a:endParaRPr sz="3600" dirty="0"/>
          </a:p>
        </p:txBody>
      </p:sp>
    </p:spTree>
    <p:extLst>
      <p:ext uri="{BB962C8B-B14F-4D97-AF65-F5344CB8AC3E}">
        <p14:creationId xmlns:p14="http://schemas.microsoft.com/office/powerpoint/2010/main" val="29124009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F443F95-1E04-B3F1-A53E-57006DE2AC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7" name="Straight Connector 15">
            <a:extLst>
              <a:ext uri="{FF2B5EF4-FFF2-40B4-BE49-F238E27FC236}">
                <a16:creationId xmlns:a16="http://schemas.microsoft.com/office/drawing/2014/main" id="{1BFC0AE6-EB98-B940-AF85-90EB0B819C8D}"/>
              </a:ext>
            </a:extLst>
          </p:cNvPr>
          <p:cNvSpPr/>
          <p:nvPr/>
        </p:nvSpPr>
        <p:spPr>
          <a:xfrm>
            <a:off x="3733280" y="1842876"/>
            <a:ext cx="5358" cy="3547830"/>
          </a:xfrm>
          <a:prstGeom prst="line">
            <a:avLst/>
          </a:prstGeom>
          <a:ln w="3175">
            <a:solidFill>
              <a:schemeClr val="accent6">
                <a:lumOff val="-9960"/>
              </a:schemeClr>
            </a:solidFill>
            <a:miter/>
          </a:ln>
        </p:spPr>
        <p:txBody>
          <a:bodyPr lIns="45719" rIns="45719"/>
          <a:lstStyle/>
          <a:p>
            <a:endParaRPr/>
          </a:p>
        </p:txBody>
      </p:sp>
      <p:sp>
        <p:nvSpPr>
          <p:cNvPr id="9" name="Title 20">
            <a:extLst>
              <a:ext uri="{FF2B5EF4-FFF2-40B4-BE49-F238E27FC236}">
                <a16:creationId xmlns:a16="http://schemas.microsoft.com/office/drawing/2014/main" id="{5DB849F1-271A-764A-A46A-AA699E8493BD}"/>
              </a:ext>
            </a:extLst>
          </p:cNvPr>
          <p:cNvSpPr txBox="1"/>
          <p:nvPr/>
        </p:nvSpPr>
        <p:spPr>
          <a:xfrm>
            <a:off x="4224920" y="1462965"/>
            <a:ext cx="7054662" cy="43076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marL="171450" indent="-171450" defTabSz="457200">
              <a:lnSpc>
                <a:spcPct val="130000"/>
              </a:lnSpc>
              <a:buFont typeface="Arial" panose="020B0604020202020204" pitchFamily="34" charset="0"/>
              <a:buChar char="•"/>
              <a:defRPr sz="1200">
                <a:latin typeface="Century Gothic"/>
                <a:ea typeface="Century Gothic"/>
                <a:cs typeface="Century Gothic"/>
                <a:sym typeface="Century Gothic"/>
              </a:defRPr>
            </a:pPr>
            <a:r>
              <a:rPr lang="es-MX" sz="2000" dirty="0"/>
              <a:t>LEY ORGÁNICA PARA EI DESARROLLO, REGULACIÓN Y CONTROL DE LOS SERVICIOS FINANCIEROS  TECNOLÓGICOS (LEY FINTECH)</a:t>
            </a:r>
          </a:p>
          <a:p>
            <a:pPr marL="171450" indent="-171450" defTabSz="457200">
              <a:lnSpc>
                <a:spcPct val="130000"/>
              </a:lnSpc>
              <a:buFont typeface="Arial" panose="020B0604020202020204" pitchFamily="34" charset="0"/>
              <a:buChar char="•"/>
              <a:defRPr sz="1200">
                <a:latin typeface="Century Gothic"/>
                <a:ea typeface="Century Gothic"/>
                <a:cs typeface="Century Gothic"/>
                <a:sym typeface="Century Gothic"/>
              </a:defRPr>
            </a:pPr>
            <a:r>
              <a:rPr lang="es-MX" sz="2000" dirty="0"/>
              <a:t>REGLAMENTO A LA LEY ORGÁNICA PARA EI. DESARROLLO, REGULACIÓN Y CONTROL DE LOS SERVICIOS FINANCIEROS TECNOLÓGICOS </a:t>
            </a:r>
          </a:p>
          <a:p>
            <a:pPr marL="171450" indent="-171450" defTabSz="457200">
              <a:lnSpc>
                <a:spcPct val="130000"/>
              </a:lnSpc>
              <a:buFont typeface="Arial" panose="020B0604020202020204" pitchFamily="34" charset="0"/>
              <a:buChar char="•"/>
              <a:defRPr sz="1200">
                <a:latin typeface="Century Gothic"/>
                <a:ea typeface="Century Gothic"/>
                <a:cs typeface="Century Gothic"/>
                <a:sym typeface="Century Gothic"/>
              </a:defRPr>
            </a:pPr>
            <a:r>
              <a:rPr lang="es-MX" sz="2000" dirty="0"/>
              <a:t>NORMA QUE REGULA LA MONEDA, LOS MEDIOS Y SISTEMAS DE PAGO EN ECUADOR Y LAS ACTIVIDADES FINTECH DE SUS PARTÍCIPES (</a:t>
            </a:r>
            <a:r>
              <a:rPr lang="es-EC" sz="2000" dirty="0"/>
              <a:t>RESOLUCIÓN Nro. JPRM-2023-014-M)</a:t>
            </a:r>
          </a:p>
          <a:p>
            <a:pPr marL="171450" indent="-171450" defTabSz="457200">
              <a:lnSpc>
                <a:spcPct val="130000"/>
              </a:lnSpc>
              <a:buFont typeface="Arial" panose="020B0604020202020204" pitchFamily="34" charset="0"/>
              <a:buChar char="•"/>
              <a:defRPr sz="1200">
                <a:latin typeface="Century Gothic"/>
                <a:ea typeface="Century Gothic"/>
                <a:cs typeface="Century Gothic"/>
                <a:sym typeface="Century Gothic"/>
              </a:defRPr>
            </a:pPr>
            <a:endParaRPr lang="es-ES" dirty="0"/>
          </a:p>
        </p:txBody>
      </p:sp>
      <p:sp>
        <p:nvSpPr>
          <p:cNvPr id="11" name="Title 20">
            <a:extLst>
              <a:ext uri="{FF2B5EF4-FFF2-40B4-BE49-F238E27FC236}">
                <a16:creationId xmlns:a16="http://schemas.microsoft.com/office/drawing/2014/main" id="{7D2142AD-8C9C-D245-94AD-E5D10EA2F379}"/>
              </a:ext>
            </a:extLst>
          </p:cNvPr>
          <p:cNvSpPr txBox="1"/>
          <p:nvPr/>
        </p:nvSpPr>
        <p:spPr>
          <a:xfrm>
            <a:off x="1267441" y="3912034"/>
            <a:ext cx="2259379" cy="3065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defTabSz="457200">
              <a:lnSpc>
                <a:spcPct val="130000"/>
              </a:lnSpc>
              <a:defRPr sz="1200">
                <a:latin typeface="Century Gothic"/>
                <a:ea typeface="Century Gothic"/>
                <a:cs typeface="Century Gothic"/>
                <a:sym typeface="Century Gothic"/>
              </a:defRPr>
            </a:lvl1pPr>
          </a:lstStyle>
          <a:p>
            <a:endParaRPr dirty="0"/>
          </a:p>
        </p:txBody>
      </p:sp>
      <p:sp>
        <p:nvSpPr>
          <p:cNvPr id="12" name="Title 20">
            <a:extLst>
              <a:ext uri="{FF2B5EF4-FFF2-40B4-BE49-F238E27FC236}">
                <a16:creationId xmlns:a16="http://schemas.microsoft.com/office/drawing/2014/main" id="{650C041C-B9E6-4974-9275-D9F4516C91D3}"/>
              </a:ext>
            </a:extLst>
          </p:cNvPr>
          <p:cNvSpPr txBox="1"/>
          <p:nvPr/>
        </p:nvSpPr>
        <p:spPr>
          <a:xfrm>
            <a:off x="1158853" y="2693798"/>
            <a:ext cx="2471197" cy="14704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lvl1pPr defTabSz="457200">
              <a:lnSpc>
                <a:spcPct val="130000"/>
              </a:lnSpc>
              <a:defRPr sz="1200">
                <a:latin typeface="Century Gothic"/>
                <a:ea typeface="Century Gothic"/>
                <a:cs typeface="Century Gothic"/>
                <a:sym typeface="Century Gothic"/>
              </a:defRPr>
            </a:lvl1pPr>
          </a:lstStyle>
          <a:p>
            <a:r>
              <a:rPr lang="es-EC" sz="3600" dirty="0">
                <a:effectLst/>
                <a:latin typeface="Calibri" panose="020F0502020204030204" pitchFamily="34" charset="0"/>
                <a:ea typeface="Times New Roman" panose="02020603050405020304" pitchFamily="18" charset="0"/>
              </a:rPr>
              <a:t>Normas Fintech</a:t>
            </a:r>
            <a:endParaRPr sz="3600" dirty="0"/>
          </a:p>
        </p:txBody>
      </p:sp>
    </p:spTree>
    <p:extLst>
      <p:ext uri="{BB962C8B-B14F-4D97-AF65-F5344CB8AC3E}">
        <p14:creationId xmlns:p14="http://schemas.microsoft.com/office/powerpoint/2010/main" val="1289175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8CEF9DEF-E1FA-6149-9094-0F37FA25C7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62"/>
            <a:ext cx="12192000" cy="6845475"/>
          </a:xfrm>
          <a:prstGeom prst="rect">
            <a:avLst/>
          </a:prstGeom>
        </p:spPr>
      </p:pic>
      <p:sp>
        <p:nvSpPr>
          <p:cNvPr id="5" name="Straight Connector 15">
            <a:extLst>
              <a:ext uri="{FF2B5EF4-FFF2-40B4-BE49-F238E27FC236}">
                <a16:creationId xmlns:a16="http://schemas.microsoft.com/office/drawing/2014/main" id="{1BFC0AE6-EB98-B940-AF85-90EB0B819C8D}"/>
              </a:ext>
            </a:extLst>
          </p:cNvPr>
          <p:cNvSpPr/>
          <p:nvPr/>
        </p:nvSpPr>
        <p:spPr>
          <a:xfrm flipH="1">
            <a:off x="3880455" y="2449084"/>
            <a:ext cx="1" cy="2953821"/>
          </a:xfrm>
          <a:prstGeom prst="line">
            <a:avLst/>
          </a:prstGeom>
          <a:ln w="3175">
            <a:solidFill>
              <a:schemeClr val="accent6">
                <a:lumOff val="-9960"/>
              </a:schemeClr>
            </a:solidFill>
            <a:miter/>
          </a:ln>
        </p:spPr>
        <p:txBody>
          <a:bodyPr lIns="45719" rIns="45719"/>
          <a:lstStyle/>
          <a:p>
            <a:endParaRPr/>
          </a:p>
        </p:txBody>
      </p:sp>
      <p:sp>
        <p:nvSpPr>
          <p:cNvPr id="10" name="Title 20">
            <a:extLst>
              <a:ext uri="{FF2B5EF4-FFF2-40B4-BE49-F238E27FC236}">
                <a16:creationId xmlns:a16="http://schemas.microsoft.com/office/drawing/2014/main" id="{7D2142AD-8C9C-D245-94AD-E5D10EA2F379}"/>
              </a:ext>
            </a:extLst>
          </p:cNvPr>
          <p:cNvSpPr txBox="1"/>
          <p:nvPr/>
        </p:nvSpPr>
        <p:spPr>
          <a:xfrm>
            <a:off x="672713" y="3925995"/>
            <a:ext cx="3225317" cy="1466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lvl1pPr defTabSz="457200">
              <a:lnSpc>
                <a:spcPct val="130000"/>
              </a:lnSpc>
              <a:defRPr sz="1200">
                <a:latin typeface="Century Gothic"/>
                <a:ea typeface="Century Gothic"/>
                <a:cs typeface="Century Gothic"/>
                <a:sym typeface="Century Gothic"/>
              </a:defRPr>
            </a:lvl1pPr>
          </a:lstStyle>
          <a:p>
            <a:pPr marL="152396" defTabSz="1219170" hangingPunct="1">
              <a:buClr>
                <a:srgbClr val="595959"/>
              </a:buClr>
            </a:pPr>
            <a:r>
              <a:rPr lang="es-EC" sz="1600" b="1" dirty="0">
                <a:solidFill>
                  <a:srgbClr val="595959"/>
                </a:solidFill>
              </a:rPr>
              <a:t>Roberto Freire Alvarez</a:t>
            </a:r>
          </a:p>
          <a:p>
            <a:pPr marL="152396" defTabSz="1219170" hangingPunct="1">
              <a:buClr>
                <a:srgbClr val="595959"/>
              </a:buClr>
            </a:pPr>
            <a:r>
              <a:rPr lang="es-EC" sz="1400" dirty="0">
                <a:solidFill>
                  <a:srgbClr val="595959"/>
                </a:solidFill>
              </a:rPr>
              <a:t>Experto Legal </a:t>
            </a:r>
          </a:p>
          <a:p>
            <a:pPr marL="152396" defTabSz="1219170" hangingPunct="1">
              <a:buClr>
                <a:srgbClr val="595959"/>
              </a:buClr>
            </a:pPr>
            <a:r>
              <a:rPr lang="es-EC" sz="1400" dirty="0">
                <a:solidFill>
                  <a:srgbClr val="595959"/>
                </a:solidFill>
              </a:rPr>
              <a:t>Cooperativas de Ahorro y Crédito</a:t>
            </a:r>
          </a:p>
          <a:p>
            <a:pPr marL="152396" defTabSz="1219170" hangingPunct="1">
              <a:buClr>
                <a:srgbClr val="595959"/>
              </a:buClr>
            </a:pPr>
            <a:r>
              <a:rPr lang="es-EC" sz="1400" b="1" dirty="0">
                <a:solidFill>
                  <a:srgbClr val="595959"/>
                </a:solidFill>
              </a:rPr>
              <a:t>Ecuador</a:t>
            </a:r>
          </a:p>
          <a:p>
            <a:endParaRPr dirty="0"/>
          </a:p>
        </p:txBody>
      </p:sp>
      <p:sp>
        <p:nvSpPr>
          <p:cNvPr id="7" name="Title 20">
            <a:extLst>
              <a:ext uri="{FF2B5EF4-FFF2-40B4-BE49-F238E27FC236}">
                <a16:creationId xmlns:a16="http://schemas.microsoft.com/office/drawing/2014/main" id="{D9FE9F48-D2AF-4AFC-AA26-48F3897C9731}"/>
              </a:ext>
            </a:extLst>
          </p:cNvPr>
          <p:cNvSpPr txBox="1"/>
          <p:nvPr/>
        </p:nvSpPr>
        <p:spPr>
          <a:xfrm>
            <a:off x="4057420" y="1517711"/>
            <a:ext cx="7363435" cy="38225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ctr">
            <a:spAutoFit/>
          </a:bodyPr>
          <a:lstStyle/>
          <a:p>
            <a:r>
              <a:rPr lang="es-ES" dirty="0"/>
              <a:t>Doctor en Derecho, Pontificia Universidad Católica del Ecuador</a:t>
            </a:r>
          </a:p>
          <a:p>
            <a:endParaRPr lang="en-US" dirty="0"/>
          </a:p>
          <a:p>
            <a:pPr lvl="0"/>
            <a:r>
              <a:rPr lang="es-ES" dirty="0"/>
              <a:t>Dirección estratégica de ventas, Tecnológico de Monterrey</a:t>
            </a:r>
            <a:endParaRPr lang="en-US" dirty="0"/>
          </a:p>
          <a:p>
            <a:endParaRPr lang="es-ES" dirty="0"/>
          </a:p>
          <a:p>
            <a:r>
              <a:rPr lang="es-ES" dirty="0"/>
              <a:t>Cuenta con especialización en Gobernanza Cooperativa, Planificación Estratégica, Responsabilidad Social Cooperativa.</a:t>
            </a:r>
            <a:endParaRPr lang="en-US" dirty="0"/>
          </a:p>
          <a:p>
            <a:endParaRPr lang="es-ES" dirty="0"/>
          </a:p>
          <a:p>
            <a:r>
              <a:rPr lang="es-ES" dirty="0"/>
              <a:t>Reconocida experiencia profesional como Asesor Legal en Cooperativas de Ahorro y Crédito, con más de 20 años de experiencia.</a:t>
            </a:r>
          </a:p>
          <a:p>
            <a:endParaRPr lang="es-ES" dirty="0"/>
          </a:p>
          <a:p>
            <a:pPr defTabSz="457200">
              <a:lnSpc>
                <a:spcPct val="130000"/>
              </a:lnSpc>
              <a:defRPr sz="1200">
                <a:latin typeface="Century Gothic"/>
                <a:ea typeface="Century Gothic"/>
                <a:cs typeface="Century Gothic"/>
                <a:sym typeface="Century Gothic"/>
              </a:defRPr>
            </a:pPr>
            <a:endParaRPr sz="4800" dirty="0"/>
          </a:p>
        </p:txBody>
      </p:sp>
      <p:pic>
        <p:nvPicPr>
          <p:cNvPr id="4" name="Imagen 3">
            <a:extLst>
              <a:ext uri="{FF2B5EF4-FFF2-40B4-BE49-F238E27FC236}">
                <a16:creationId xmlns:a16="http://schemas.microsoft.com/office/drawing/2014/main" id="{D921EE3E-789F-050A-1CC9-01FBBBF4B97E}"/>
              </a:ext>
            </a:extLst>
          </p:cNvPr>
          <p:cNvPicPr>
            <a:picLocks noChangeAspect="1"/>
          </p:cNvPicPr>
          <p:nvPr/>
        </p:nvPicPr>
        <p:blipFill>
          <a:blip r:embed="rId4"/>
          <a:stretch>
            <a:fillRect/>
          </a:stretch>
        </p:blipFill>
        <p:spPr>
          <a:xfrm>
            <a:off x="672713" y="1465129"/>
            <a:ext cx="2604632" cy="2553246"/>
          </a:xfrm>
          <a:prstGeom prst="rect">
            <a:avLst/>
          </a:prstGeom>
        </p:spPr>
      </p:pic>
    </p:spTree>
    <p:extLst>
      <p:ext uri="{BB962C8B-B14F-4D97-AF65-F5344CB8AC3E}">
        <p14:creationId xmlns:p14="http://schemas.microsoft.com/office/powerpoint/2010/main" val="353661915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dvAuto="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BD21EA0-DA43-9E41-DF98-FB8E9A6A3D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7" name="Straight Connector 15">
            <a:extLst>
              <a:ext uri="{FF2B5EF4-FFF2-40B4-BE49-F238E27FC236}">
                <a16:creationId xmlns:a16="http://schemas.microsoft.com/office/drawing/2014/main" id="{1BFC0AE6-EB98-B940-AF85-90EB0B819C8D}"/>
              </a:ext>
            </a:extLst>
          </p:cNvPr>
          <p:cNvSpPr/>
          <p:nvPr/>
        </p:nvSpPr>
        <p:spPr>
          <a:xfrm>
            <a:off x="3733280" y="1842876"/>
            <a:ext cx="5358" cy="3547830"/>
          </a:xfrm>
          <a:prstGeom prst="line">
            <a:avLst/>
          </a:prstGeom>
          <a:ln w="3175">
            <a:solidFill>
              <a:schemeClr val="accent6">
                <a:lumOff val="-9960"/>
              </a:schemeClr>
            </a:solidFill>
            <a:miter/>
          </a:ln>
        </p:spPr>
        <p:txBody>
          <a:bodyPr lIns="45719" rIns="45719"/>
          <a:lstStyle/>
          <a:p>
            <a:endParaRPr/>
          </a:p>
        </p:txBody>
      </p:sp>
      <p:sp>
        <p:nvSpPr>
          <p:cNvPr id="9" name="Title 20">
            <a:extLst>
              <a:ext uri="{FF2B5EF4-FFF2-40B4-BE49-F238E27FC236}">
                <a16:creationId xmlns:a16="http://schemas.microsoft.com/office/drawing/2014/main" id="{5DB849F1-271A-764A-A46A-AA699E8493BD}"/>
              </a:ext>
            </a:extLst>
          </p:cNvPr>
          <p:cNvSpPr txBox="1"/>
          <p:nvPr/>
        </p:nvSpPr>
        <p:spPr>
          <a:xfrm>
            <a:off x="4224920" y="2591927"/>
            <a:ext cx="7054662" cy="20497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pPr marL="171450" indent="-171450" defTabSz="457200">
              <a:lnSpc>
                <a:spcPct val="130000"/>
              </a:lnSpc>
              <a:buFont typeface="Arial" panose="020B0604020202020204" pitchFamily="34" charset="0"/>
              <a:buChar char="•"/>
              <a:defRPr sz="1200">
                <a:latin typeface="Century Gothic"/>
                <a:ea typeface="Century Gothic"/>
                <a:cs typeface="Century Gothic"/>
                <a:sym typeface="Century Gothic"/>
              </a:defRPr>
            </a:pPr>
            <a:r>
              <a:rPr lang="es-MX" sz="2000" dirty="0"/>
              <a:t>Estatuto</a:t>
            </a:r>
          </a:p>
          <a:p>
            <a:pPr marL="171450" indent="-171450" defTabSz="457200">
              <a:lnSpc>
                <a:spcPct val="130000"/>
              </a:lnSpc>
              <a:buFont typeface="Arial" panose="020B0604020202020204" pitchFamily="34" charset="0"/>
              <a:buChar char="•"/>
              <a:defRPr sz="1200">
                <a:latin typeface="Century Gothic"/>
                <a:ea typeface="Century Gothic"/>
                <a:cs typeface="Century Gothic"/>
                <a:sym typeface="Century Gothic"/>
              </a:defRPr>
            </a:pPr>
            <a:r>
              <a:rPr lang="es-MX" sz="2000" dirty="0"/>
              <a:t>Reglamento Interno</a:t>
            </a:r>
          </a:p>
          <a:p>
            <a:pPr marL="171450" indent="-171450" defTabSz="457200">
              <a:lnSpc>
                <a:spcPct val="130000"/>
              </a:lnSpc>
              <a:buFont typeface="Arial" panose="020B0604020202020204" pitchFamily="34" charset="0"/>
              <a:buChar char="•"/>
              <a:defRPr sz="1200">
                <a:latin typeface="Century Gothic"/>
                <a:ea typeface="Century Gothic"/>
                <a:cs typeface="Century Gothic"/>
                <a:sym typeface="Century Gothic"/>
              </a:defRPr>
            </a:pPr>
            <a:r>
              <a:rPr lang="es-MX" sz="2000" dirty="0"/>
              <a:t>Reglamento de Elecciones</a:t>
            </a:r>
          </a:p>
          <a:p>
            <a:pPr marL="171450" indent="-171450" defTabSz="457200">
              <a:lnSpc>
                <a:spcPct val="130000"/>
              </a:lnSpc>
              <a:buFont typeface="Arial" panose="020B0604020202020204" pitchFamily="34" charset="0"/>
              <a:buChar char="•"/>
              <a:defRPr sz="1200">
                <a:latin typeface="Century Gothic"/>
                <a:ea typeface="Century Gothic"/>
                <a:cs typeface="Century Gothic"/>
                <a:sym typeface="Century Gothic"/>
              </a:defRPr>
            </a:pPr>
            <a:r>
              <a:rPr lang="es-MX" sz="2000" dirty="0"/>
              <a:t>Reglamento de Buen Gobierno Cooperativo</a:t>
            </a:r>
          </a:p>
          <a:p>
            <a:pPr marL="171450" indent="-171450" defTabSz="457200">
              <a:lnSpc>
                <a:spcPct val="130000"/>
              </a:lnSpc>
              <a:buFont typeface="Arial" panose="020B0604020202020204" pitchFamily="34" charset="0"/>
              <a:buChar char="•"/>
              <a:defRPr sz="1200">
                <a:latin typeface="Century Gothic"/>
                <a:ea typeface="Century Gothic"/>
                <a:cs typeface="Century Gothic"/>
                <a:sym typeface="Century Gothic"/>
              </a:defRPr>
            </a:pPr>
            <a:r>
              <a:rPr lang="es-MX" sz="2000" dirty="0"/>
              <a:t>Código de Ética</a:t>
            </a:r>
            <a:endParaRPr lang="es-ES" sz="2000" dirty="0"/>
          </a:p>
        </p:txBody>
      </p:sp>
      <p:sp>
        <p:nvSpPr>
          <p:cNvPr id="11" name="Title 20">
            <a:extLst>
              <a:ext uri="{FF2B5EF4-FFF2-40B4-BE49-F238E27FC236}">
                <a16:creationId xmlns:a16="http://schemas.microsoft.com/office/drawing/2014/main" id="{7D2142AD-8C9C-D245-94AD-E5D10EA2F379}"/>
              </a:ext>
            </a:extLst>
          </p:cNvPr>
          <p:cNvSpPr txBox="1"/>
          <p:nvPr/>
        </p:nvSpPr>
        <p:spPr>
          <a:xfrm>
            <a:off x="1267441" y="3912034"/>
            <a:ext cx="2259379" cy="3065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defTabSz="457200">
              <a:lnSpc>
                <a:spcPct val="130000"/>
              </a:lnSpc>
              <a:defRPr sz="1200">
                <a:latin typeface="Century Gothic"/>
                <a:ea typeface="Century Gothic"/>
                <a:cs typeface="Century Gothic"/>
                <a:sym typeface="Century Gothic"/>
              </a:defRPr>
            </a:lvl1pPr>
          </a:lstStyle>
          <a:p>
            <a:endParaRPr dirty="0"/>
          </a:p>
        </p:txBody>
      </p:sp>
      <p:sp>
        <p:nvSpPr>
          <p:cNvPr id="12" name="Title 20">
            <a:extLst>
              <a:ext uri="{FF2B5EF4-FFF2-40B4-BE49-F238E27FC236}">
                <a16:creationId xmlns:a16="http://schemas.microsoft.com/office/drawing/2014/main" id="{650C041C-B9E6-4974-9275-D9F4516C91D3}"/>
              </a:ext>
            </a:extLst>
          </p:cNvPr>
          <p:cNvSpPr txBox="1"/>
          <p:nvPr/>
        </p:nvSpPr>
        <p:spPr>
          <a:xfrm>
            <a:off x="1018942" y="2027993"/>
            <a:ext cx="2471197" cy="2190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ctr">
            <a:spAutoFit/>
          </a:bodyPr>
          <a:lstStyle>
            <a:lvl1pPr defTabSz="457200">
              <a:lnSpc>
                <a:spcPct val="130000"/>
              </a:lnSpc>
              <a:defRPr sz="1200">
                <a:latin typeface="Century Gothic"/>
                <a:ea typeface="Century Gothic"/>
                <a:cs typeface="Century Gothic"/>
                <a:sym typeface="Century Gothic"/>
              </a:defRPr>
            </a:lvl1pPr>
          </a:lstStyle>
          <a:p>
            <a:r>
              <a:rPr lang="es-EC" sz="3600" dirty="0">
                <a:effectLst/>
                <a:latin typeface="Calibri" panose="020F0502020204030204" pitchFamily="34" charset="0"/>
                <a:ea typeface="Times New Roman" panose="02020603050405020304" pitchFamily="18" charset="0"/>
              </a:rPr>
              <a:t>Marco normativo interno</a:t>
            </a:r>
            <a:endParaRPr sz="3600" dirty="0"/>
          </a:p>
        </p:txBody>
      </p:sp>
    </p:spTree>
    <p:extLst>
      <p:ext uri="{BB962C8B-B14F-4D97-AF65-F5344CB8AC3E}">
        <p14:creationId xmlns:p14="http://schemas.microsoft.com/office/powerpoint/2010/main" val="40199938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descr="Patrón de fondo&#10;&#10;Descripción generada automáticamente con confianza baja">
            <a:extLst>
              <a:ext uri="{FF2B5EF4-FFF2-40B4-BE49-F238E27FC236}">
                <a16:creationId xmlns:a16="http://schemas.microsoft.com/office/drawing/2014/main" id="{E9717B1C-F0E0-734B-AE39-3778D5B34B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62"/>
            <a:ext cx="12192000" cy="6845475"/>
          </a:xfrm>
          <a:prstGeom prst="rect">
            <a:avLst/>
          </a:prstGeom>
        </p:spPr>
      </p:pic>
      <p:sp>
        <p:nvSpPr>
          <p:cNvPr id="5" name="CuadroTexto 4">
            <a:extLst>
              <a:ext uri="{FF2B5EF4-FFF2-40B4-BE49-F238E27FC236}">
                <a16:creationId xmlns:a16="http://schemas.microsoft.com/office/drawing/2014/main" id="{3CBC6B2D-368F-3B2C-8AA4-3C4930572555}"/>
              </a:ext>
            </a:extLst>
          </p:cNvPr>
          <p:cNvSpPr txBox="1"/>
          <p:nvPr/>
        </p:nvSpPr>
        <p:spPr>
          <a:xfrm>
            <a:off x="1711216" y="1600199"/>
            <a:ext cx="8769568" cy="32266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07000"/>
              </a:lnSpc>
              <a:spcAft>
                <a:spcPts val="800"/>
              </a:spcAft>
            </a:pPr>
            <a:r>
              <a:rPr kumimoji="0" lang="es-MX" sz="4800" b="0" i="0" u="none" strike="noStrike" cap="none" spc="0" normalizeH="0" baseline="0" dirty="0">
                <a:ln>
                  <a:noFill/>
                </a:ln>
                <a:solidFill>
                  <a:srgbClr val="000000"/>
                </a:solidFill>
                <a:effectLst/>
                <a:uFillTx/>
                <a:latin typeface="Aptos" panose="020B0004020202020204" pitchFamily="34" charset="0"/>
                <a:ea typeface="+mj-ea"/>
                <a:cs typeface="Times New Roman" panose="02020603050405020304" pitchFamily="18" charset="0"/>
                <a:sym typeface="Calibri"/>
              </a:rPr>
              <a:t>Estructura de Gobierno/Roles y Funciones para Órganos de Gobierno, de Dirección, Control y Gestión</a:t>
            </a:r>
            <a:endParaRPr lang="es-EC" sz="48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1619808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F443F95-1E04-B3F1-A53E-57006DE2AC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7" name="Straight Connector 15">
            <a:extLst>
              <a:ext uri="{FF2B5EF4-FFF2-40B4-BE49-F238E27FC236}">
                <a16:creationId xmlns:a16="http://schemas.microsoft.com/office/drawing/2014/main" id="{1BFC0AE6-EB98-B940-AF85-90EB0B819C8D}"/>
              </a:ext>
            </a:extLst>
          </p:cNvPr>
          <p:cNvSpPr/>
          <p:nvPr/>
        </p:nvSpPr>
        <p:spPr>
          <a:xfrm>
            <a:off x="3733280" y="1842876"/>
            <a:ext cx="5358" cy="3547830"/>
          </a:xfrm>
          <a:prstGeom prst="line">
            <a:avLst/>
          </a:prstGeom>
          <a:ln w="3175">
            <a:solidFill>
              <a:schemeClr val="accent6">
                <a:lumOff val="-9960"/>
              </a:schemeClr>
            </a:solidFill>
            <a:miter/>
          </a:ln>
        </p:spPr>
        <p:txBody>
          <a:bodyPr lIns="45719" rIns="45719"/>
          <a:lstStyle/>
          <a:p>
            <a:endParaRPr/>
          </a:p>
        </p:txBody>
      </p:sp>
      <p:sp>
        <p:nvSpPr>
          <p:cNvPr id="9" name="Title 20">
            <a:extLst>
              <a:ext uri="{FF2B5EF4-FFF2-40B4-BE49-F238E27FC236}">
                <a16:creationId xmlns:a16="http://schemas.microsoft.com/office/drawing/2014/main" id="{5DB849F1-271A-764A-A46A-AA699E8493BD}"/>
              </a:ext>
            </a:extLst>
          </p:cNvPr>
          <p:cNvSpPr txBox="1"/>
          <p:nvPr/>
        </p:nvSpPr>
        <p:spPr>
          <a:xfrm>
            <a:off x="4224920" y="1303049"/>
            <a:ext cx="7620032" cy="46274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ctr">
            <a:spAutoFit/>
          </a:bodyPr>
          <a:lstStyle/>
          <a:p>
            <a:pPr defTabSz="457200">
              <a:lnSpc>
                <a:spcPct val="130000"/>
              </a:lnSpc>
              <a:defRPr sz="1200">
                <a:latin typeface="Century Gothic"/>
                <a:ea typeface="Century Gothic"/>
                <a:cs typeface="Century Gothic"/>
                <a:sym typeface="Century Gothic"/>
              </a:defRPr>
            </a:pPr>
            <a:r>
              <a:rPr lang="es-EC" sz="1800" dirty="0">
                <a:effectLst/>
                <a:latin typeface="Aptos" panose="020B0004020202020204" pitchFamily="34" charset="0"/>
                <a:ea typeface="Aptos" panose="020B0004020202020204" pitchFamily="34" charset="0"/>
                <a:cs typeface="Times New Roman" panose="02020603050405020304" pitchFamily="18" charset="0"/>
              </a:rPr>
              <a:t>Los accionistas y socios de las entidades de los sectores financiero privado y popular y solidario responderán por la solvencia de la entidad hasta por el monto de sus acciones o participaciones.</a:t>
            </a:r>
            <a:endParaRPr lang="es-EC" dirty="0">
              <a:latin typeface="Aptos" panose="020B0004020202020204" pitchFamily="34" charset="0"/>
              <a:ea typeface="Aptos" panose="020B0004020202020204" pitchFamily="34" charset="0"/>
              <a:cs typeface="Times New Roman" panose="02020603050405020304" pitchFamily="18" charset="0"/>
            </a:endParaRPr>
          </a:p>
          <a:p>
            <a:pPr defTabSz="457200">
              <a:lnSpc>
                <a:spcPct val="130000"/>
              </a:lnSpc>
              <a:defRPr sz="1200">
                <a:latin typeface="Century Gothic"/>
                <a:ea typeface="Century Gothic"/>
                <a:cs typeface="Century Gothic"/>
                <a:sym typeface="Century Gothic"/>
              </a:defRPr>
            </a:pPr>
            <a:r>
              <a:rPr lang="es-EC" sz="1800" dirty="0">
                <a:effectLst/>
                <a:latin typeface="Aptos" panose="020B0004020202020204" pitchFamily="34" charset="0"/>
                <a:ea typeface="Aptos" panose="020B0004020202020204" pitchFamily="34" charset="0"/>
                <a:cs typeface="Times New Roman" panose="02020603050405020304" pitchFamily="18" charset="0"/>
              </a:rPr>
              <a:t>.../</a:t>
            </a:r>
            <a:br>
              <a:rPr lang="es-EC" sz="1800" dirty="0">
                <a:effectLst/>
                <a:latin typeface="Aptos" panose="020B0004020202020204" pitchFamily="34" charset="0"/>
                <a:ea typeface="Aptos" panose="020B0004020202020204" pitchFamily="34" charset="0"/>
                <a:cs typeface="Times New Roman" panose="02020603050405020304" pitchFamily="18" charset="0"/>
              </a:rPr>
            </a:br>
            <a:r>
              <a:rPr lang="es-EC" sz="1800" dirty="0">
                <a:effectLst/>
                <a:latin typeface="Aptos" panose="020B0004020202020204" pitchFamily="34" charset="0"/>
                <a:ea typeface="Aptos" panose="020B0004020202020204" pitchFamily="34" charset="0"/>
                <a:cs typeface="Times New Roman" panose="02020603050405020304" pitchFamily="18" charset="0"/>
              </a:rPr>
              <a:t>También responderán con su patrimonio los vinculados y los funcionarios incursos en los actos determinados en el artículo 305. </a:t>
            </a:r>
          </a:p>
          <a:p>
            <a:pPr defTabSz="457200">
              <a:lnSpc>
                <a:spcPct val="130000"/>
              </a:lnSpc>
              <a:defRPr sz="1200">
                <a:latin typeface="Century Gothic"/>
                <a:ea typeface="Century Gothic"/>
                <a:cs typeface="Century Gothic"/>
                <a:sym typeface="Century Gothic"/>
              </a:defRPr>
            </a:pPr>
            <a:endParaRPr lang="es-EC" dirty="0">
              <a:latin typeface="Aptos" panose="020B0004020202020204" pitchFamily="34" charset="0"/>
              <a:ea typeface="Aptos" panose="020B0004020202020204" pitchFamily="34" charset="0"/>
              <a:cs typeface="Times New Roman" panose="02020603050405020304" pitchFamily="18" charset="0"/>
            </a:endParaRPr>
          </a:p>
          <a:p>
            <a:pPr defTabSz="457200">
              <a:lnSpc>
                <a:spcPct val="130000"/>
              </a:lnSpc>
              <a:defRPr sz="1200">
                <a:latin typeface="Century Gothic"/>
                <a:ea typeface="Century Gothic"/>
                <a:cs typeface="Century Gothic"/>
                <a:sym typeface="Century Gothic"/>
              </a:defRPr>
            </a:pPr>
            <a:r>
              <a:rPr lang="es-MX" sz="1800" dirty="0">
                <a:effectLst/>
                <a:latin typeface="Aptos" panose="020B0004020202020204" pitchFamily="34" charset="0"/>
                <a:ea typeface="Aptos" panose="020B0004020202020204" pitchFamily="34" charset="0"/>
                <a:cs typeface="Times New Roman" panose="02020603050405020304" pitchFamily="18" charset="0"/>
              </a:rPr>
              <a:t>Art. 305.- Presunción de quiebra fraudulenta. Cuando una entidad financiera sea puesta en liquidación forzosa, se presumirá que es consecuencia de actos dolosos cometidos por los administradores, funcionarios o empleados que hubiesen participado en cualquiera de los actos señalados por el Código Orgánico Integral Penal.</a:t>
            </a:r>
          </a:p>
          <a:p>
            <a:pPr defTabSz="457200">
              <a:lnSpc>
                <a:spcPct val="130000"/>
              </a:lnSpc>
              <a:defRPr sz="1200">
                <a:latin typeface="Century Gothic"/>
                <a:ea typeface="Century Gothic"/>
                <a:cs typeface="Century Gothic"/>
                <a:sym typeface="Century Gothic"/>
              </a:defRPr>
            </a:pPr>
            <a:endParaRPr lang="es-EC" sz="18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itle 20">
            <a:extLst>
              <a:ext uri="{FF2B5EF4-FFF2-40B4-BE49-F238E27FC236}">
                <a16:creationId xmlns:a16="http://schemas.microsoft.com/office/drawing/2014/main" id="{7D2142AD-8C9C-D245-94AD-E5D10EA2F379}"/>
              </a:ext>
            </a:extLst>
          </p:cNvPr>
          <p:cNvSpPr txBox="1"/>
          <p:nvPr/>
        </p:nvSpPr>
        <p:spPr>
          <a:xfrm>
            <a:off x="1267441" y="3912034"/>
            <a:ext cx="2259379" cy="3065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defTabSz="457200">
              <a:lnSpc>
                <a:spcPct val="130000"/>
              </a:lnSpc>
              <a:defRPr sz="1200">
                <a:latin typeface="Century Gothic"/>
                <a:ea typeface="Century Gothic"/>
                <a:cs typeface="Century Gothic"/>
                <a:sym typeface="Century Gothic"/>
              </a:defRPr>
            </a:lvl1pPr>
          </a:lstStyle>
          <a:p>
            <a:endParaRPr dirty="0"/>
          </a:p>
        </p:txBody>
      </p:sp>
      <p:sp>
        <p:nvSpPr>
          <p:cNvPr id="12" name="Title 20">
            <a:extLst>
              <a:ext uri="{FF2B5EF4-FFF2-40B4-BE49-F238E27FC236}">
                <a16:creationId xmlns:a16="http://schemas.microsoft.com/office/drawing/2014/main" id="{650C041C-B9E6-4974-9275-D9F4516C91D3}"/>
              </a:ext>
            </a:extLst>
          </p:cNvPr>
          <p:cNvSpPr txBox="1"/>
          <p:nvPr/>
        </p:nvSpPr>
        <p:spPr>
          <a:xfrm>
            <a:off x="625571" y="2945695"/>
            <a:ext cx="3004479" cy="9666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lvl1pPr defTabSz="457200">
              <a:lnSpc>
                <a:spcPct val="130000"/>
              </a:lnSpc>
              <a:defRPr sz="1200">
                <a:latin typeface="Century Gothic"/>
                <a:ea typeface="Century Gothic"/>
                <a:cs typeface="Century Gothic"/>
                <a:sym typeface="Century Gothic"/>
              </a:defRPr>
            </a:lvl1pPr>
          </a:lstStyle>
          <a:p>
            <a:r>
              <a:rPr lang="es-EC" sz="3000" dirty="0">
                <a:latin typeface="Calibri" panose="020F0502020204030204" pitchFamily="34" charset="0"/>
              </a:rPr>
              <a:t>Responsabilidades </a:t>
            </a:r>
          </a:p>
          <a:p>
            <a:r>
              <a:rPr lang="es-EC" sz="1500" dirty="0">
                <a:latin typeface="Calibri" panose="020F0502020204030204" pitchFamily="34" charset="0"/>
              </a:rPr>
              <a:t>COMYF Art. 238</a:t>
            </a:r>
            <a:endParaRPr sz="1500" dirty="0"/>
          </a:p>
        </p:txBody>
      </p:sp>
    </p:spTree>
    <p:extLst>
      <p:ext uri="{BB962C8B-B14F-4D97-AF65-F5344CB8AC3E}">
        <p14:creationId xmlns:p14="http://schemas.microsoft.com/office/powerpoint/2010/main" val="9379951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F443F95-1E04-B3F1-A53E-57006DE2AC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476"/>
            <a:ext cx="12192000" cy="6845475"/>
          </a:xfrm>
          <a:prstGeom prst="rect">
            <a:avLst/>
          </a:prstGeom>
        </p:spPr>
      </p:pic>
      <p:sp>
        <p:nvSpPr>
          <p:cNvPr id="7" name="Straight Connector 15">
            <a:extLst>
              <a:ext uri="{FF2B5EF4-FFF2-40B4-BE49-F238E27FC236}">
                <a16:creationId xmlns:a16="http://schemas.microsoft.com/office/drawing/2014/main" id="{1BFC0AE6-EB98-B940-AF85-90EB0B819C8D}"/>
              </a:ext>
            </a:extLst>
          </p:cNvPr>
          <p:cNvSpPr/>
          <p:nvPr/>
        </p:nvSpPr>
        <p:spPr>
          <a:xfrm>
            <a:off x="3733280" y="1842876"/>
            <a:ext cx="5358" cy="3547830"/>
          </a:xfrm>
          <a:prstGeom prst="line">
            <a:avLst/>
          </a:prstGeom>
          <a:ln w="3175">
            <a:solidFill>
              <a:schemeClr val="accent6">
                <a:lumOff val="-9960"/>
              </a:schemeClr>
            </a:solidFill>
            <a:miter/>
          </a:ln>
        </p:spPr>
        <p:txBody>
          <a:bodyPr lIns="45719" rIns="45719"/>
          <a:lstStyle/>
          <a:p>
            <a:endParaRPr/>
          </a:p>
        </p:txBody>
      </p:sp>
      <p:sp>
        <p:nvSpPr>
          <p:cNvPr id="9" name="Title 20">
            <a:extLst>
              <a:ext uri="{FF2B5EF4-FFF2-40B4-BE49-F238E27FC236}">
                <a16:creationId xmlns:a16="http://schemas.microsoft.com/office/drawing/2014/main" id="{5DB849F1-271A-764A-A46A-AA699E8493BD}"/>
              </a:ext>
            </a:extLst>
          </p:cNvPr>
          <p:cNvSpPr txBox="1"/>
          <p:nvPr/>
        </p:nvSpPr>
        <p:spPr>
          <a:xfrm>
            <a:off x="4224920" y="1603130"/>
            <a:ext cx="7620032" cy="40273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ctr">
            <a:spAutoFit/>
          </a:bodyPr>
          <a:lstStyle/>
          <a:p>
            <a:pPr defTabSz="457200">
              <a:lnSpc>
                <a:spcPct val="130000"/>
              </a:lnSpc>
              <a:defRPr sz="1200">
                <a:latin typeface="Century Gothic"/>
                <a:ea typeface="Century Gothic"/>
                <a:cs typeface="Century Gothic"/>
                <a:sym typeface="Century Gothic"/>
              </a:defRPr>
            </a:pPr>
            <a:r>
              <a:rPr lang="es-MX" sz="1800" dirty="0">
                <a:effectLst/>
                <a:latin typeface="Aptos" panose="020B0004020202020204" pitchFamily="34" charset="0"/>
                <a:ea typeface="Aptos" panose="020B0004020202020204" pitchFamily="34" charset="0"/>
                <a:cs typeface="Times New Roman" panose="02020603050405020304" pitchFamily="18" charset="0"/>
              </a:rPr>
              <a:t>Los directores, gerentes, administradores, interventores,  liquidadores, auditores, funcionarios, empleados de las organizaciones, que  contravengan  las disposiciones de las leyes, reglamentos o regulaciones o que, intencionalmente, por sus actos u omisiones, causen perjuicios a la entidad o a terceros, incurrirán en responsabilidad administrativa, civil o penal por los daños y perjuicios que hubiesen ocasionado. </a:t>
            </a:r>
          </a:p>
          <a:p>
            <a:pPr defTabSz="457200">
              <a:lnSpc>
                <a:spcPct val="130000"/>
              </a:lnSpc>
              <a:defRPr sz="1200">
                <a:latin typeface="Century Gothic"/>
                <a:ea typeface="Century Gothic"/>
                <a:cs typeface="Century Gothic"/>
                <a:sym typeface="Century Gothic"/>
              </a:defRPr>
            </a:pPr>
            <a:r>
              <a:rPr lang="es-MX" sz="1800" dirty="0">
                <a:effectLst/>
                <a:latin typeface="Aptos" panose="020B0004020202020204" pitchFamily="34" charset="0"/>
                <a:ea typeface="Aptos" panose="020B0004020202020204" pitchFamily="34" charset="0"/>
                <a:cs typeface="Times New Roman" panose="02020603050405020304" pitchFamily="18" charset="0"/>
              </a:rPr>
              <a:t>Las cooperativas amparadas por la Ley Orgánica de Economía Popular y Solidaria, están  sujetas al régimen de responsabilidad limitada y responderán ante terceros, hasta por la totalidad de su patrimonio; en tanto que sus integrantes, lo harán hasta por el monto de los aportes por ellos efectuados al capital de la entidad. </a:t>
            </a:r>
            <a:endParaRPr lang="es-EC" sz="18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itle 20">
            <a:extLst>
              <a:ext uri="{FF2B5EF4-FFF2-40B4-BE49-F238E27FC236}">
                <a16:creationId xmlns:a16="http://schemas.microsoft.com/office/drawing/2014/main" id="{7D2142AD-8C9C-D245-94AD-E5D10EA2F379}"/>
              </a:ext>
            </a:extLst>
          </p:cNvPr>
          <p:cNvSpPr txBox="1"/>
          <p:nvPr/>
        </p:nvSpPr>
        <p:spPr>
          <a:xfrm>
            <a:off x="1267441" y="3912034"/>
            <a:ext cx="2259379" cy="3065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defTabSz="457200">
              <a:lnSpc>
                <a:spcPct val="130000"/>
              </a:lnSpc>
              <a:defRPr sz="1200">
                <a:latin typeface="Century Gothic"/>
                <a:ea typeface="Century Gothic"/>
                <a:cs typeface="Century Gothic"/>
                <a:sym typeface="Century Gothic"/>
              </a:defRPr>
            </a:lvl1pPr>
          </a:lstStyle>
          <a:p>
            <a:endParaRPr dirty="0"/>
          </a:p>
        </p:txBody>
      </p:sp>
      <p:sp>
        <p:nvSpPr>
          <p:cNvPr id="12" name="Title 20">
            <a:extLst>
              <a:ext uri="{FF2B5EF4-FFF2-40B4-BE49-F238E27FC236}">
                <a16:creationId xmlns:a16="http://schemas.microsoft.com/office/drawing/2014/main" id="{650C041C-B9E6-4974-9275-D9F4516C91D3}"/>
              </a:ext>
            </a:extLst>
          </p:cNvPr>
          <p:cNvSpPr txBox="1"/>
          <p:nvPr/>
        </p:nvSpPr>
        <p:spPr>
          <a:xfrm>
            <a:off x="625571" y="2945694"/>
            <a:ext cx="3004479" cy="9666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lvl1pPr defTabSz="457200">
              <a:lnSpc>
                <a:spcPct val="130000"/>
              </a:lnSpc>
              <a:defRPr sz="1200">
                <a:latin typeface="Century Gothic"/>
                <a:ea typeface="Century Gothic"/>
                <a:cs typeface="Century Gothic"/>
                <a:sym typeface="Century Gothic"/>
              </a:defRPr>
            </a:lvl1pPr>
          </a:lstStyle>
          <a:p>
            <a:r>
              <a:rPr lang="es-EC" sz="3000" dirty="0">
                <a:latin typeface="Calibri" panose="020F0502020204030204" pitchFamily="34" charset="0"/>
              </a:rPr>
              <a:t>Responsabilidades </a:t>
            </a:r>
          </a:p>
          <a:p>
            <a:r>
              <a:rPr lang="es-EC" sz="1500" dirty="0">
                <a:latin typeface="Calibri" panose="020F0502020204030204" pitchFamily="34" charset="0"/>
              </a:rPr>
              <a:t>LOEPS Art. 178</a:t>
            </a:r>
            <a:endParaRPr sz="1500" dirty="0"/>
          </a:p>
        </p:txBody>
      </p:sp>
    </p:spTree>
    <p:extLst>
      <p:ext uri="{BB962C8B-B14F-4D97-AF65-F5344CB8AC3E}">
        <p14:creationId xmlns:p14="http://schemas.microsoft.com/office/powerpoint/2010/main" val="164839989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034A0E0-1534-9E28-4BF0-25881DC819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7" name="Straight Connector 15">
            <a:extLst>
              <a:ext uri="{FF2B5EF4-FFF2-40B4-BE49-F238E27FC236}">
                <a16:creationId xmlns:a16="http://schemas.microsoft.com/office/drawing/2014/main" id="{1BFC0AE6-EB98-B940-AF85-90EB0B819C8D}"/>
              </a:ext>
            </a:extLst>
          </p:cNvPr>
          <p:cNvSpPr/>
          <p:nvPr/>
        </p:nvSpPr>
        <p:spPr>
          <a:xfrm flipH="1">
            <a:off x="3738638" y="1159482"/>
            <a:ext cx="0" cy="4959964"/>
          </a:xfrm>
          <a:prstGeom prst="line">
            <a:avLst/>
          </a:prstGeom>
          <a:ln w="3175">
            <a:solidFill>
              <a:schemeClr val="accent6">
                <a:lumOff val="-9960"/>
              </a:schemeClr>
            </a:solidFill>
            <a:miter/>
          </a:ln>
        </p:spPr>
        <p:txBody>
          <a:bodyPr lIns="45719" rIns="45719"/>
          <a:lstStyle/>
          <a:p>
            <a:endParaRPr/>
          </a:p>
        </p:txBody>
      </p:sp>
      <p:sp>
        <p:nvSpPr>
          <p:cNvPr id="9" name="Title 20">
            <a:extLst>
              <a:ext uri="{FF2B5EF4-FFF2-40B4-BE49-F238E27FC236}">
                <a16:creationId xmlns:a16="http://schemas.microsoft.com/office/drawing/2014/main" id="{5DB849F1-271A-764A-A46A-AA699E8493BD}"/>
              </a:ext>
            </a:extLst>
          </p:cNvPr>
          <p:cNvSpPr txBox="1"/>
          <p:nvPr/>
        </p:nvSpPr>
        <p:spPr>
          <a:xfrm>
            <a:off x="3950457" y="787188"/>
            <a:ext cx="7054662" cy="58858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pPr>
              <a:lnSpc>
                <a:spcPct val="150000"/>
              </a:lnSpc>
              <a:spcAft>
                <a:spcPts val="800"/>
              </a:spcAft>
            </a:pPr>
            <a:r>
              <a:rPr lang="es-MX" sz="1800" b="1" dirty="0">
                <a:effectLst/>
                <a:latin typeface="Calibri" panose="020F0502020204030204" pitchFamily="34" charset="0"/>
                <a:ea typeface="Calibri" panose="020F0502020204030204" pitchFamily="34" charset="0"/>
                <a:cs typeface="Calibri" panose="020F0502020204030204" pitchFamily="34" charset="0"/>
              </a:rPr>
              <a:t>1)	DE DIRECCIÓN:</a:t>
            </a:r>
            <a:endParaRPr lang="es-MX" sz="1800" b="1" dirty="0">
              <a:effectLst/>
              <a:latin typeface="Calibri" panose="020F0502020204030204" pitchFamily="34" charset="0"/>
              <a:ea typeface="Calibri" panose="020F0502020204030204" pitchFamily="34" charset="0"/>
              <a:cs typeface="Times New Roman" panose="02020603050405020304" pitchFamily="18" charset="0"/>
            </a:endParaRPr>
          </a:p>
          <a:p>
            <a:pPr lvl="3">
              <a:lnSpc>
                <a:spcPct val="150000"/>
              </a:lnSpc>
              <a:spcAft>
                <a:spcPts val="800"/>
              </a:spcAft>
            </a:pPr>
            <a:r>
              <a:rPr lang="es-MX" dirty="0">
                <a:effectLst/>
                <a:latin typeface="Calibri" panose="020F0502020204030204" pitchFamily="34" charset="0"/>
                <a:ea typeface="Calibri" panose="020F0502020204030204" pitchFamily="34" charset="0"/>
                <a:cs typeface="Calibri" panose="020F0502020204030204" pitchFamily="34" charset="0"/>
              </a:rPr>
              <a:t>a)	Asamblea General de Representantes;</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lvl="3">
              <a:lnSpc>
                <a:spcPct val="150000"/>
              </a:lnSpc>
              <a:spcAft>
                <a:spcPts val="800"/>
              </a:spcAft>
            </a:pPr>
            <a:r>
              <a:rPr lang="es-MX" dirty="0">
                <a:effectLst/>
                <a:latin typeface="Calibri" panose="020F0502020204030204" pitchFamily="34" charset="0"/>
                <a:ea typeface="Calibri" panose="020F0502020204030204" pitchFamily="34" charset="0"/>
                <a:cs typeface="Calibri" panose="020F0502020204030204" pitchFamily="34" charset="0"/>
              </a:rPr>
              <a:t>b)	Consejo de Administración;</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s-MX" sz="1800" b="1" dirty="0">
                <a:effectLst/>
                <a:latin typeface="Calibri" panose="020F0502020204030204" pitchFamily="34" charset="0"/>
                <a:ea typeface="Calibri" panose="020F0502020204030204" pitchFamily="34" charset="0"/>
                <a:cs typeface="Calibri" panose="020F0502020204030204" pitchFamily="34" charset="0"/>
              </a:rPr>
              <a:t>2)	DE ADMINISTRACIÓN:</a:t>
            </a:r>
            <a:endParaRPr lang="es-MX" sz="1800" b="1" dirty="0">
              <a:effectLst/>
              <a:latin typeface="Calibri" panose="020F0502020204030204" pitchFamily="34" charset="0"/>
              <a:ea typeface="Calibri" panose="020F0502020204030204" pitchFamily="34" charset="0"/>
              <a:cs typeface="Times New Roman" panose="02020603050405020304" pitchFamily="18" charset="0"/>
            </a:endParaRPr>
          </a:p>
          <a:p>
            <a:pPr lvl="3">
              <a:lnSpc>
                <a:spcPct val="150000"/>
              </a:lnSpc>
              <a:spcAft>
                <a:spcPts val="800"/>
              </a:spcAft>
            </a:pPr>
            <a:r>
              <a:rPr lang="es-MX" dirty="0">
                <a:effectLst/>
                <a:latin typeface="Calibri" panose="020F0502020204030204" pitchFamily="34" charset="0"/>
                <a:ea typeface="Calibri" panose="020F0502020204030204" pitchFamily="34" charset="0"/>
                <a:cs typeface="Calibri" panose="020F0502020204030204" pitchFamily="34" charset="0"/>
              </a:rPr>
              <a:t>a)	Consejo de Administración; y,</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lvl="3">
              <a:lnSpc>
                <a:spcPct val="150000"/>
              </a:lnSpc>
              <a:spcAft>
                <a:spcPts val="800"/>
              </a:spcAft>
            </a:pPr>
            <a:r>
              <a:rPr lang="es-MX" dirty="0">
                <a:effectLst/>
                <a:latin typeface="Calibri" panose="020F0502020204030204" pitchFamily="34" charset="0"/>
                <a:ea typeface="Calibri" panose="020F0502020204030204" pitchFamily="34" charset="0"/>
                <a:cs typeface="Calibri" panose="020F0502020204030204" pitchFamily="34" charset="0"/>
              </a:rPr>
              <a:t>b)	Gerencia General.</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marL="898525" lvl="8" indent="-898525">
              <a:lnSpc>
                <a:spcPct val="150000"/>
              </a:lnSpc>
              <a:spcAft>
                <a:spcPts val="800"/>
              </a:spcAft>
              <a:buAutoNum type="arabicParenR" startAt="3"/>
            </a:pPr>
            <a:r>
              <a:rPr lang="es-MX" b="1" dirty="0">
                <a:effectLst/>
                <a:latin typeface="Calibri" panose="020F0502020204030204" pitchFamily="34" charset="0"/>
                <a:ea typeface="Calibri" panose="020F0502020204030204" pitchFamily="34" charset="0"/>
                <a:cs typeface="Calibri" panose="020F0502020204030204" pitchFamily="34" charset="0"/>
              </a:rPr>
              <a:t>DE CONTROL:</a:t>
            </a:r>
          </a:p>
          <a:p>
            <a:pPr lvl="3">
              <a:lnSpc>
                <a:spcPct val="150000"/>
              </a:lnSpc>
              <a:spcAft>
                <a:spcPts val="800"/>
              </a:spcAft>
            </a:pPr>
            <a:r>
              <a:rPr lang="es-MX" dirty="0">
                <a:effectLst/>
                <a:latin typeface="Calibri" panose="020F0502020204030204" pitchFamily="34" charset="0"/>
                <a:ea typeface="Calibri" panose="020F0502020204030204" pitchFamily="34" charset="0"/>
                <a:cs typeface="Calibri" panose="020F0502020204030204" pitchFamily="34" charset="0"/>
              </a:rPr>
              <a:t>a)	Consejo de Vigilancia;</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lvl="3">
              <a:lnSpc>
                <a:spcPct val="150000"/>
              </a:lnSpc>
              <a:spcAft>
                <a:spcPts val="800"/>
              </a:spcAft>
            </a:pPr>
            <a:r>
              <a:rPr lang="es-MX" dirty="0">
                <a:effectLst/>
                <a:latin typeface="Calibri" panose="020F0502020204030204" pitchFamily="34" charset="0"/>
                <a:ea typeface="Calibri" panose="020F0502020204030204" pitchFamily="34" charset="0"/>
                <a:cs typeface="Calibri" panose="020F0502020204030204" pitchFamily="34" charset="0"/>
              </a:rPr>
              <a:t>b)	Auditoría Interna; y,</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lvl="3">
              <a:lnSpc>
                <a:spcPct val="150000"/>
              </a:lnSpc>
              <a:spcAft>
                <a:spcPts val="800"/>
              </a:spcAft>
            </a:pPr>
            <a:r>
              <a:rPr lang="es-MX" dirty="0">
                <a:effectLst/>
                <a:latin typeface="Calibri" panose="020F0502020204030204" pitchFamily="34" charset="0"/>
                <a:ea typeface="Calibri" panose="020F0502020204030204" pitchFamily="34" charset="0"/>
                <a:cs typeface="Calibri" panose="020F0502020204030204" pitchFamily="34" charset="0"/>
              </a:rPr>
              <a:t>c)	Auditoría Externa.</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defTabSz="457200">
              <a:lnSpc>
                <a:spcPct val="130000"/>
              </a:lnSpc>
              <a:defRPr sz="1200">
                <a:latin typeface="Century Gothic"/>
                <a:ea typeface="Century Gothic"/>
                <a:cs typeface="Century Gothic"/>
                <a:sym typeface="Century Gothic"/>
              </a:defRPr>
            </a:pPr>
            <a:endParaRPr dirty="0"/>
          </a:p>
          <a:p>
            <a:pPr marL="898525" lvl="3" indent="-898525">
              <a:lnSpc>
                <a:spcPct val="150000"/>
              </a:lnSpc>
              <a:spcAft>
                <a:spcPts val="800"/>
              </a:spcAft>
              <a:buAutoNum type="arabicParenR" startAt="3"/>
            </a:pPr>
            <a:r>
              <a:rPr lang="es-MX" b="1" dirty="0">
                <a:latin typeface="Calibri" panose="020F0502020204030204" pitchFamily="34" charset="0"/>
                <a:ea typeface="Calibri" panose="020F0502020204030204" pitchFamily="34" charset="0"/>
                <a:cs typeface="Times New Roman" panose="02020603050405020304" pitchFamily="18" charset="0"/>
              </a:rPr>
              <a:t>COMITES</a:t>
            </a:r>
            <a:endParaRPr lang="es-MX"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itle 20">
            <a:extLst>
              <a:ext uri="{FF2B5EF4-FFF2-40B4-BE49-F238E27FC236}">
                <a16:creationId xmlns:a16="http://schemas.microsoft.com/office/drawing/2014/main" id="{7D2142AD-8C9C-D245-94AD-E5D10EA2F379}"/>
              </a:ext>
            </a:extLst>
          </p:cNvPr>
          <p:cNvSpPr txBox="1"/>
          <p:nvPr/>
        </p:nvSpPr>
        <p:spPr>
          <a:xfrm>
            <a:off x="1267442" y="1950266"/>
            <a:ext cx="2471196" cy="14704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lvl1pPr defTabSz="457200">
              <a:lnSpc>
                <a:spcPct val="130000"/>
              </a:lnSpc>
              <a:defRPr sz="1200">
                <a:latin typeface="Century Gothic"/>
                <a:ea typeface="Century Gothic"/>
                <a:cs typeface="Century Gothic"/>
                <a:sym typeface="Century Gothic"/>
              </a:defRPr>
            </a:lvl1pPr>
          </a:lstStyle>
          <a:p>
            <a:r>
              <a:rPr lang="es-EC" sz="3600" dirty="0">
                <a:effectLst/>
                <a:latin typeface="Calibri" panose="020F0502020204030204" pitchFamily="34" charset="0"/>
                <a:ea typeface="Times New Roman" panose="02020603050405020304" pitchFamily="18" charset="0"/>
              </a:rPr>
              <a:t>Estructura de Gobierno</a:t>
            </a:r>
            <a:endParaRPr sz="3600" dirty="0"/>
          </a:p>
        </p:txBody>
      </p:sp>
    </p:spTree>
    <p:extLst>
      <p:ext uri="{BB962C8B-B14F-4D97-AF65-F5344CB8AC3E}">
        <p14:creationId xmlns:p14="http://schemas.microsoft.com/office/powerpoint/2010/main" val="31046104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24EC2B6-6717-5A05-F195-1F6EE84CA7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graphicFrame>
        <p:nvGraphicFramePr>
          <p:cNvPr id="17" name="Diagrama 16">
            <a:extLst>
              <a:ext uri="{FF2B5EF4-FFF2-40B4-BE49-F238E27FC236}">
                <a16:creationId xmlns:a16="http://schemas.microsoft.com/office/drawing/2014/main" id="{0EAA9643-A8FF-4EC6-93D7-8589980EE72F}"/>
              </a:ext>
            </a:extLst>
          </p:cNvPr>
          <p:cNvGraphicFramePr/>
          <p:nvPr/>
        </p:nvGraphicFramePr>
        <p:xfrm>
          <a:off x="2383194" y="1671354"/>
          <a:ext cx="6051405" cy="41624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Elipse 17">
            <a:extLst>
              <a:ext uri="{FF2B5EF4-FFF2-40B4-BE49-F238E27FC236}">
                <a16:creationId xmlns:a16="http://schemas.microsoft.com/office/drawing/2014/main" id="{B1EFC70E-FA1D-4540-99AD-8307FAA4B1F6}"/>
              </a:ext>
            </a:extLst>
          </p:cNvPr>
          <p:cNvSpPr/>
          <p:nvPr/>
        </p:nvSpPr>
        <p:spPr>
          <a:xfrm>
            <a:off x="4304714" y="3367209"/>
            <a:ext cx="2063848" cy="973573"/>
          </a:xfrm>
          <a:prstGeom prst="ellipse">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C" sz="1700" dirty="0"/>
              <a:t>Decisiones Estratégicas de calidad</a:t>
            </a:r>
          </a:p>
        </p:txBody>
      </p:sp>
      <p:sp>
        <p:nvSpPr>
          <p:cNvPr id="19" name="Rectángulo 24">
            <a:extLst>
              <a:ext uri="{FF2B5EF4-FFF2-40B4-BE49-F238E27FC236}">
                <a16:creationId xmlns:a16="http://schemas.microsoft.com/office/drawing/2014/main" id="{A9BF38E7-5A47-4144-84EC-4BA8CB9D8F99}"/>
              </a:ext>
            </a:extLst>
          </p:cNvPr>
          <p:cNvSpPr>
            <a:spLocks noChangeArrowheads="1"/>
          </p:cNvSpPr>
          <p:nvPr/>
        </p:nvSpPr>
        <p:spPr bwMode="auto">
          <a:xfrm>
            <a:off x="1305664" y="1369778"/>
            <a:ext cx="19367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C" altLang="es-EC" sz="1800" b="1" dirty="0">
                <a:solidFill>
                  <a:schemeClr val="accent1"/>
                </a:solidFill>
              </a:rPr>
              <a:t>Velar por la sostenibilidad de las organizaciones</a:t>
            </a:r>
          </a:p>
        </p:txBody>
      </p:sp>
      <p:sp>
        <p:nvSpPr>
          <p:cNvPr id="20" name="Rectángulo 25">
            <a:extLst>
              <a:ext uri="{FF2B5EF4-FFF2-40B4-BE49-F238E27FC236}">
                <a16:creationId xmlns:a16="http://schemas.microsoft.com/office/drawing/2014/main" id="{FB61D611-B4F6-47E6-8D24-AF2C9D47BF2B}"/>
              </a:ext>
            </a:extLst>
          </p:cNvPr>
          <p:cNvSpPr>
            <a:spLocks noChangeArrowheads="1"/>
          </p:cNvSpPr>
          <p:nvPr/>
        </p:nvSpPr>
        <p:spPr bwMode="auto">
          <a:xfrm>
            <a:off x="7731939" y="1671354"/>
            <a:ext cx="26035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C" altLang="es-EC" sz="1800" b="1" dirty="0">
                <a:solidFill>
                  <a:schemeClr val="accent1"/>
                </a:solidFill>
              </a:rPr>
              <a:t>Definir lineamientos estratégicos para un correcto funcionamiento social, económico y financiero.</a:t>
            </a:r>
          </a:p>
        </p:txBody>
      </p:sp>
      <p:sp>
        <p:nvSpPr>
          <p:cNvPr id="21" name="Rectángulo 26">
            <a:extLst>
              <a:ext uri="{FF2B5EF4-FFF2-40B4-BE49-F238E27FC236}">
                <a16:creationId xmlns:a16="http://schemas.microsoft.com/office/drawing/2014/main" id="{8C04207F-B820-440E-A9F8-11A20306458A}"/>
              </a:ext>
            </a:extLst>
          </p:cNvPr>
          <p:cNvSpPr>
            <a:spLocks noChangeArrowheads="1"/>
          </p:cNvSpPr>
          <p:nvPr/>
        </p:nvSpPr>
        <p:spPr bwMode="auto">
          <a:xfrm>
            <a:off x="1185014" y="4565884"/>
            <a:ext cx="2178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C" altLang="es-EC" sz="1800" b="1" dirty="0">
                <a:solidFill>
                  <a:schemeClr val="accent1"/>
                </a:solidFill>
              </a:rPr>
              <a:t>Fomentar la participación de los socios en la organización</a:t>
            </a:r>
          </a:p>
        </p:txBody>
      </p:sp>
      <p:sp>
        <p:nvSpPr>
          <p:cNvPr id="22" name="Rectángulo 27">
            <a:extLst>
              <a:ext uri="{FF2B5EF4-FFF2-40B4-BE49-F238E27FC236}">
                <a16:creationId xmlns:a16="http://schemas.microsoft.com/office/drawing/2014/main" id="{AA1CFFF6-0CF4-464D-B123-77FA5F518A3A}"/>
              </a:ext>
            </a:extLst>
          </p:cNvPr>
          <p:cNvSpPr>
            <a:spLocks noChangeArrowheads="1"/>
          </p:cNvSpPr>
          <p:nvPr/>
        </p:nvSpPr>
        <p:spPr bwMode="auto">
          <a:xfrm>
            <a:off x="7448379" y="4868204"/>
            <a:ext cx="2184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C" altLang="es-EC" sz="1800" b="1" dirty="0">
                <a:solidFill>
                  <a:schemeClr val="accent1"/>
                </a:solidFill>
              </a:rPr>
              <a:t>Promover la integración con otras organizaciones </a:t>
            </a:r>
            <a:endParaRPr lang="es-EC" altLang="es-EC" dirty="0">
              <a:solidFill>
                <a:schemeClr val="accent1"/>
              </a:solidFill>
            </a:endParaRPr>
          </a:p>
        </p:txBody>
      </p:sp>
      <p:sp>
        <p:nvSpPr>
          <p:cNvPr id="23" name="CuadroTexto 22">
            <a:extLst>
              <a:ext uri="{FF2B5EF4-FFF2-40B4-BE49-F238E27FC236}">
                <a16:creationId xmlns:a16="http://schemas.microsoft.com/office/drawing/2014/main" id="{699ADCFE-18E3-4AD9-ACB9-2E879E662ABD}"/>
              </a:ext>
            </a:extLst>
          </p:cNvPr>
          <p:cNvSpPr txBox="1"/>
          <p:nvPr/>
        </p:nvSpPr>
        <p:spPr>
          <a:xfrm>
            <a:off x="1525514" y="568091"/>
            <a:ext cx="7773988" cy="523875"/>
          </a:xfrm>
          <a:prstGeom prst="rect">
            <a:avLst/>
          </a:prstGeom>
          <a:noFill/>
        </p:spPr>
        <p:txBody>
          <a:bodyPr>
            <a:spAutoFit/>
          </a:bodyPr>
          <a:lstStyle/>
          <a:p>
            <a:pPr>
              <a:defRPr/>
            </a:pPr>
            <a:r>
              <a:rPr lang="es-ES" sz="2800" b="1" dirty="0">
                <a:solidFill>
                  <a:schemeClr val="tx1">
                    <a:lumMod val="95000"/>
                    <a:lumOff val="5000"/>
                  </a:schemeClr>
                </a:solidFill>
                <a:latin typeface="Arial"/>
                <a:cs typeface="Arial"/>
              </a:rPr>
              <a:t>Rol de los órganos directivos</a:t>
            </a:r>
          </a:p>
        </p:txBody>
      </p:sp>
    </p:spTree>
    <p:extLst>
      <p:ext uri="{BB962C8B-B14F-4D97-AF65-F5344CB8AC3E}">
        <p14:creationId xmlns:p14="http://schemas.microsoft.com/office/powerpoint/2010/main" val="427662971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6F9252C-5818-18C5-8A46-663D8B228C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pic>
        <p:nvPicPr>
          <p:cNvPr id="3" name="Imagen 2">
            <a:extLst>
              <a:ext uri="{FF2B5EF4-FFF2-40B4-BE49-F238E27FC236}">
                <a16:creationId xmlns:a16="http://schemas.microsoft.com/office/drawing/2014/main" id="{36499A61-F449-406E-B92C-78A521ED994E}"/>
              </a:ext>
            </a:extLst>
          </p:cNvPr>
          <p:cNvPicPr>
            <a:picLocks noChangeAspect="1"/>
          </p:cNvPicPr>
          <p:nvPr/>
        </p:nvPicPr>
        <p:blipFill>
          <a:blip r:embed="rId3"/>
          <a:stretch>
            <a:fillRect/>
          </a:stretch>
        </p:blipFill>
        <p:spPr>
          <a:xfrm>
            <a:off x="1754430" y="135279"/>
            <a:ext cx="8683140" cy="5704571"/>
          </a:xfrm>
          <a:prstGeom prst="rect">
            <a:avLst/>
          </a:prstGeom>
        </p:spPr>
      </p:pic>
    </p:spTree>
    <p:extLst>
      <p:ext uri="{BB962C8B-B14F-4D97-AF65-F5344CB8AC3E}">
        <p14:creationId xmlns:p14="http://schemas.microsoft.com/office/powerpoint/2010/main" val="133304152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8A67E7F-309E-C323-3105-23269D134A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4" name="6 Rectángulo redondeado">
            <a:extLst>
              <a:ext uri="{FF2B5EF4-FFF2-40B4-BE49-F238E27FC236}">
                <a16:creationId xmlns:a16="http://schemas.microsoft.com/office/drawing/2014/main" id="{CB291AB1-EC0D-4EF8-B9D0-35192891488F}"/>
              </a:ext>
            </a:extLst>
          </p:cNvPr>
          <p:cNvSpPr/>
          <p:nvPr/>
        </p:nvSpPr>
        <p:spPr>
          <a:xfrm>
            <a:off x="1497453" y="1569491"/>
            <a:ext cx="3217862" cy="6064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EC" b="1" dirty="0">
                <a:solidFill>
                  <a:prstClr val="black"/>
                </a:solidFill>
                <a:latin typeface="Century Gothic" panose="020B0502020202020204" pitchFamily="34" charset="0"/>
              </a:rPr>
              <a:t>COOPERATIVAS</a:t>
            </a:r>
          </a:p>
        </p:txBody>
      </p:sp>
      <p:sp>
        <p:nvSpPr>
          <p:cNvPr id="5" name="4 Rectángulo">
            <a:extLst>
              <a:ext uri="{FF2B5EF4-FFF2-40B4-BE49-F238E27FC236}">
                <a16:creationId xmlns:a16="http://schemas.microsoft.com/office/drawing/2014/main" id="{23CD3DAE-8258-4CAD-A83B-A22C11320929}"/>
              </a:ext>
            </a:extLst>
          </p:cNvPr>
          <p:cNvSpPr/>
          <p:nvPr/>
        </p:nvSpPr>
        <p:spPr>
          <a:xfrm>
            <a:off x="1497453" y="2430194"/>
            <a:ext cx="9601298" cy="224631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r>
              <a:rPr lang="es-EC" sz="2000" dirty="0">
                <a:solidFill>
                  <a:prstClr val="black"/>
                </a:solidFill>
                <a:latin typeface="Century Gothic" panose="020B0502020202020204" pitchFamily="34" charset="0"/>
              </a:rPr>
              <a:t>Contarán con una Asamblea General de socios o de Representantes, un Consejo de Administración, un Consejo de Vigilancia y una gerencia, cuyas atribuciones y deberes además de lo señalado en la LOEPS, constarán en su Estatuto y Reglamentos Internos. </a:t>
            </a:r>
          </a:p>
          <a:p>
            <a:pPr>
              <a:defRPr/>
            </a:pPr>
            <a:r>
              <a:rPr lang="es-EC" sz="2000" b="1" dirty="0">
                <a:solidFill>
                  <a:prstClr val="black"/>
                </a:solidFill>
                <a:latin typeface="Century Gothic" panose="020B0502020202020204" pitchFamily="34" charset="0"/>
              </a:rPr>
              <a:t> </a:t>
            </a:r>
            <a:endParaRPr lang="es-EC" sz="2000" dirty="0">
              <a:solidFill>
                <a:prstClr val="black"/>
              </a:solidFill>
              <a:latin typeface="Century Gothic" panose="020B0502020202020204" pitchFamily="34" charset="0"/>
            </a:endParaRPr>
          </a:p>
          <a:p>
            <a:pPr>
              <a:defRPr/>
            </a:pPr>
            <a:r>
              <a:rPr lang="es-EC" sz="2000" dirty="0">
                <a:solidFill>
                  <a:prstClr val="black"/>
                </a:solidFill>
                <a:latin typeface="Century Gothic" panose="020B0502020202020204" pitchFamily="34" charset="0"/>
              </a:rPr>
              <a:t>En la designación de los miembros de estas instancias se deberá procurar que no existan conflictos de intereses.</a:t>
            </a:r>
          </a:p>
        </p:txBody>
      </p:sp>
      <p:sp>
        <p:nvSpPr>
          <p:cNvPr id="6" name="CuadroTexto 5">
            <a:extLst>
              <a:ext uri="{FF2B5EF4-FFF2-40B4-BE49-F238E27FC236}">
                <a16:creationId xmlns:a16="http://schemas.microsoft.com/office/drawing/2014/main" id="{68DFEA3D-C81F-42C7-8A51-B4BF33B8BA7B}"/>
              </a:ext>
            </a:extLst>
          </p:cNvPr>
          <p:cNvSpPr txBox="1"/>
          <p:nvPr/>
        </p:nvSpPr>
        <p:spPr>
          <a:xfrm>
            <a:off x="6516688" y="5589588"/>
            <a:ext cx="1727200" cy="646112"/>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s-EC" b="1" dirty="0">
                <a:solidFill>
                  <a:prstClr val="black"/>
                </a:solidFill>
                <a:latin typeface="Century Gothic" panose="020B0502020202020204" pitchFamily="34" charset="0"/>
              </a:rPr>
              <a:t>ART. 32 DE LA LOEPS</a:t>
            </a:r>
            <a:endParaRPr lang="es-ES" b="1" dirty="0">
              <a:solidFill>
                <a:prstClr val="black"/>
              </a:solidFill>
              <a:latin typeface="Century Gothic" panose="020B0502020202020204" pitchFamily="34" charset="0"/>
            </a:endParaRPr>
          </a:p>
        </p:txBody>
      </p:sp>
      <p:sp>
        <p:nvSpPr>
          <p:cNvPr id="7" name="CuadroTexto 6">
            <a:extLst>
              <a:ext uri="{FF2B5EF4-FFF2-40B4-BE49-F238E27FC236}">
                <a16:creationId xmlns:a16="http://schemas.microsoft.com/office/drawing/2014/main" id="{820CE01E-44F1-4A08-9182-4BC016FDC1D2}"/>
              </a:ext>
            </a:extLst>
          </p:cNvPr>
          <p:cNvSpPr txBox="1"/>
          <p:nvPr/>
        </p:nvSpPr>
        <p:spPr>
          <a:xfrm>
            <a:off x="1093248" y="601834"/>
            <a:ext cx="10005503" cy="523220"/>
          </a:xfrm>
          <a:prstGeom prst="rect">
            <a:avLst/>
          </a:prstGeom>
          <a:noFill/>
        </p:spPr>
        <p:txBody>
          <a:bodyPr wrap="square">
            <a:spAutoFit/>
          </a:bodyPr>
          <a:lstStyle/>
          <a:p>
            <a:pPr>
              <a:defRPr/>
            </a:pPr>
            <a:r>
              <a:rPr lang="es-ES" sz="2800" b="1" dirty="0">
                <a:solidFill>
                  <a:schemeClr val="tx1">
                    <a:lumMod val="95000"/>
                    <a:lumOff val="5000"/>
                  </a:schemeClr>
                </a:solidFill>
                <a:latin typeface="Arial"/>
                <a:cs typeface="Arial"/>
              </a:rPr>
              <a:t>Estructura orgánica</a:t>
            </a:r>
          </a:p>
        </p:txBody>
      </p:sp>
    </p:spTree>
    <p:extLst>
      <p:ext uri="{BB962C8B-B14F-4D97-AF65-F5344CB8AC3E}">
        <p14:creationId xmlns:p14="http://schemas.microsoft.com/office/powerpoint/2010/main" val="344341202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EAE7F22-B54A-11FE-EB32-DCC5913120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4" name="6 Rectángulo redondeado">
            <a:extLst>
              <a:ext uri="{FF2B5EF4-FFF2-40B4-BE49-F238E27FC236}">
                <a16:creationId xmlns:a16="http://schemas.microsoft.com/office/drawing/2014/main" id="{CB291AB1-EC0D-4EF8-B9D0-35192891488F}"/>
              </a:ext>
            </a:extLst>
          </p:cNvPr>
          <p:cNvSpPr/>
          <p:nvPr/>
        </p:nvSpPr>
        <p:spPr>
          <a:xfrm>
            <a:off x="1497453" y="1569491"/>
            <a:ext cx="3217862" cy="6064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EC" b="1" dirty="0">
                <a:solidFill>
                  <a:prstClr val="black"/>
                </a:solidFill>
                <a:latin typeface="Century Gothic" panose="020B0502020202020204" pitchFamily="34" charset="0"/>
              </a:rPr>
              <a:t>COOPERATIVAS</a:t>
            </a:r>
          </a:p>
        </p:txBody>
      </p:sp>
      <p:sp>
        <p:nvSpPr>
          <p:cNvPr id="7" name="CuadroTexto 6">
            <a:extLst>
              <a:ext uri="{FF2B5EF4-FFF2-40B4-BE49-F238E27FC236}">
                <a16:creationId xmlns:a16="http://schemas.microsoft.com/office/drawing/2014/main" id="{820CE01E-44F1-4A08-9182-4BC016FDC1D2}"/>
              </a:ext>
            </a:extLst>
          </p:cNvPr>
          <p:cNvSpPr txBox="1"/>
          <p:nvPr/>
        </p:nvSpPr>
        <p:spPr>
          <a:xfrm>
            <a:off x="1093248" y="601834"/>
            <a:ext cx="10005503" cy="523220"/>
          </a:xfrm>
          <a:prstGeom prst="rect">
            <a:avLst/>
          </a:prstGeom>
          <a:noFill/>
        </p:spPr>
        <p:txBody>
          <a:bodyPr wrap="square">
            <a:spAutoFit/>
          </a:bodyPr>
          <a:lstStyle/>
          <a:p>
            <a:pPr>
              <a:defRPr/>
            </a:pPr>
            <a:r>
              <a:rPr lang="es-ES" sz="2800" b="1" dirty="0">
                <a:solidFill>
                  <a:schemeClr val="tx1">
                    <a:lumMod val="95000"/>
                    <a:lumOff val="5000"/>
                  </a:schemeClr>
                </a:solidFill>
                <a:latin typeface="Arial"/>
                <a:cs typeface="Arial"/>
              </a:rPr>
              <a:t>Estructura orgánica</a:t>
            </a:r>
          </a:p>
        </p:txBody>
      </p:sp>
      <p:sp>
        <p:nvSpPr>
          <p:cNvPr id="8" name="4 Rectángulo">
            <a:extLst>
              <a:ext uri="{FF2B5EF4-FFF2-40B4-BE49-F238E27FC236}">
                <a16:creationId xmlns:a16="http://schemas.microsoft.com/office/drawing/2014/main" id="{7E9AAD2B-2CA1-4778-B977-E3A64A4EECD6}"/>
              </a:ext>
            </a:extLst>
          </p:cNvPr>
          <p:cNvSpPr/>
          <p:nvPr/>
        </p:nvSpPr>
        <p:spPr>
          <a:xfrm>
            <a:off x="1497453" y="2571950"/>
            <a:ext cx="9601298" cy="224676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r>
              <a:rPr lang="es-ES" sz="2000" dirty="0">
                <a:ln w="900" cmpd="sng">
                  <a:solidFill>
                    <a:srgbClr val="4F81BD">
                      <a:satMod val="190000"/>
                      <a:alpha val="55000"/>
                    </a:srgbClr>
                  </a:solidFill>
                  <a:prstDash val="solid"/>
                </a:ln>
                <a:solidFill>
                  <a:schemeClr val="tx1">
                    <a:lumMod val="95000"/>
                    <a:lumOff val="5000"/>
                  </a:schemeClr>
                </a:solidFill>
                <a:latin typeface="Century Gothic" panose="020B0502020202020204" pitchFamily="34" charset="0"/>
                <a:ea typeface="Verdana" panose="020B0604030504040204" pitchFamily="34" charset="0"/>
                <a:cs typeface="Arial" pitchFamily="34" charset="0"/>
              </a:rPr>
              <a:t>La Asamblea General </a:t>
            </a:r>
            <a:r>
              <a:rPr lang="es-ES" sz="2000" strike="sngStrike" dirty="0">
                <a:ln w="900" cmpd="sng">
                  <a:solidFill>
                    <a:srgbClr val="4F81BD">
                      <a:satMod val="190000"/>
                      <a:alpha val="55000"/>
                    </a:srgbClr>
                  </a:solidFill>
                  <a:prstDash val="solid"/>
                </a:ln>
                <a:solidFill>
                  <a:schemeClr val="tx1">
                    <a:lumMod val="95000"/>
                    <a:lumOff val="5000"/>
                  </a:schemeClr>
                </a:solidFill>
                <a:latin typeface="Century Gothic" panose="020B0502020202020204" pitchFamily="34" charset="0"/>
                <a:ea typeface="Verdana" panose="020B0604030504040204" pitchFamily="34" charset="0"/>
                <a:cs typeface="Arial" pitchFamily="34" charset="0"/>
              </a:rPr>
              <a:t>y la Junta General.- </a:t>
            </a:r>
          </a:p>
          <a:p>
            <a:pPr>
              <a:defRPr/>
            </a:pPr>
            <a:endParaRPr lang="es-EC" sz="2000" b="1" i="1" dirty="0">
              <a:solidFill>
                <a:schemeClr val="tx1">
                  <a:lumMod val="95000"/>
                  <a:lumOff val="5000"/>
                </a:schemeClr>
              </a:solidFill>
              <a:latin typeface="Century Gothic" panose="020B0502020202020204" pitchFamily="34" charset="0"/>
            </a:endParaRPr>
          </a:p>
          <a:p>
            <a:pPr>
              <a:defRPr/>
            </a:pPr>
            <a:r>
              <a:rPr lang="es-EC" sz="2000" dirty="0">
                <a:ln w="900" cmpd="sng">
                  <a:solidFill>
                    <a:srgbClr val="4F81BD">
                      <a:satMod val="190000"/>
                      <a:alpha val="55000"/>
                    </a:srgbClr>
                  </a:solidFill>
                  <a:prstDash val="solid"/>
                </a:ln>
                <a:solidFill>
                  <a:schemeClr val="tx1">
                    <a:lumMod val="95000"/>
                    <a:lumOff val="5000"/>
                  </a:schemeClr>
                </a:solidFill>
                <a:latin typeface="Century Gothic" panose="020B0502020202020204" pitchFamily="34" charset="0"/>
                <a:ea typeface="Verdana" panose="020B0604030504040204" pitchFamily="34" charset="0"/>
                <a:cs typeface="Arial" pitchFamily="34" charset="0"/>
              </a:rPr>
              <a:t>Es el máximo órgano gobierno y/o control, está conformado por todos los miembros de la organización quienes tendrán derecho a un solo voto; sus decisiones estarán apegadas a la normativa vigente, a su  Estatuto Social y Reglamentos Internos</a:t>
            </a:r>
          </a:p>
          <a:p>
            <a:pPr>
              <a:defRPr/>
            </a:pPr>
            <a:endParaRPr lang="es-EC" sz="2000" dirty="0">
              <a:ln w="900" cmpd="sng">
                <a:solidFill>
                  <a:srgbClr val="4F81BD">
                    <a:satMod val="190000"/>
                    <a:alpha val="55000"/>
                  </a:srgbClr>
                </a:solidFill>
                <a:prstDash val="solid"/>
              </a:ln>
              <a:solidFill>
                <a:prstClr val="black">
                  <a:lumMod val="95000"/>
                  <a:lumOff val="5000"/>
                </a:prstClr>
              </a:solidFill>
              <a:latin typeface="Arial" pitchFamily="34" charset="0"/>
              <a:ea typeface="Verdana" panose="020B0604030504040204" pitchFamily="34" charset="0"/>
              <a:cs typeface="Arial" pitchFamily="34" charset="0"/>
            </a:endParaRPr>
          </a:p>
        </p:txBody>
      </p:sp>
      <p:sp>
        <p:nvSpPr>
          <p:cNvPr id="9" name="CuadroTexto 8">
            <a:extLst>
              <a:ext uri="{FF2B5EF4-FFF2-40B4-BE49-F238E27FC236}">
                <a16:creationId xmlns:a16="http://schemas.microsoft.com/office/drawing/2014/main" id="{04C998B1-4236-4B68-AE8E-2AA13D4EB4D9}"/>
              </a:ext>
            </a:extLst>
          </p:cNvPr>
          <p:cNvSpPr txBox="1"/>
          <p:nvPr/>
        </p:nvSpPr>
        <p:spPr>
          <a:xfrm>
            <a:off x="7387815" y="5392799"/>
            <a:ext cx="2074764" cy="646112"/>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s-EC" b="1" dirty="0">
                <a:solidFill>
                  <a:prstClr val="black"/>
                </a:solidFill>
              </a:rPr>
              <a:t>ART. 33 DE LA LOEPS</a:t>
            </a:r>
            <a:endParaRPr lang="es-ES" b="1" dirty="0">
              <a:solidFill>
                <a:prstClr val="black"/>
              </a:solidFill>
            </a:endParaRPr>
          </a:p>
        </p:txBody>
      </p:sp>
    </p:spTree>
    <p:extLst>
      <p:ext uri="{BB962C8B-B14F-4D97-AF65-F5344CB8AC3E}">
        <p14:creationId xmlns:p14="http://schemas.microsoft.com/office/powerpoint/2010/main" val="6945512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7C80D4B-DCD4-4E3E-8948-13A9BBD83C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7" name="CuadroTexto 6">
            <a:extLst>
              <a:ext uri="{FF2B5EF4-FFF2-40B4-BE49-F238E27FC236}">
                <a16:creationId xmlns:a16="http://schemas.microsoft.com/office/drawing/2014/main" id="{820CE01E-44F1-4A08-9182-4BC016FDC1D2}"/>
              </a:ext>
            </a:extLst>
          </p:cNvPr>
          <p:cNvSpPr txBox="1"/>
          <p:nvPr/>
        </p:nvSpPr>
        <p:spPr>
          <a:xfrm>
            <a:off x="540576" y="200470"/>
            <a:ext cx="10005503" cy="523220"/>
          </a:xfrm>
          <a:prstGeom prst="rect">
            <a:avLst/>
          </a:prstGeom>
          <a:noFill/>
        </p:spPr>
        <p:txBody>
          <a:bodyPr wrap="square">
            <a:spAutoFit/>
          </a:bodyPr>
          <a:lstStyle/>
          <a:p>
            <a:pPr>
              <a:defRPr/>
            </a:pPr>
            <a:r>
              <a:rPr lang="es-ES" sz="2800" b="1" dirty="0">
                <a:solidFill>
                  <a:schemeClr val="tx1">
                    <a:lumMod val="95000"/>
                    <a:lumOff val="5000"/>
                  </a:schemeClr>
                </a:solidFill>
                <a:latin typeface="Arial"/>
                <a:cs typeface="Arial"/>
              </a:rPr>
              <a:t>ATRIBUCIONES: Asamblea</a:t>
            </a:r>
          </a:p>
        </p:txBody>
      </p:sp>
      <p:sp>
        <p:nvSpPr>
          <p:cNvPr id="9" name="CuadroTexto 8">
            <a:extLst>
              <a:ext uri="{FF2B5EF4-FFF2-40B4-BE49-F238E27FC236}">
                <a16:creationId xmlns:a16="http://schemas.microsoft.com/office/drawing/2014/main" id="{04C998B1-4236-4B68-AE8E-2AA13D4EB4D9}"/>
              </a:ext>
            </a:extLst>
          </p:cNvPr>
          <p:cNvSpPr txBox="1"/>
          <p:nvPr/>
        </p:nvSpPr>
        <p:spPr>
          <a:xfrm>
            <a:off x="6366288" y="6203793"/>
            <a:ext cx="2853465" cy="369332"/>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s-EC" b="1" dirty="0">
                <a:solidFill>
                  <a:prstClr val="black"/>
                </a:solidFill>
              </a:rPr>
              <a:t>ART. 29 DEL RLOEPS</a:t>
            </a:r>
            <a:endParaRPr lang="es-ES" b="1" dirty="0">
              <a:solidFill>
                <a:prstClr val="black"/>
              </a:solidFill>
            </a:endParaRPr>
          </a:p>
        </p:txBody>
      </p:sp>
      <p:sp>
        <p:nvSpPr>
          <p:cNvPr id="6" name="Title 20">
            <a:extLst>
              <a:ext uri="{FF2B5EF4-FFF2-40B4-BE49-F238E27FC236}">
                <a16:creationId xmlns:a16="http://schemas.microsoft.com/office/drawing/2014/main" id="{E3C07500-757B-41C5-9A16-91C20DD1C0CE}"/>
              </a:ext>
            </a:extLst>
          </p:cNvPr>
          <p:cNvSpPr txBox="1"/>
          <p:nvPr/>
        </p:nvSpPr>
        <p:spPr>
          <a:xfrm>
            <a:off x="540576" y="601834"/>
            <a:ext cx="5002752" cy="5347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ctr">
            <a:spAutoFit/>
          </a:bodyPr>
          <a:lstStyle>
            <a:lvl1pPr defTabSz="457200">
              <a:lnSpc>
                <a:spcPct val="130000"/>
              </a:lnSpc>
              <a:defRPr sz="1200">
                <a:latin typeface="Century Gothic"/>
                <a:ea typeface="Century Gothic"/>
                <a:cs typeface="Century Gothic"/>
                <a:sym typeface="Century Gothic"/>
              </a:defRPr>
            </a:lvl1pPr>
          </a:lstStyle>
          <a:p>
            <a:pPr marL="228600" indent="-228600">
              <a:buAutoNum type="arabicPeriod"/>
            </a:pPr>
            <a:r>
              <a:rPr lang="es-ES" dirty="0"/>
              <a:t>Aprobar y reformar el estatuto social, el reglamento interno y el de elecciones; </a:t>
            </a:r>
          </a:p>
          <a:p>
            <a:pPr marL="228600" indent="-228600">
              <a:buAutoNum type="arabicPeriod"/>
            </a:pPr>
            <a:r>
              <a:rPr lang="es-ES" dirty="0"/>
              <a:t>Elegir a los miembros de los consejos de Administración y Vigilancia; </a:t>
            </a:r>
          </a:p>
          <a:p>
            <a:pPr marL="228600" indent="-228600">
              <a:buAutoNum type="arabicPeriod"/>
            </a:pPr>
            <a:r>
              <a:rPr lang="es-ES" dirty="0"/>
              <a:t>Remover a los miembros de los consejos de administración y vigilancia con causa justa, en cualquier momento y con el voto secreto de la mitad más uno de sus integrantes; previo debido proceso garantizado en la normativa interna de la entidad; </a:t>
            </a:r>
          </a:p>
          <a:p>
            <a:pPr marL="228600" indent="-228600">
              <a:buAutoNum type="arabicPeriod"/>
            </a:pPr>
            <a:r>
              <a:rPr lang="es-ES" dirty="0"/>
              <a:t>Nombrar auditor interno y externo de la terna que presentará, a su consideración, el Consejo de Vigilancia; </a:t>
            </a:r>
          </a:p>
          <a:p>
            <a:pPr marL="228600" indent="-228600">
              <a:buAutoNum type="arabicPeriod"/>
            </a:pPr>
            <a:r>
              <a:rPr lang="es-ES" dirty="0"/>
              <a:t>Aprobar o rechazar los estados financieros y los informes de los consejos y de Gerencia. El rechazo de los informes de gestión implica el inicio de un procedimiento interno para la remoción del directivo o directivos responsables, con el voto de más de la mitad de los integrantes de la asamblea; </a:t>
            </a:r>
          </a:p>
          <a:p>
            <a:pPr marL="228600" indent="-228600">
              <a:buAutoNum type="arabicPeriod"/>
            </a:pPr>
            <a:r>
              <a:rPr lang="es-ES" dirty="0"/>
              <a:t>Conocer el plan estratégico y el plan operativo anual con su presupuesto, presentados por el Consejo de Administración</a:t>
            </a:r>
          </a:p>
          <a:p>
            <a:pPr marL="228600" indent="-228600">
              <a:buAutoNum type="arabicPeriod"/>
            </a:pPr>
            <a:r>
              <a:rPr lang="es-ES" dirty="0"/>
              <a:t>Autorizar la adquisición, enajenación o gravamen de bienes inmuebles de la cooperativa, o la contratación de bienes o servicios, cuyos montos le corresponda según el estatuto social o el reglamento interno</a:t>
            </a:r>
            <a:endParaRPr dirty="0"/>
          </a:p>
        </p:txBody>
      </p:sp>
      <p:sp>
        <p:nvSpPr>
          <p:cNvPr id="10" name="Title 20">
            <a:extLst>
              <a:ext uri="{FF2B5EF4-FFF2-40B4-BE49-F238E27FC236}">
                <a16:creationId xmlns:a16="http://schemas.microsoft.com/office/drawing/2014/main" id="{2B488170-D6D6-4B9D-A4BF-206FBAEB6213}"/>
              </a:ext>
            </a:extLst>
          </p:cNvPr>
          <p:cNvSpPr txBox="1"/>
          <p:nvPr/>
        </p:nvSpPr>
        <p:spPr>
          <a:xfrm>
            <a:off x="6366288" y="344892"/>
            <a:ext cx="5002752" cy="58280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ctr">
            <a:spAutoFit/>
          </a:bodyPr>
          <a:lstStyle>
            <a:lvl1pPr defTabSz="457200">
              <a:lnSpc>
                <a:spcPct val="130000"/>
              </a:lnSpc>
              <a:defRPr sz="1200">
                <a:latin typeface="Century Gothic"/>
                <a:ea typeface="Century Gothic"/>
                <a:cs typeface="Century Gothic"/>
                <a:sym typeface="Century Gothic"/>
              </a:defRPr>
            </a:lvl1pPr>
          </a:lstStyle>
          <a:p>
            <a:pPr marL="228600" indent="-228600">
              <a:buFont typeface="+mj-lt"/>
              <a:buAutoNum type="arabicPeriod" startAt="8"/>
            </a:pPr>
            <a:r>
              <a:rPr lang="es-ES" dirty="0"/>
              <a:t>Conocer y resolver sobre los informes de Auditoría Interna y Externa;</a:t>
            </a:r>
          </a:p>
          <a:p>
            <a:pPr marL="228600" indent="-228600">
              <a:buFont typeface="+mj-lt"/>
              <a:buAutoNum type="arabicPeriod" startAt="8"/>
            </a:pPr>
            <a:r>
              <a:rPr lang="es-ES" dirty="0"/>
              <a:t>Decidir la distribución de los excedentes, de conformidad con la ley, este reglamento, y el estatuto social; </a:t>
            </a:r>
          </a:p>
          <a:p>
            <a:pPr marL="228600" indent="-228600">
              <a:buFont typeface="+mj-lt"/>
              <a:buAutoNum type="arabicPeriod" startAt="8"/>
            </a:pPr>
            <a:r>
              <a:rPr lang="es-ES" dirty="0"/>
              <a:t>Resolver las apelaciones de los socios referentes a suspensiones de derechos políticos internos de la institución; </a:t>
            </a:r>
          </a:p>
          <a:p>
            <a:pPr marL="228600" indent="-228600">
              <a:buFont typeface="+mj-lt"/>
              <a:buAutoNum type="arabicPeriod" startAt="8"/>
            </a:pPr>
            <a:r>
              <a:rPr lang="es-ES" dirty="0"/>
              <a:t> Definir el número y el valor mínimo de aportaciones que deberán suscribir y pagar los socios; </a:t>
            </a:r>
          </a:p>
          <a:p>
            <a:pPr marL="228600" indent="-228600">
              <a:buFont typeface="+mj-lt"/>
              <a:buAutoNum type="arabicPeriod" startAt="8"/>
            </a:pPr>
            <a:r>
              <a:rPr lang="es-ES" dirty="0"/>
              <a:t>Aprobar el reglamento que regule dietas, viáticos, movilización y gastos de representación del Presidente y directivos, que, en conjunto, no podrán exceder, del 10% del presupuesto para gastos de administración de la cooperativa; </a:t>
            </a:r>
          </a:p>
          <a:p>
            <a:pPr marL="228600" indent="-228600">
              <a:buFont typeface="+mj-lt"/>
              <a:buAutoNum type="arabicPeriod" startAt="8"/>
            </a:pPr>
            <a:r>
              <a:rPr lang="es-ES" dirty="0"/>
              <a:t>Resolver la fusión, transformación, escisión, disolución y liquidación; </a:t>
            </a:r>
          </a:p>
          <a:p>
            <a:pPr marL="228600" indent="-228600">
              <a:buFont typeface="+mj-lt"/>
              <a:buAutoNum type="arabicPeriod" startAt="8"/>
            </a:pPr>
            <a:r>
              <a:rPr lang="es-ES" dirty="0"/>
              <a:t>Elegir a la persona natural o jurídica que se responsabilizará de la auditoría interna o efectuará la auditoría externa anual, de la terna de auditores seleccionados por el Consejo de Vigilancia de entre los calificados por la Superintendencia. En caso de ausencia definitiva del auditor interno, </a:t>
            </a:r>
            <a:r>
              <a:rPr lang="es-ES" dirty="0" err="1"/>
              <a:t>laAsamblea</a:t>
            </a:r>
            <a:r>
              <a:rPr lang="es-ES" dirty="0"/>
              <a:t> General procederá a designar su reemplazo, dentro de treinta días de producida ésta. Los auditores externos serán contratados por periodos anuales; y, </a:t>
            </a:r>
          </a:p>
          <a:p>
            <a:pPr marL="228600" indent="-228600">
              <a:buFont typeface="+mj-lt"/>
              <a:buAutoNum type="arabicPeriod" startAt="8"/>
            </a:pPr>
            <a:r>
              <a:rPr lang="es-ES" dirty="0"/>
              <a:t>Las demás establecidas en la ley, este reglamento y el estatuto social. </a:t>
            </a:r>
            <a:endParaRPr dirty="0"/>
          </a:p>
        </p:txBody>
      </p:sp>
    </p:spTree>
    <p:extLst>
      <p:ext uri="{BB962C8B-B14F-4D97-AF65-F5344CB8AC3E}">
        <p14:creationId xmlns:p14="http://schemas.microsoft.com/office/powerpoint/2010/main" val="73958061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01952477-3242-C94D-AA0F-06E283911A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uadroTexto 1"/>
          <p:cNvSpPr txBox="1"/>
          <p:nvPr/>
        </p:nvSpPr>
        <p:spPr>
          <a:xfrm>
            <a:off x="318654" y="4799182"/>
            <a:ext cx="11393055"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EC" sz="2400" b="1" i="0" u="none" strike="noStrike" cap="none" spc="0" normalizeH="0" baseline="0" dirty="0">
                <a:ln>
                  <a:noFill/>
                </a:ln>
                <a:solidFill>
                  <a:srgbClr val="000000"/>
                </a:solidFill>
                <a:effectLst/>
                <a:uFillTx/>
                <a:latin typeface="+mj-lt"/>
                <a:ea typeface="+mj-ea"/>
                <a:cs typeface="+mj-cs"/>
                <a:sym typeface="Calibri"/>
              </a:rPr>
              <a:t>					</a:t>
            </a:r>
            <a:endParaRPr kumimoji="0" lang="en-US" sz="2400" b="1" i="0" u="none" strike="noStrike" cap="none" spc="0" normalizeH="0" baseline="0" dirty="0">
              <a:ln>
                <a:noFill/>
              </a:ln>
              <a:solidFill>
                <a:srgbClr val="000000"/>
              </a:solidFill>
              <a:effectLst/>
              <a:uFillTx/>
              <a:latin typeface="+mj-lt"/>
              <a:ea typeface="+mj-ea"/>
              <a:cs typeface="+mj-cs"/>
              <a:sym typeface="Calibri"/>
            </a:endParaRPr>
          </a:p>
        </p:txBody>
      </p:sp>
      <p:sp>
        <p:nvSpPr>
          <p:cNvPr id="12" name="CuadroTexto 11"/>
          <p:cNvSpPr txBox="1"/>
          <p:nvPr/>
        </p:nvSpPr>
        <p:spPr>
          <a:xfrm>
            <a:off x="318654" y="2117549"/>
            <a:ext cx="11046691" cy="1754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endParaRPr lang="es-ES" sz="3600" b="1" dirty="0"/>
          </a:p>
          <a:p>
            <a:pPr algn="ctr"/>
            <a:endParaRPr lang="es-ES" sz="3600" b="1" i="1" dirty="0"/>
          </a:p>
          <a:p>
            <a:pPr algn="ctr"/>
            <a:r>
              <a:rPr lang="es-ES" sz="3600" b="1" i="1" dirty="0"/>
              <a:t>Gracias por venir</a:t>
            </a:r>
            <a:endParaRPr lang="es-ES" sz="3600" b="1" dirty="0"/>
          </a:p>
        </p:txBody>
      </p:sp>
      <p:sp>
        <p:nvSpPr>
          <p:cNvPr id="7" name="Shape 120">
            <a:extLst>
              <a:ext uri="{FF2B5EF4-FFF2-40B4-BE49-F238E27FC236}">
                <a16:creationId xmlns:a16="http://schemas.microsoft.com/office/drawing/2014/main" id="{1FE65362-6CED-4225-9622-E5928A94CCFC}"/>
              </a:ext>
            </a:extLst>
          </p:cNvPr>
          <p:cNvSpPr txBox="1"/>
          <p:nvPr/>
        </p:nvSpPr>
        <p:spPr>
          <a:xfrm>
            <a:off x="318654" y="543911"/>
            <a:ext cx="7505429" cy="738664"/>
          </a:xfrm>
          <a:prstGeom prst="rect">
            <a:avLst/>
          </a:prstGeom>
          <a:ln w="12700">
            <a:miter lim="400000"/>
          </a:ln>
          <a:effectLst>
            <a:outerShdw blurRad="12700" dist="15247" dir="5400000" rotWithShape="0">
              <a:srgbClr val="000000">
                <a:alpha val="22679"/>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lvl1pPr algn="ctr">
              <a:defRPr sz="6600">
                <a:solidFill>
                  <a:srgbClr val="F7F7F7"/>
                </a:solidFill>
                <a:latin typeface="Century Gothic"/>
                <a:ea typeface="Century Gothic"/>
                <a:cs typeface="Century Gothic"/>
                <a:sym typeface="Century Gothic"/>
              </a:defRPr>
            </a:lvl1pPr>
          </a:lstStyle>
          <a:p>
            <a:r>
              <a:rPr lang="es-MX" sz="2400" b="1" dirty="0"/>
              <a:t>“Curso de Especialización en Gobernanza, Estrategia y Aministración Cooperativa”</a:t>
            </a:r>
            <a:endParaRPr sz="2400" b="1" dirty="0"/>
          </a:p>
        </p:txBody>
      </p:sp>
    </p:spTree>
    <p:extLst>
      <p:ext uri="{BB962C8B-B14F-4D97-AF65-F5344CB8AC3E}">
        <p14:creationId xmlns:p14="http://schemas.microsoft.com/office/powerpoint/2010/main" val="3367772040"/>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A3C3BA7-AFEB-F4F3-CAF2-4916C88BB8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7" name="CuadroTexto 6">
            <a:extLst>
              <a:ext uri="{FF2B5EF4-FFF2-40B4-BE49-F238E27FC236}">
                <a16:creationId xmlns:a16="http://schemas.microsoft.com/office/drawing/2014/main" id="{820CE01E-44F1-4A08-9182-4BC016FDC1D2}"/>
              </a:ext>
            </a:extLst>
          </p:cNvPr>
          <p:cNvSpPr txBox="1"/>
          <p:nvPr/>
        </p:nvSpPr>
        <p:spPr>
          <a:xfrm>
            <a:off x="163082" y="142582"/>
            <a:ext cx="10005503" cy="523220"/>
          </a:xfrm>
          <a:prstGeom prst="rect">
            <a:avLst/>
          </a:prstGeom>
          <a:noFill/>
        </p:spPr>
        <p:txBody>
          <a:bodyPr wrap="square">
            <a:spAutoFit/>
          </a:bodyPr>
          <a:lstStyle/>
          <a:p>
            <a:pPr>
              <a:defRPr/>
            </a:pPr>
            <a:r>
              <a:rPr lang="es-ES" sz="2800" b="1" dirty="0">
                <a:solidFill>
                  <a:schemeClr val="tx1">
                    <a:lumMod val="95000"/>
                    <a:lumOff val="5000"/>
                  </a:schemeClr>
                </a:solidFill>
                <a:latin typeface="Arial"/>
                <a:cs typeface="Arial"/>
              </a:rPr>
              <a:t>ATRIBUCIONES: Asamblea</a:t>
            </a:r>
          </a:p>
        </p:txBody>
      </p:sp>
      <p:sp>
        <p:nvSpPr>
          <p:cNvPr id="9" name="CuadroTexto 8">
            <a:extLst>
              <a:ext uri="{FF2B5EF4-FFF2-40B4-BE49-F238E27FC236}">
                <a16:creationId xmlns:a16="http://schemas.microsoft.com/office/drawing/2014/main" id="{04C998B1-4236-4B68-AE8E-2AA13D4EB4D9}"/>
              </a:ext>
            </a:extLst>
          </p:cNvPr>
          <p:cNvSpPr txBox="1"/>
          <p:nvPr/>
        </p:nvSpPr>
        <p:spPr>
          <a:xfrm>
            <a:off x="6366288" y="6011272"/>
            <a:ext cx="2853465" cy="369332"/>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s-EC" b="1" dirty="0">
                <a:solidFill>
                  <a:prstClr val="black"/>
                </a:solidFill>
              </a:rPr>
              <a:t>Estatuto: Art 17</a:t>
            </a:r>
            <a:endParaRPr lang="es-ES" b="1" dirty="0">
              <a:solidFill>
                <a:prstClr val="black"/>
              </a:solidFill>
            </a:endParaRPr>
          </a:p>
        </p:txBody>
      </p:sp>
      <p:sp>
        <p:nvSpPr>
          <p:cNvPr id="6" name="Title 20">
            <a:extLst>
              <a:ext uri="{FF2B5EF4-FFF2-40B4-BE49-F238E27FC236}">
                <a16:creationId xmlns:a16="http://schemas.microsoft.com/office/drawing/2014/main" id="{E3C07500-757B-41C5-9A16-91C20DD1C0CE}"/>
              </a:ext>
            </a:extLst>
          </p:cNvPr>
          <p:cNvSpPr txBox="1"/>
          <p:nvPr/>
        </p:nvSpPr>
        <p:spPr>
          <a:xfrm>
            <a:off x="681768" y="664568"/>
            <a:ext cx="5002752" cy="53479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lvl1pPr defTabSz="457200">
              <a:lnSpc>
                <a:spcPct val="130000"/>
              </a:lnSpc>
              <a:defRPr sz="1200">
                <a:latin typeface="Century Gothic"/>
                <a:ea typeface="Century Gothic"/>
                <a:cs typeface="Century Gothic"/>
                <a:sym typeface="Century Gothic"/>
              </a:defRPr>
            </a:lvl1pPr>
          </a:lstStyle>
          <a:p>
            <a:pPr marL="228600" indent="-228600">
              <a:buAutoNum type="arabicPeriod"/>
            </a:pPr>
            <a:r>
              <a:rPr lang="es-ES" dirty="0"/>
              <a:t>Aprobar y reformar el estatuto social, el reglamento interno, el reglamento de elecciones y el reglamento de buen gobierno;</a:t>
            </a:r>
          </a:p>
          <a:p>
            <a:pPr marL="228600" indent="-228600">
              <a:buAutoNum type="arabicPeriod"/>
            </a:pPr>
            <a:r>
              <a:rPr lang="es-ES" dirty="0"/>
              <a:t>Elegir a los miembros de los Consejos de Administración y de Vigilancia; </a:t>
            </a:r>
          </a:p>
          <a:p>
            <a:pPr marL="228600" indent="-228600">
              <a:buAutoNum type="arabicPeriod"/>
            </a:pPr>
            <a:r>
              <a:rPr lang="es-ES" dirty="0"/>
              <a:t>Remover a los miembros de los Consejos de Administración y de Vigilancia, con causa justa, en cualquier momento, cumpliendo el debido proceso, garantizado el derecho a la defensa, y con el voto secreto de más de la mitad de sus integrantes; </a:t>
            </a:r>
          </a:p>
          <a:p>
            <a:pPr marL="228600" indent="-228600">
              <a:buAutoNum type="arabicPeriod"/>
            </a:pPr>
            <a:r>
              <a:rPr lang="es-ES" dirty="0"/>
              <a:t>Aprobar o rechazar los estados financieros y los informes de los Consejos y de la Gerencia. El rechazo de los informes de gestión, implica el inicio de un procedimiento interno para la remoción del directivo o directivos responsables, con el voto de más de la mitad de los integrantes de la Asamblea; </a:t>
            </a:r>
          </a:p>
          <a:p>
            <a:pPr marL="228600" indent="-228600">
              <a:buAutoNum type="arabicPeriod"/>
            </a:pPr>
            <a:r>
              <a:rPr lang="es-ES" dirty="0"/>
              <a:t>Conocer el plan estratégico y el plan operativo anual con su presupuesto, presentados por el Consejo de Administración; </a:t>
            </a:r>
          </a:p>
          <a:p>
            <a:pPr marL="228600" indent="-228600">
              <a:buAutoNum type="arabicPeriod"/>
            </a:pPr>
            <a:r>
              <a:rPr lang="es-ES" dirty="0"/>
              <a:t>Autorizar la adquisición, enajenación o gravamen de bienes inmuebles de la Cooperativa, o la contratación de bienes o servicios, cuyos montos le corresponda según su normativa interna; </a:t>
            </a:r>
          </a:p>
          <a:p>
            <a:pPr marL="228600" indent="-228600">
              <a:buAutoNum type="arabicPeriod"/>
            </a:pPr>
            <a:r>
              <a:rPr lang="es-ES" dirty="0"/>
              <a:t>Conocer y resolver sobre los informes de Auditoría Interna y Externa; </a:t>
            </a:r>
          </a:p>
        </p:txBody>
      </p:sp>
      <p:sp>
        <p:nvSpPr>
          <p:cNvPr id="10" name="Title 20">
            <a:extLst>
              <a:ext uri="{FF2B5EF4-FFF2-40B4-BE49-F238E27FC236}">
                <a16:creationId xmlns:a16="http://schemas.microsoft.com/office/drawing/2014/main" id="{2B488170-D6D6-4B9D-A4BF-206FBAEB6213}"/>
              </a:ext>
            </a:extLst>
          </p:cNvPr>
          <p:cNvSpPr txBox="1"/>
          <p:nvPr/>
        </p:nvSpPr>
        <p:spPr>
          <a:xfrm>
            <a:off x="6366288" y="825023"/>
            <a:ext cx="5002752" cy="48678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lvl1pPr defTabSz="457200">
              <a:lnSpc>
                <a:spcPct val="130000"/>
              </a:lnSpc>
              <a:defRPr sz="1200">
                <a:latin typeface="Century Gothic"/>
                <a:ea typeface="Century Gothic"/>
                <a:cs typeface="Century Gothic"/>
                <a:sym typeface="Century Gothic"/>
              </a:defRPr>
            </a:lvl1pPr>
          </a:lstStyle>
          <a:p>
            <a:pPr marL="228600" indent="-228600">
              <a:buFont typeface="+mj-lt"/>
              <a:buAutoNum type="arabicPeriod" startAt="8"/>
            </a:pPr>
            <a:r>
              <a:rPr lang="es-ES" dirty="0"/>
              <a:t>Decidir la distribución de los excedentes, de conformidad con la Ley, su Reglamento General, y el presente Estatuto; </a:t>
            </a:r>
          </a:p>
          <a:p>
            <a:pPr marL="228600" indent="-228600">
              <a:buFont typeface="+mj-lt"/>
              <a:buAutoNum type="arabicPeriod" startAt="8"/>
            </a:pPr>
            <a:r>
              <a:rPr lang="es-ES" dirty="0"/>
              <a:t>Resolver las apelaciones planteadas por los socios sancionados por el Consejo de Administración; </a:t>
            </a:r>
          </a:p>
          <a:p>
            <a:pPr marL="228600" indent="-228600">
              <a:buFont typeface="+mj-lt"/>
              <a:buAutoNum type="arabicPeriod" startAt="8"/>
            </a:pPr>
            <a:r>
              <a:rPr lang="es-ES" dirty="0"/>
              <a:t>Definir el número y el valor mínimo de aportaciones que deberán suscribir y pagar los socios; </a:t>
            </a:r>
          </a:p>
          <a:p>
            <a:pPr marL="228600" indent="-228600">
              <a:buFont typeface="+mj-lt"/>
              <a:buAutoNum type="arabicPeriod" startAt="8"/>
            </a:pPr>
            <a:r>
              <a:rPr lang="es-ES" dirty="0"/>
              <a:t>Aprobar el reglamento que regule dietas, viáticos, movilización, gastos de representación y otras retribuciones. Al Presidente le corresponde gastos de representación; a los vocales dietas; a los representantes o socios de la Asamblea General alimentación y movilización; y, para los miembros de comités o comisiones especiales otras retribuciones. Estos gastos, en su conjunto, no podrán exceder del diez por ciento (10%) del presupuesto para gastos de administración de la Cooperativa; </a:t>
            </a:r>
          </a:p>
          <a:p>
            <a:pPr marL="228600" indent="-228600">
              <a:buFont typeface="+mj-lt"/>
              <a:buAutoNum type="arabicPeriod" startAt="8"/>
            </a:pPr>
            <a:r>
              <a:rPr lang="es-ES" dirty="0"/>
              <a:t>Resolver la fusión, conversión, escisión, y liquidación voluntaria; </a:t>
            </a:r>
          </a:p>
          <a:p>
            <a:pPr marL="228600" indent="-228600">
              <a:buFont typeface="+mj-lt"/>
              <a:buAutoNum type="arabicPeriod" startAt="8"/>
            </a:pPr>
            <a:r>
              <a:rPr lang="es-ES" dirty="0"/>
              <a:t>Conocer los honorarios y cualquier otro beneficio social y compensación que perciba el gerente y las remuneraciones o cualquier otro ingreso, de ser el caso, que perciban los ejecutivos de la Cooperativa; </a:t>
            </a:r>
          </a:p>
        </p:txBody>
      </p:sp>
    </p:spTree>
    <p:extLst>
      <p:ext uri="{BB962C8B-B14F-4D97-AF65-F5344CB8AC3E}">
        <p14:creationId xmlns:p14="http://schemas.microsoft.com/office/powerpoint/2010/main" val="3028490427"/>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1A56C13-164C-8D7F-8F55-E64929BA8D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7" name="CuadroTexto 6">
            <a:extLst>
              <a:ext uri="{FF2B5EF4-FFF2-40B4-BE49-F238E27FC236}">
                <a16:creationId xmlns:a16="http://schemas.microsoft.com/office/drawing/2014/main" id="{820CE01E-44F1-4A08-9182-4BC016FDC1D2}"/>
              </a:ext>
            </a:extLst>
          </p:cNvPr>
          <p:cNvSpPr txBox="1"/>
          <p:nvPr/>
        </p:nvSpPr>
        <p:spPr>
          <a:xfrm>
            <a:off x="1093248" y="601834"/>
            <a:ext cx="10005503" cy="523220"/>
          </a:xfrm>
          <a:prstGeom prst="rect">
            <a:avLst/>
          </a:prstGeom>
          <a:noFill/>
        </p:spPr>
        <p:txBody>
          <a:bodyPr wrap="square">
            <a:spAutoFit/>
          </a:bodyPr>
          <a:lstStyle/>
          <a:p>
            <a:pPr>
              <a:defRPr/>
            </a:pPr>
            <a:r>
              <a:rPr lang="es-ES" sz="2800" b="1" dirty="0">
                <a:solidFill>
                  <a:schemeClr val="tx1">
                    <a:lumMod val="95000"/>
                    <a:lumOff val="5000"/>
                  </a:schemeClr>
                </a:solidFill>
                <a:latin typeface="Arial"/>
                <a:cs typeface="Arial"/>
              </a:rPr>
              <a:t>ATRIBUCIONES: ASAMBLEA</a:t>
            </a:r>
          </a:p>
        </p:txBody>
      </p:sp>
      <p:sp>
        <p:nvSpPr>
          <p:cNvPr id="9" name="CuadroTexto 8">
            <a:extLst>
              <a:ext uri="{FF2B5EF4-FFF2-40B4-BE49-F238E27FC236}">
                <a16:creationId xmlns:a16="http://schemas.microsoft.com/office/drawing/2014/main" id="{04C998B1-4236-4B68-AE8E-2AA13D4EB4D9}"/>
              </a:ext>
            </a:extLst>
          </p:cNvPr>
          <p:cNvSpPr txBox="1"/>
          <p:nvPr/>
        </p:nvSpPr>
        <p:spPr>
          <a:xfrm>
            <a:off x="2829883" y="5886834"/>
            <a:ext cx="2853465" cy="369332"/>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s-EC" b="1" dirty="0">
                <a:solidFill>
                  <a:prstClr val="black"/>
                </a:solidFill>
              </a:rPr>
              <a:t>Estatuto: Art 17</a:t>
            </a:r>
            <a:endParaRPr lang="es-ES" b="1" dirty="0">
              <a:solidFill>
                <a:prstClr val="black"/>
              </a:solidFill>
            </a:endParaRPr>
          </a:p>
        </p:txBody>
      </p:sp>
      <p:sp>
        <p:nvSpPr>
          <p:cNvPr id="6" name="Title 20">
            <a:extLst>
              <a:ext uri="{FF2B5EF4-FFF2-40B4-BE49-F238E27FC236}">
                <a16:creationId xmlns:a16="http://schemas.microsoft.com/office/drawing/2014/main" id="{E3C07500-757B-41C5-9A16-91C20DD1C0CE}"/>
              </a:ext>
            </a:extLst>
          </p:cNvPr>
          <p:cNvSpPr txBox="1"/>
          <p:nvPr/>
        </p:nvSpPr>
        <p:spPr>
          <a:xfrm>
            <a:off x="7240829" y="4230463"/>
            <a:ext cx="4224340" cy="12495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ctr">
            <a:spAutoFit/>
          </a:bodyPr>
          <a:lstStyle>
            <a:lvl1pPr defTabSz="457200">
              <a:lnSpc>
                <a:spcPct val="130000"/>
              </a:lnSpc>
              <a:defRPr sz="1200">
                <a:latin typeface="Century Gothic"/>
                <a:ea typeface="Century Gothic"/>
                <a:cs typeface="Century Gothic"/>
                <a:sym typeface="Century Gothic"/>
              </a:defRPr>
            </a:lvl1pPr>
          </a:lstStyle>
          <a:p>
            <a:r>
              <a:rPr lang="es-ES" sz="2000" dirty="0"/>
              <a:t>Más todas las establecidas en el Reglamento Interno de la Cooperativa</a:t>
            </a:r>
          </a:p>
        </p:txBody>
      </p:sp>
      <p:sp>
        <p:nvSpPr>
          <p:cNvPr id="8" name="Title 20">
            <a:extLst>
              <a:ext uri="{FF2B5EF4-FFF2-40B4-BE49-F238E27FC236}">
                <a16:creationId xmlns:a16="http://schemas.microsoft.com/office/drawing/2014/main" id="{C0AAA1F4-825B-4CB7-B4E2-85FD30E44DDD}"/>
              </a:ext>
            </a:extLst>
          </p:cNvPr>
          <p:cNvSpPr txBox="1"/>
          <p:nvPr/>
        </p:nvSpPr>
        <p:spPr>
          <a:xfrm>
            <a:off x="1093247" y="1367323"/>
            <a:ext cx="5002752" cy="3667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ctr">
            <a:spAutoFit/>
          </a:bodyPr>
          <a:lstStyle>
            <a:lvl1pPr defTabSz="457200">
              <a:lnSpc>
                <a:spcPct val="130000"/>
              </a:lnSpc>
              <a:defRPr sz="1200">
                <a:latin typeface="Century Gothic"/>
                <a:ea typeface="Century Gothic"/>
                <a:cs typeface="Century Gothic"/>
                <a:sym typeface="Century Gothic"/>
              </a:defRPr>
            </a:lvl1pPr>
          </a:lstStyle>
          <a:p>
            <a:pPr marL="228600" indent="-228600">
              <a:buFont typeface="+mj-lt"/>
              <a:buAutoNum type="arabicPeriod" startAt="14"/>
            </a:pPr>
            <a:r>
              <a:rPr lang="es-ES" dirty="0"/>
              <a:t>Elegir a la persona natural o jurídica que se responsabilizará de la auditoría interna o efectuará la auditoría externa anual, de la terna de auditores seleccionados por el Consejo de Vigilancia de entre los calificados por la Superintendencia. En caso de ausencia definitiva del auditor interno, la Asamblea General procederá a designar su reemplazo, dentro de treinta días de producida ésta. Los auditores externos serán contratados por periodos anuales. El ejercicio del cargo de auditor interno regirá a partir del registro del nombramiento en la Superintendencia, hasta tanto continuará en funciones el auditor cuyo periodo esté feneciendo; </a:t>
            </a:r>
          </a:p>
          <a:p>
            <a:pPr marL="228600" indent="-228600">
              <a:buFont typeface="+mj-lt"/>
              <a:buAutoNum type="arabicPeriod" startAt="14"/>
            </a:pPr>
            <a:r>
              <a:rPr lang="es-ES" dirty="0"/>
              <a:t> Autorizar la emisión de obligaciones de libre negociación en el mercado de valores, aprobando las condiciones para su redención; </a:t>
            </a:r>
          </a:p>
          <a:p>
            <a:pPr marL="228600" indent="-228600">
              <a:buFont typeface="+mj-lt"/>
              <a:buAutoNum type="arabicPeriod" startAt="14"/>
            </a:pPr>
            <a:r>
              <a:rPr lang="es-ES" dirty="0"/>
              <a:t>Las demás establecidas en la Ley y su Reglamento</a:t>
            </a:r>
          </a:p>
        </p:txBody>
      </p:sp>
    </p:spTree>
    <p:extLst>
      <p:ext uri="{BB962C8B-B14F-4D97-AF65-F5344CB8AC3E}">
        <p14:creationId xmlns:p14="http://schemas.microsoft.com/office/powerpoint/2010/main" val="2358040882"/>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7E2B3B3-BBAB-1B10-2755-7041B03A8F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7" name="CuadroTexto 6">
            <a:extLst>
              <a:ext uri="{FF2B5EF4-FFF2-40B4-BE49-F238E27FC236}">
                <a16:creationId xmlns:a16="http://schemas.microsoft.com/office/drawing/2014/main" id="{820CE01E-44F1-4A08-9182-4BC016FDC1D2}"/>
              </a:ext>
            </a:extLst>
          </p:cNvPr>
          <p:cNvSpPr txBox="1"/>
          <p:nvPr/>
        </p:nvSpPr>
        <p:spPr>
          <a:xfrm>
            <a:off x="1093248" y="601834"/>
            <a:ext cx="10005503" cy="523220"/>
          </a:xfrm>
          <a:prstGeom prst="rect">
            <a:avLst/>
          </a:prstGeom>
          <a:noFill/>
        </p:spPr>
        <p:txBody>
          <a:bodyPr wrap="square">
            <a:spAutoFit/>
          </a:bodyPr>
          <a:lstStyle/>
          <a:p>
            <a:pPr>
              <a:defRPr/>
            </a:pPr>
            <a:r>
              <a:rPr lang="es-ES" sz="2800" b="1" dirty="0">
                <a:solidFill>
                  <a:schemeClr val="tx1">
                    <a:lumMod val="95000"/>
                    <a:lumOff val="5000"/>
                  </a:schemeClr>
                </a:solidFill>
                <a:latin typeface="Arial"/>
                <a:cs typeface="Arial"/>
              </a:rPr>
              <a:t>Estructura orgánica</a:t>
            </a:r>
          </a:p>
        </p:txBody>
      </p:sp>
      <p:sp>
        <p:nvSpPr>
          <p:cNvPr id="8" name="4 Rectángulo">
            <a:extLst>
              <a:ext uri="{FF2B5EF4-FFF2-40B4-BE49-F238E27FC236}">
                <a16:creationId xmlns:a16="http://schemas.microsoft.com/office/drawing/2014/main" id="{7E9AAD2B-2CA1-4778-B977-E3A64A4EECD6}"/>
              </a:ext>
            </a:extLst>
          </p:cNvPr>
          <p:cNvSpPr/>
          <p:nvPr/>
        </p:nvSpPr>
        <p:spPr>
          <a:xfrm>
            <a:off x="1497453" y="2065770"/>
            <a:ext cx="9601298" cy="378565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r>
              <a:rPr lang="es-EC" sz="2000" dirty="0">
                <a:solidFill>
                  <a:prstClr val="black"/>
                </a:solidFill>
              </a:rPr>
              <a:t>Es el órgano directivo y de fijación de políticas de la cooperativa, estará integrado por un mínimo de tres y máximo nueve vocales principales y sus respectivos suplentes, elegidos en Asamblea General en votación secreta, de acuerdo a lo establecido en el Reglamento de esta Ley. </a:t>
            </a:r>
          </a:p>
          <a:p>
            <a:pPr>
              <a:defRPr/>
            </a:pPr>
            <a:endParaRPr lang="es-EC" sz="2000" dirty="0">
              <a:solidFill>
                <a:prstClr val="black"/>
              </a:solidFill>
            </a:endParaRPr>
          </a:p>
          <a:p>
            <a:pPr>
              <a:defRPr/>
            </a:pPr>
            <a:r>
              <a:rPr lang="es-EC" sz="2000" dirty="0">
                <a:solidFill>
                  <a:prstClr val="black"/>
                </a:solidFill>
              </a:rPr>
              <a:t>El presidente y secretario de esta instancia ejercerá también las funciones de presidente y secretario de la Asamblea General.</a:t>
            </a:r>
          </a:p>
          <a:p>
            <a:pPr>
              <a:defRPr/>
            </a:pPr>
            <a:endParaRPr lang="es-MX" sz="2000" dirty="0">
              <a:solidFill>
                <a:prstClr val="black"/>
              </a:solidFill>
            </a:endParaRPr>
          </a:p>
          <a:p>
            <a:pPr>
              <a:defRPr/>
            </a:pPr>
            <a:r>
              <a:rPr lang="es-EC" sz="2000" dirty="0">
                <a:solidFill>
                  <a:prstClr val="black"/>
                </a:solidFill>
              </a:rPr>
              <a:t>Conforme a lo que indica el Modelo de Estatuto Social, el secretario puede o no ser socio, pudiendo actuar también como Secretario de la cooperativa, formando parte de la nómina de sus empleados.</a:t>
            </a:r>
          </a:p>
          <a:p>
            <a:pPr>
              <a:defRPr/>
            </a:pPr>
            <a:endParaRPr lang="es-EC" sz="2000" dirty="0">
              <a:ln w="900" cmpd="sng">
                <a:solidFill>
                  <a:srgbClr val="4F81BD">
                    <a:satMod val="190000"/>
                    <a:alpha val="55000"/>
                  </a:srgbClr>
                </a:solidFill>
                <a:prstDash val="solid"/>
              </a:ln>
              <a:solidFill>
                <a:prstClr val="black">
                  <a:lumMod val="95000"/>
                  <a:lumOff val="5000"/>
                </a:prstClr>
              </a:solidFill>
              <a:latin typeface="Arial" pitchFamily="34" charset="0"/>
              <a:ea typeface="Verdana" panose="020B0604030504040204" pitchFamily="34" charset="0"/>
              <a:cs typeface="Arial" pitchFamily="34" charset="0"/>
            </a:endParaRPr>
          </a:p>
        </p:txBody>
      </p:sp>
      <p:sp>
        <p:nvSpPr>
          <p:cNvPr id="6" name="6 Rectángulo redondeado">
            <a:extLst>
              <a:ext uri="{FF2B5EF4-FFF2-40B4-BE49-F238E27FC236}">
                <a16:creationId xmlns:a16="http://schemas.microsoft.com/office/drawing/2014/main" id="{4CA23E4A-5259-4023-9A95-546AA69DBD9D}"/>
              </a:ext>
            </a:extLst>
          </p:cNvPr>
          <p:cNvSpPr/>
          <p:nvPr/>
        </p:nvSpPr>
        <p:spPr>
          <a:xfrm>
            <a:off x="1497453" y="1315048"/>
            <a:ext cx="2968625" cy="5619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EC" b="1" dirty="0">
                <a:solidFill>
                  <a:prstClr val="black"/>
                </a:solidFill>
              </a:rPr>
              <a:t>CONSEJO ADMINISTRACIÓN </a:t>
            </a:r>
          </a:p>
        </p:txBody>
      </p:sp>
    </p:spTree>
    <p:extLst>
      <p:ext uri="{BB962C8B-B14F-4D97-AF65-F5344CB8AC3E}">
        <p14:creationId xmlns:p14="http://schemas.microsoft.com/office/powerpoint/2010/main" val="186685470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E67DC4A-773B-6970-B18A-CFA0DAD780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7" name="CuadroTexto 6">
            <a:extLst>
              <a:ext uri="{FF2B5EF4-FFF2-40B4-BE49-F238E27FC236}">
                <a16:creationId xmlns:a16="http://schemas.microsoft.com/office/drawing/2014/main" id="{820CE01E-44F1-4A08-9182-4BC016FDC1D2}"/>
              </a:ext>
            </a:extLst>
          </p:cNvPr>
          <p:cNvSpPr txBox="1"/>
          <p:nvPr/>
        </p:nvSpPr>
        <p:spPr>
          <a:xfrm>
            <a:off x="383800" y="158667"/>
            <a:ext cx="10005503" cy="523220"/>
          </a:xfrm>
          <a:prstGeom prst="rect">
            <a:avLst/>
          </a:prstGeom>
          <a:noFill/>
        </p:spPr>
        <p:txBody>
          <a:bodyPr wrap="square">
            <a:spAutoFit/>
          </a:bodyPr>
          <a:lstStyle/>
          <a:p>
            <a:pPr>
              <a:defRPr/>
            </a:pPr>
            <a:r>
              <a:rPr lang="es-ES" sz="2800" b="1" dirty="0">
                <a:solidFill>
                  <a:schemeClr val="tx1">
                    <a:lumMod val="95000"/>
                    <a:lumOff val="5000"/>
                  </a:schemeClr>
                </a:solidFill>
                <a:latin typeface="Arial"/>
                <a:cs typeface="Arial"/>
              </a:rPr>
              <a:t>ATRIBUCIONES: C.D.A.</a:t>
            </a:r>
          </a:p>
        </p:txBody>
      </p:sp>
      <p:sp>
        <p:nvSpPr>
          <p:cNvPr id="9" name="CuadroTexto 8">
            <a:extLst>
              <a:ext uri="{FF2B5EF4-FFF2-40B4-BE49-F238E27FC236}">
                <a16:creationId xmlns:a16="http://schemas.microsoft.com/office/drawing/2014/main" id="{04C998B1-4236-4B68-AE8E-2AA13D4EB4D9}"/>
              </a:ext>
            </a:extLst>
          </p:cNvPr>
          <p:cNvSpPr txBox="1"/>
          <p:nvPr/>
        </p:nvSpPr>
        <p:spPr>
          <a:xfrm>
            <a:off x="6366288" y="6203793"/>
            <a:ext cx="2853465" cy="369332"/>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s-EC" b="1" dirty="0">
                <a:solidFill>
                  <a:prstClr val="black"/>
                </a:solidFill>
              </a:rPr>
              <a:t>ART. 34 DEL RLOEPS</a:t>
            </a:r>
            <a:endParaRPr lang="es-ES" b="1" dirty="0">
              <a:solidFill>
                <a:prstClr val="black"/>
              </a:solidFill>
            </a:endParaRPr>
          </a:p>
        </p:txBody>
      </p:sp>
      <p:sp>
        <p:nvSpPr>
          <p:cNvPr id="6" name="Title 20">
            <a:extLst>
              <a:ext uri="{FF2B5EF4-FFF2-40B4-BE49-F238E27FC236}">
                <a16:creationId xmlns:a16="http://schemas.microsoft.com/office/drawing/2014/main" id="{E3C07500-757B-41C5-9A16-91C20DD1C0CE}"/>
              </a:ext>
            </a:extLst>
          </p:cNvPr>
          <p:cNvSpPr txBox="1"/>
          <p:nvPr/>
        </p:nvSpPr>
        <p:spPr>
          <a:xfrm>
            <a:off x="1363536" y="464924"/>
            <a:ext cx="5002752" cy="55880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lvl1pPr defTabSz="457200">
              <a:lnSpc>
                <a:spcPct val="130000"/>
              </a:lnSpc>
              <a:defRPr sz="1200">
                <a:latin typeface="Century Gothic"/>
                <a:ea typeface="Century Gothic"/>
                <a:cs typeface="Century Gothic"/>
                <a:sym typeface="Century Gothic"/>
              </a:defRPr>
            </a:lvl1pPr>
          </a:lstStyle>
          <a:p>
            <a:pPr marL="228600" indent="-228600">
              <a:buAutoNum type="arabicPeriod"/>
            </a:pPr>
            <a:r>
              <a:rPr lang="es-ES" dirty="0"/>
              <a:t>Cumplir y hacer cumplir los principios establecidos en el artículo 4 de la ley y a los valores y principios del cooperativismo;</a:t>
            </a:r>
          </a:p>
          <a:p>
            <a:pPr marL="228600" indent="-228600">
              <a:buAutoNum type="arabicPeriod"/>
            </a:pPr>
            <a:r>
              <a:rPr lang="es-ES" dirty="0"/>
              <a:t>Planificar y evaluar el funcionamiento de la cooperativa;</a:t>
            </a:r>
          </a:p>
          <a:p>
            <a:pPr marL="228600" indent="-228600">
              <a:buAutoNum type="arabicPeriod"/>
            </a:pPr>
            <a:r>
              <a:rPr lang="es-ES" dirty="0"/>
              <a:t>Aprobar políticas institucionales y metodologías de trabajo;</a:t>
            </a:r>
          </a:p>
          <a:p>
            <a:pPr marL="228600" indent="-228600">
              <a:buAutoNum type="arabicPeriod"/>
            </a:pPr>
            <a:r>
              <a:rPr lang="es-ES" dirty="0"/>
              <a:t>Proponer a la asamblea reformas al estatuto social y reglamentos que sean de su competencia; </a:t>
            </a:r>
          </a:p>
          <a:p>
            <a:pPr marL="228600" indent="-228600">
              <a:buAutoNum type="arabicPeriod"/>
            </a:pPr>
            <a:r>
              <a:rPr lang="es-ES" dirty="0"/>
              <a:t>Dictar los reglamentos de administración y organización internas, no asignados a la Asamblea General; </a:t>
            </a:r>
          </a:p>
          <a:p>
            <a:pPr marL="228600" indent="-228600">
              <a:buAutoNum type="arabicPeriod"/>
            </a:pPr>
            <a:r>
              <a:rPr lang="es-ES" dirty="0"/>
              <a:t>Aceptar o rechazar las solicitudes de ingreso o retiro de socios; </a:t>
            </a:r>
          </a:p>
          <a:p>
            <a:pPr marL="228600" indent="-228600">
              <a:buAutoNum type="arabicPeriod"/>
            </a:pPr>
            <a:r>
              <a:rPr lang="es-ES" dirty="0"/>
              <a:t>Sancionar a los socios de acuerdo con las causas y el procedimiento establecidos en el estatuto social. La sanción con suspensión de derechos, no incluye el derecho al trabajo. La presentación del recurso de apelación, ante la Asamblea General, suspende la aplicación de la sanción; </a:t>
            </a:r>
          </a:p>
          <a:p>
            <a:pPr marL="228600" indent="-228600">
              <a:buAutoNum type="arabicPeriod"/>
            </a:pPr>
            <a:r>
              <a:rPr lang="es-ES" dirty="0"/>
              <a:t>Designar al Presidente, Vicepresidente y Secretario del Consejo de Administración; y comisiones o comités especiales y removerlos cuando inobservaren la normativa legal y reglamentaria; </a:t>
            </a:r>
          </a:p>
          <a:p>
            <a:pPr marL="228600" indent="-228600">
              <a:buAutoNum type="arabicPeriod"/>
            </a:pPr>
            <a:r>
              <a:rPr lang="es-ES" dirty="0"/>
              <a:t>Nombrar al Gerente y Gerente subrogante y fijar su retribución económica; </a:t>
            </a:r>
          </a:p>
          <a:p>
            <a:pPr marL="228600" indent="-228600">
              <a:buAutoNum type="arabicPeriod"/>
            </a:pPr>
            <a:r>
              <a:rPr lang="es-ES" dirty="0"/>
              <a:t>Fijar el monto y forma de las cauciones, determinando los funcionarios obligados a rendirlas; </a:t>
            </a:r>
            <a:endParaRPr dirty="0"/>
          </a:p>
        </p:txBody>
      </p:sp>
      <p:sp>
        <p:nvSpPr>
          <p:cNvPr id="10" name="Title 20">
            <a:extLst>
              <a:ext uri="{FF2B5EF4-FFF2-40B4-BE49-F238E27FC236}">
                <a16:creationId xmlns:a16="http://schemas.microsoft.com/office/drawing/2014/main" id="{2B488170-D6D6-4B9D-A4BF-206FBAEB6213}"/>
              </a:ext>
            </a:extLst>
          </p:cNvPr>
          <p:cNvSpPr txBox="1"/>
          <p:nvPr/>
        </p:nvSpPr>
        <p:spPr>
          <a:xfrm>
            <a:off x="6366288" y="825024"/>
            <a:ext cx="5002752" cy="48678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lvl1pPr defTabSz="457200">
              <a:lnSpc>
                <a:spcPct val="130000"/>
              </a:lnSpc>
              <a:defRPr sz="1200">
                <a:latin typeface="Century Gothic"/>
                <a:ea typeface="Century Gothic"/>
                <a:cs typeface="Century Gothic"/>
                <a:sym typeface="Century Gothic"/>
              </a:defRPr>
            </a:lvl1pPr>
          </a:lstStyle>
          <a:p>
            <a:pPr marL="228600" indent="-228600">
              <a:buFont typeface="+mj-lt"/>
              <a:buAutoNum type="arabicPeriod" startAt="11"/>
            </a:pPr>
            <a:r>
              <a:rPr lang="es-ES" dirty="0"/>
              <a:t>Autorizar la adquisición de bienes muebles y servicios, en la cuantía que fije el estatuto social o el reglamento interno;</a:t>
            </a:r>
          </a:p>
          <a:p>
            <a:pPr marL="228600" indent="-228600">
              <a:buFont typeface="+mj-lt"/>
              <a:buAutoNum type="arabicPeriod" startAt="11"/>
            </a:pPr>
            <a:r>
              <a:rPr lang="es-ES" dirty="0"/>
              <a:t> Aprobar el plan estratégico, el plan operativo anual y su presupuesto y someterlo a conocimiento de la Asamblea General; </a:t>
            </a:r>
          </a:p>
          <a:p>
            <a:pPr marL="228600" indent="-228600">
              <a:buFont typeface="+mj-lt"/>
              <a:buAutoNum type="arabicPeriod" startAt="11"/>
            </a:pPr>
            <a:r>
              <a:rPr lang="es-ES" dirty="0"/>
              <a:t>Resolver la afiliación o desafiliación a organismos de integración representativa o económica; </a:t>
            </a:r>
          </a:p>
          <a:p>
            <a:pPr marL="228600" indent="-228600">
              <a:buFont typeface="+mj-lt"/>
              <a:buAutoNum type="arabicPeriod" startAt="11"/>
            </a:pPr>
            <a:r>
              <a:rPr lang="es-ES" dirty="0"/>
              <a:t>Conocer y resolver sobre los informes mensuales del Gerente; </a:t>
            </a:r>
          </a:p>
          <a:p>
            <a:pPr marL="228600" indent="-228600">
              <a:buFont typeface="+mj-lt"/>
              <a:buAutoNum type="arabicPeriod" startAt="11"/>
            </a:pPr>
            <a:r>
              <a:rPr lang="es-ES" dirty="0"/>
              <a:t>Resolver la apertura y cierre de oficinas operativas de la cooperativa e informar a la Asamblea General; </a:t>
            </a:r>
          </a:p>
          <a:p>
            <a:pPr marL="228600" indent="-228600">
              <a:buFont typeface="+mj-lt"/>
              <a:buAutoNum type="arabicPeriod" startAt="11"/>
            </a:pPr>
            <a:r>
              <a:rPr lang="es-ES" dirty="0"/>
              <a:t>Autorizar el otorgamiento de poderes por parte del Gerente; </a:t>
            </a:r>
          </a:p>
          <a:p>
            <a:pPr marL="228600" indent="-228600">
              <a:buFont typeface="+mj-lt"/>
              <a:buAutoNum type="arabicPeriod" startAt="11"/>
            </a:pPr>
            <a:r>
              <a:rPr lang="es-ES" dirty="0"/>
              <a:t>Informar sus resoluciones al Consejo de Vigilancia para efectos de lo dispuesto en el número 9 del artículo 38 del presente reglamento</a:t>
            </a:r>
          </a:p>
          <a:p>
            <a:pPr marL="228600" indent="-228600">
              <a:buFont typeface="+mj-lt"/>
              <a:buAutoNum type="arabicPeriod" startAt="11"/>
            </a:pPr>
            <a:r>
              <a:rPr lang="es-ES" dirty="0"/>
              <a:t>Aprobar los programas de educación, capacitación y bienestar social de la cooperativa con sus respectivos presupuestos; y,</a:t>
            </a:r>
          </a:p>
          <a:p>
            <a:pPr marL="228600" indent="-228600">
              <a:buFont typeface="+mj-lt"/>
              <a:buAutoNum type="arabicPeriod" startAt="11"/>
            </a:pPr>
            <a:r>
              <a:rPr lang="es-ES" dirty="0"/>
              <a:t>Las demás atribuciones que le señale la ley, el presente reglamento y el estatuto social y aquellas que no estén atribuidas a ningún otro organismo de la cooperativa.</a:t>
            </a:r>
            <a:endParaRPr dirty="0"/>
          </a:p>
        </p:txBody>
      </p:sp>
    </p:spTree>
    <p:extLst>
      <p:ext uri="{BB962C8B-B14F-4D97-AF65-F5344CB8AC3E}">
        <p14:creationId xmlns:p14="http://schemas.microsoft.com/office/powerpoint/2010/main" val="1816626260"/>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A41A19F-DE51-84CB-DE2F-B297053BC2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7" name="CuadroTexto 6">
            <a:extLst>
              <a:ext uri="{FF2B5EF4-FFF2-40B4-BE49-F238E27FC236}">
                <a16:creationId xmlns:a16="http://schemas.microsoft.com/office/drawing/2014/main" id="{820CE01E-44F1-4A08-9182-4BC016FDC1D2}"/>
              </a:ext>
            </a:extLst>
          </p:cNvPr>
          <p:cNvSpPr txBox="1"/>
          <p:nvPr/>
        </p:nvSpPr>
        <p:spPr>
          <a:xfrm>
            <a:off x="383800" y="302840"/>
            <a:ext cx="10005503" cy="523220"/>
          </a:xfrm>
          <a:prstGeom prst="rect">
            <a:avLst/>
          </a:prstGeom>
          <a:noFill/>
        </p:spPr>
        <p:txBody>
          <a:bodyPr wrap="square">
            <a:spAutoFit/>
          </a:bodyPr>
          <a:lstStyle/>
          <a:p>
            <a:pPr>
              <a:defRPr/>
            </a:pPr>
            <a:r>
              <a:rPr lang="es-ES" sz="2800" b="1" dirty="0">
                <a:solidFill>
                  <a:schemeClr val="tx1">
                    <a:lumMod val="95000"/>
                    <a:lumOff val="5000"/>
                  </a:schemeClr>
                </a:solidFill>
                <a:latin typeface="Arial"/>
                <a:cs typeface="Arial"/>
              </a:rPr>
              <a:t>ATRIBUCIONES: C.D.A.</a:t>
            </a:r>
          </a:p>
        </p:txBody>
      </p:sp>
      <p:sp>
        <p:nvSpPr>
          <p:cNvPr id="9" name="CuadroTexto 8">
            <a:extLst>
              <a:ext uri="{FF2B5EF4-FFF2-40B4-BE49-F238E27FC236}">
                <a16:creationId xmlns:a16="http://schemas.microsoft.com/office/drawing/2014/main" id="{04C998B1-4236-4B68-AE8E-2AA13D4EB4D9}"/>
              </a:ext>
            </a:extLst>
          </p:cNvPr>
          <p:cNvSpPr txBox="1"/>
          <p:nvPr/>
        </p:nvSpPr>
        <p:spPr>
          <a:xfrm>
            <a:off x="6366288" y="6011272"/>
            <a:ext cx="2853465" cy="369332"/>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s-EC" b="1" dirty="0">
                <a:solidFill>
                  <a:prstClr val="black"/>
                </a:solidFill>
              </a:rPr>
              <a:t>Estatuto: Art 21</a:t>
            </a:r>
            <a:endParaRPr lang="es-ES" b="1" dirty="0">
              <a:solidFill>
                <a:prstClr val="black"/>
              </a:solidFill>
            </a:endParaRPr>
          </a:p>
        </p:txBody>
      </p:sp>
      <p:sp>
        <p:nvSpPr>
          <p:cNvPr id="6" name="Title 20">
            <a:extLst>
              <a:ext uri="{FF2B5EF4-FFF2-40B4-BE49-F238E27FC236}">
                <a16:creationId xmlns:a16="http://schemas.microsoft.com/office/drawing/2014/main" id="{E3C07500-757B-41C5-9A16-91C20DD1C0CE}"/>
              </a:ext>
            </a:extLst>
          </p:cNvPr>
          <p:cNvSpPr txBox="1"/>
          <p:nvPr/>
        </p:nvSpPr>
        <p:spPr>
          <a:xfrm>
            <a:off x="892665" y="864729"/>
            <a:ext cx="5002752" cy="51078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ctr">
            <a:spAutoFit/>
          </a:bodyPr>
          <a:lstStyle>
            <a:lvl1pPr defTabSz="457200">
              <a:lnSpc>
                <a:spcPct val="130000"/>
              </a:lnSpc>
              <a:defRPr sz="1200">
                <a:latin typeface="Century Gothic"/>
                <a:ea typeface="Century Gothic"/>
                <a:cs typeface="Century Gothic"/>
                <a:sym typeface="Century Gothic"/>
              </a:defRPr>
            </a:lvl1pPr>
          </a:lstStyle>
          <a:p>
            <a:pPr marL="228600" indent="-228600">
              <a:buAutoNum type="arabicPeriod"/>
            </a:pPr>
            <a:r>
              <a:rPr lang="es-ES" dirty="0"/>
              <a:t>Cumplir y hacer cumplir los principios establecidos en el artículo 4 de la Ley y los valores y principios del cooperativismo; </a:t>
            </a:r>
          </a:p>
          <a:p>
            <a:pPr marL="228600" indent="-228600">
              <a:buAutoNum type="arabicPeriod"/>
            </a:pPr>
            <a:r>
              <a:rPr lang="es-ES" dirty="0"/>
              <a:t>Planificar y evaluar el funcionamiento de la Cooperativa; </a:t>
            </a:r>
          </a:p>
          <a:p>
            <a:pPr marL="228600" indent="-228600">
              <a:buAutoNum type="arabicPeriod"/>
            </a:pPr>
            <a:r>
              <a:rPr lang="es-ES" dirty="0"/>
              <a:t>Aprobar políticas institucionales y metodologías de trabajo; </a:t>
            </a:r>
          </a:p>
          <a:p>
            <a:pPr marL="228600" indent="-228600">
              <a:buAutoNum type="arabicPeriod"/>
            </a:pPr>
            <a:r>
              <a:rPr lang="es-ES" dirty="0"/>
              <a:t>Proponer a la Asamblea reformas al estatuto social y reglamentos que sean de su competencia; </a:t>
            </a:r>
          </a:p>
          <a:p>
            <a:pPr marL="228600" indent="-228600">
              <a:buAutoNum type="arabicPeriod"/>
            </a:pPr>
            <a:r>
              <a:rPr lang="es-ES" dirty="0"/>
              <a:t>Dictar los reglamentos de administración y organización internos, no asignados a la Asamblea General; </a:t>
            </a:r>
          </a:p>
          <a:p>
            <a:pPr marL="228600" indent="-228600">
              <a:buAutoNum type="arabicPeriod"/>
            </a:pPr>
            <a:r>
              <a:rPr lang="es-ES" dirty="0"/>
              <a:t>Aceptar o rechazar las solicitudes de ingreso o retiro de socios, la atribución de aceptar socios podrá ser delegada a la gerencia o administradores de las oficinas operativas, en los segmentos que la reglamentación lo permita; </a:t>
            </a:r>
          </a:p>
          <a:p>
            <a:pPr marL="228600" indent="-228600">
              <a:buAutoNum type="arabicPeriod"/>
            </a:pPr>
            <a:r>
              <a:rPr lang="es-ES" dirty="0"/>
              <a:t>Sancionar a los socios de acuerdo con las causas y el procedimiento establecidos en el Reglamento Interno. La sanción con suspensión de derechos, no incluye el derecho al trabajo. La presentación del recurso de apelación ante la Asamblea General, suspende la aplicación de la sanción; </a:t>
            </a:r>
          </a:p>
          <a:p>
            <a:pPr marL="228600" indent="-228600">
              <a:buAutoNum type="arabicPeriod"/>
            </a:pPr>
            <a:r>
              <a:rPr lang="es-ES" dirty="0"/>
              <a:t>Designar al Presidente, Vicepresidente y Secretario del Consejo de Administración, comisiones, comités; y, removerlos cuando inobservaren la normativa legal y reglamentaria</a:t>
            </a:r>
          </a:p>
        </p:txBody>
      </p:sp>
      <p:sp>
        <p:nvSpPr>
          <p:cNvPr id="10" name="Title 20">
            <a:extLst>
              <a:ext uri="{FF2B5EF4-FFF2-40B4-BE49-F238E27FC236}">
                <a16:creationId xmlns:a16="http://schemas.microsoft.com/office/drawing/2014/main" id="{2B488170-D6D6-4B9D-A4BF-206FBAEB6213}"/>
              </a:ext>
            </a:extLst>
          </p:cNvPr>
          <p:cNvSpPr txBox="1"/>
          <p:nvPr/>
        </p:nvSpPr>
        <p:spPr>
          <a:xfrm>
            <a:off x="6366288" y="1065089"/>
            <a:ext cx="5002752" cy="43876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ctr">
            <a:spAutoFit/>
          </a:bodyPr>
          <a:lstStyle>
            <a:lvl1pPr defTabSz="457200">
              <a:lnSpc>
                <a:spcPct val="130000"/>
              </a:lnSpc>
              <a:defRPr sz="1200">
                <a:latin typeface="Century Gothic"/>
                <a:ea typeface="Century Gothic"/>
                <a:cs typeface="Century Gothic"/>
                <a:sym typeface="Century Gothic"/>
              </a:defRPr>
            </a:lvl1pPr>
          </a:lstStyle>
          <a:p>
            <a:pPr marL="228600" indent="-228600">
              <a:buFont typeface="+mj-lt"/>
              <a:buAutoNum type="arabicPeriod" startAt="9"/>
            </a:pPr>
            <a:r>
              <a:rPr lang="es-ES" dirty="0"/>
              <a:t>Nombrar al Gerente y Gerente subrogante y fijar su retribución económica; previa suscripción del contrato determinado en el artículo 46 de la Ley Orgánica de Economía Popular y Solidaria; </a:t>
            </a:r>
          </a:p>
          <a:p>
            <a:pPr marL="228600" indent="-228600">
              <a:buFont typeface="+mj-lt"/>
              <a:buAutoNum type="arabicPeriod" startAt="9"/>
            </a:pPr>
            <a:r>
              <a:rPr lang="es-ES" dirty="0"/>
              <a:t>Fijar el monto y forma de las cauciones, determinando los funcionarios obligados a rendirlas; </a:t>
            </a:r>
          </a:p>
          <a:p>
            <a:pPr marL="228600" indent="-228600">
              <a:buFont typeface="+mj-lt"/>
              <a:buAutoNum type="arabicPeriod" startAt="9"/>
            </a:pPr>
            <a:r>
              <a:rPr lang="es-ES" dirty="0"/>
              <a:t>Autorizar la adquisición de bienes muebles y servicios, en la cuantía que fije la normativa interna de la Cooperativa; </a:t>
            </a:r>
          </a:p>
          <a:p>
            <a:pPr marL="228600" indent="-228600">
              <a:buFont typeface="+mj-lt"/>
              <a:buAutoNum type="arabicPeriod" startAt="9"/>
            </a:pPr>
            <a:r>
              <a:rPr lang="es-ES" dirty="0"/>
              <a:t> Aprobar el plan estratégico, el plan operativo anual y su presupuesto y someterlo a conocimiento de la Asamblea General; </a:t>
            </a:r>
          </a:p>
          <a:p>
            <a:pPr marL="228600" indent="-228600">
              <a:buFont typeface="+mj-lt"/>
              <a:buAutoNum type="arabicPeriod" startAt="9"/>
            </a:pPr>
            <a:r>
              <a:rPr lang="es-ES" dirty="0"/>
              <a:t>Resolver la afiliación o desafiliación a organismos de integración representativa o económica; </a:t>
            </a:r>
          </a:p>
          <a:p>
            <a:pPr marL="228600" indent="-228600">
              <a:buFont typeface="+mj-lt"/>
              <a:buAutoNum type="arabicPeriod" startAt="9"/>
            </a:pPr>
            <a:r>
              <a:rPr lang="es-ES" dirty="0"/>
              <a:t>Conocer y resolver sobre los informes mensuales del Gerente; </a:t>
            </a:r>
          </a:p>
          <a:p>
            <a:pPr marL="228600" indent="-228600">
              <a:buFont typeface="+mj-lt"/>
              <a:buAutoNum type="arabicPeriod" startAt="9"/>
            </a:pPr>
            <a:r>
              <a:rPr lang="es-ES" dirty="0"/>
              <a:t>Resolver la apertura y cierre de oficinas; y, el traslado de la matriz, sucursales o agencias de la Cooperativa e informar a la Asamblea General; </a:t>
            </a:r>
          </a:p>
          <a:p>
            <a:pPr marL="228600" indent="-228600">
              <a:buFont typeface="+mj-lt"/>
              <a:buAutoNum type="arabicPeriod" startAt="9"/>
            </a:pPr>
            <a:r>
              <a:rPr lang="es-ES" dirty="0"/>
              <a:t>Autorizar el otorgamiento de poderes por parte del Gerente; </a:t>
            </a:r>
          </a:p>
        </p:txBody>
      </p:sp>
    </p:spTree>
    <p:extLst>
      <p:ext uri="{BB962C8B-B14F-4D97-AF65-F5344CB8AC3E}">
        <p14:creationId xmlns:p14="http://schemas.microsoft.com/office/powerpoint/2010/main" val="3516375305"/>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A2A9DF3-A765-FF33-AB2A-2631B8FFD1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7" name="CuadroTexto 6">
            <a:extLst>
              <a:ext uri="{FF2B5EF4-FFF2-40B4-BE49-F238E27FC236}">
                <a16:creationId xmlns:a16="http://schemas.microsoft.com/office/drawing/2014/main" id="{820CE01E-44F1-4A08-9182-4BC016FDC1D2}"/>
              </a:ext>
            </a:extLst>
          </p:cNvPr>
          <p:cNvSpPr txBox="1"/>
          <p:nvPr/>
        </p:nvSpPr>
        <p:spPr>
          <a:xfrm>
            <a:off x="1093248" y="601834"/>
            <a:ext cx="10005503" cy="523220"/>
          </a:xfrm>
          <a:prstGeom prst="rect">
            <a:avLst/>
          </a:prstGeom>
          <a:noFill/>
        </p:spPr>
        <p:txBody>
          <a:bodyPr wrap="square">
            <a:spAutoFit/>
          </a:bodyPr>
          <a:lstStyle/>
          <a:p>
            <a:pPr>
              <a:defRPr/>
            </a:pPr>
            <a:r>
              <a:rPr lang="es-ES" sz="2800" b="1" dirty="0">
                <a:solidFill>
                  <a:schemeClr val="tx1">
                    <a:lumMod val="95000"/>
                    <a:lumOff val="5000"/>
                  </a:schemeClr>
                </a:solidFill>
                <a:latin typeface="Arial"/>
                <a:cs typeface="Arial"/>
              </a:rPr>
              <a:t>ATRIBUCIONES:C.D.A.</a:t>
            </a:r>
          </a:p>
        </p:txBody>
      </p:sp>
      <p:sp>
        <p:nvSpPr>
          <p:cNvPr id="9" name="CuadroTexto 8">
            <a:extLst>
              <a:ext uri="{FF2B5EF4-FFF2-40B4-BE49-F238E27FC236}">
                <a16:creationId xmlns:a16="http://schemas.microsoft.com/office/drawing/2014/main" id="{04C998B1-4236-4B68-AE8E-2AA13D4EB4D9}"/>
              </a:ext>
            </a:extLst>
          </p:cNvPr>
          <p:cNvSpPr txBox="1"/>
          <p:nvPr/>
        </p:nvSpPr>
        <p:spPr>
          <a:xfrm>
            <a:off x="2829883" y="5886834"/>
            <a:ext cx="2853465" cy="369332"/>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s-EC" b="1" dirty="0">
                <a:solidFill>
                  <a:prstClr val="black"/>
                </a:solidFill>
              </a:rPr>
              <a:t>Estatuto: Art 21</a:t>
            </a:r>
            <a:endParaRPr lang="es-ES" b="1" dirty="0">
              <a:solidFill>
                <a:prstClr val="black"/>
              </a:solidFill>
            </a:endParaRPr>
          </a:p>
        </p:txBody>
      </p:sp>
      <p:sp>
        <p:nvSpPr>
          <p:cNvPr id="6" name="Title 20">
            <a:extLst>
              <a:ext uri="{FF2B5EF4-FFF2-40B4-BE49-F238E27FC236}">
                <a16:creationId xmlns:a16="http://schemas.microsoft.com/office/drawing/2014/main" id="{E3C07500-757B-41C5-9A16-91C20DD1C0CE}"/>
              </a:ext>
            </a:extLst>
          </p:cNvPr>
          <p:cNvSpPr txBox="1"/>
          <p:nvPr/>
        </p:nvSpPr>
        <p:spPr>
          <a:xfrm>
            <a:off x="7240829" y="4230463"/>
            <a:ext cx="4224340" cy="12495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lvl1pPr defTabSz="457200">
              <a:lnSpc>
                <a:spcPct val="130000"/>
              </a:lnSpc>
              <a:defRPr sz="1200">
                <a:latin typeface="Century Gothic"/>
                <a:ea typeface="Century Gothic"/>
                <a:cs typeface="Century Gothic"/>
                <a:sym typeface="Century Gothic"/>
              </a:defRPr>
            </a:lvl1pPr>
          </a:lstStyle>
          <a:p>
            <a:r>
              <a:rPr lang="es-ES" sz="2000" dirty="0"/>
              <a:t>Más todas las establecidas en el Reglamento Interno de la Cooperativa</a:t>
            </a:r>
          </a:p>
        </p:txBody>
      </p:sp>
      <p:sp>
        <p:nvSpPr>
          <p:cNvPr id="8" name="Title 20">
            <a:extLst>
              <a:ext uri="{FF2B5EF4-FFF2-40B4-BE49-F238E27FC236}">
                <a16:creationId xmlns:a16="http://schemas.microsoft.com/office/drawing/2014/main" id="{C0AAA1F4-825B-4CB7-B4E2-85FD30E44DDD}"/>
              </a:ext>
            </a:extLst>
          </p:cNvPr>
          <p:cNvSpPr txBox="1"/>
          <p:nvPr/>
        </p:nvSpPr>
        <p:spPr>
          <a:xfrm>
            <a:off x="1093247" y="1235162"/>
            <a:ext cx="5002752" cy="43876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lvl1pPr defTabSz="457200">
              <a:lnSpc>
                <a:spcPct val="130000"/>
              </a:lnSpc>
              <a:defRPr sz="1200">
                <a:latin typeface="Century Gothic"/>
                <a:ea typeface="Century Gothic"/>
                <a:cs typeface="Century Gothic"/>
                <a:sym typeface="Century Gothic"/>
              </a:defRPr>
            </a:lvl1pPr>
          </a:lstStyle>
          <a:p>
            <a:pPr marL="228600" indent="-228600">
              <a:buFont typeface="+mj-lt"/>
              <a:buAutoNum type="arabicPeriod" startAt="17"/>
            </a:pPr>
            <a:r>
              <a:rPr lang="es-ES" dirty="0"/>
              <a:t>informar sus resoluciones al Consejo de Vigilancia para efectos de lo dispuesto en el número 9 del artículo 38 del Reglamento a la Ley; </a:t>
            </a:r>
          </a:p>
          <a:p>
            <a:pPr marL="228600" indent="-228600">
              <a:buFont typeface="+mj-lt"/>
              <a:buAutoNum type="arabicPeriod" startAt="17"/>
            </a:pPr>
            <a:r>
              <a:rPr lang="es-ES" dirty="0"/>
              <a:t>Aprobar los programas de educación, capacitación y bienestar social de la Cooperativa con sus respectivos presupuestos; </a:t>
            </a:r>
          </a:p>
          <a:p>
            <a:pPr marL="228600" indent="-228600">
              <a:buFont typeface="+mj-lt"/>
              <a:buAutoNum type="arabicPeriod" startAt="17"/>
            </a:pPr>
            <a:r>
              <a:rPr lang="es-ES" dirty="0"/>
              <a:t>Proponer a la Asamblea General el número y valor mínimo de certificados de aportación que deban tener los socios; </a:t>
            </a:r>
          </a:p>
          <a:p>
            <a:pPr marL="228600" indent="-228600">
              <a:buFont typeface="+mj-lt"/>
              <a:buAutoNum type="arabicPeriod" startAt="17"/>
            </a:pPr>
            <a:r>
              <a:rPr lang="es-ES" dirty="0"/>
              <a:t>Autorizar la transferencia de los certificados de aportación, que sólo podrá hacerse entre socios o a favor de la Cooperativa; </a:t>
            </a:r>
          </a:p>
          <a:p>
            <a:pPr marL="228600" indent="-228600">
              <a:buFont typeface="+mj-lt"/>
              <a:buAutoNum type="arabicPeriod" startAt="17"/>
            </a:pPr>
            <a:r>
              <a:rPr lang="es-ES" dirty="0"/>
              <a:t>Fijar el monto de las cuotas ordinarias y extraordinarias para gastos de administración u otras actividades; así como el monto de las multas por inasistencia injustificada a la Asamblea General, que constará en un instructivo que se elabore para el efecto; y, </a:t>
            </a:r>
          </a:p>
          <a:p>
            <a:pPr marL="228600" indent="-228600">
              <a:buFont typeface="+mj-lt"/>
              <a:buAutoNum type="arabicPeriod" startAt="17"/>
            </a:pPr>
            <a:r>
              <a:rPr lang="es-ES" dirty="0"/>
              <a:t>Las demás atribuciones que no estén contempladas para otro organismo de la Cooperativa. </a:t>
            </a:r>
          </a:p>
        </p:txBody>
      </p:sp>
    </p:spTree>
    <p:extLst>
      <p:ext uri="{BB962C8B-B14F-4D97-AF65-F5344CB8AC3E}">
        <p14:creationId xmlns:p14="http://schemas.microsoft.com/office/powerpoint/2010/main" val="1122807005"/>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12FFB22-D9DC-7151-2F72-414A8C07DB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7" name="CuadroTexto 6">
            <a:extLst>
              <a:ext uri="{FF2B5EF4-FFF2-40B4-BE49-F238E27FC236}">
                <a16:creationId xmlns:a16="http://schemas.microsoft.com/office/drawing/2014/main" id="{820CE01E-44F1-4A08-9182-4BC016FDC1D2}"/>
              </a:ext>
            </a:extLst>
          </p:cNvPr>
          <p:cNvSpPr txBox="1"/>
          <p:nvPr/>
        </p:nvSpPr>
        <p:spPr>
          <a:xfrm>
            <a:off x="1093248" y="601834"/>
            <a:ext cx="10005503" cy="523220"/>
          </a:xfrm>
          <a:prstGeom prst="rect">
            <a:avLst/>
          </a:prstGeom>
          <a:noFill/>
        </p:spPr>
        <p:txBody>
          <a:bodyPr wrap="square">
            <a:spAutoFit/>
          </a:bodyPr>
          <a:lstStyle/>
          <a:p>
            <a:pPr>
              <a:defRPr/>
            </a:pPr>
            <a:r>
              <a:rPr lang="es-ES" sz="2800" b="1" dirty="0">
                <a:solidFill>
                  <a:schemeClr val="tx1">
                    <a:lumMod val="95000"/>
                    <a:lumOff val="5000"/>
                  </a:schemeClr>
                </a:solidFill>
                <a:latin typeface="Arial"/>
                <a:cs typeface="Arial"/>
              </a:rPr>
              <a:t>Estructura orgánica</a:t>
            </a:r>
          </a:p>
        </p:txBody>
      </p:sp>
      <p:sp>
        <p:nvSpPr>
          <p:cNvPr id="8" name="4 Rectángulo">
            <a:extLst>
              <a:ext uri="{FF2B5EF4-FFF2-40B4-BE49-F238E27FC236}">
                <a16:creationId xmlns:a16="http://schemas.microsoft.com/office/drawing/2014/main" id="{7E9AAD2B-2CA1-4778-B977-E3A64A4EECD6}"/>
              </a:ext>
            </a:extLst>
          </p:cNvPr>
          <p:cNvSpPr/>
          <p:nvPr/>
        </p:nvSpPr>
        <p:spPr>
          <a:xfrm>
            <a:off x="1497453" y="2065770"/>
            <a:ext cx="9601298" cy="31700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r>
              <a:rPr lang="es-EC" sz="2000" dirty="0">
                <a:solidFill>
                  <a:prstClr val="black"/>
                </a:solidFill>
              </a:rPr>
              <a:t>Es el órgano de control interno en lo que se refiere a las actividades económicas se conforma por un </a:t>
            </a:r>
            <a:r>
              <a:rPr lang="es-EC" sz="2000" b="1" dirty="0">
                <a:solidFill>
                  <a:prstClr val="black"/>
                </a:solidFill>
              </a:rPr>
              <a:t>mínimo</a:t>
            </a:r>
            <a:r>
              <a:rPr lang="es-EC" sz="2000" dirty="0">
                <a:solidFill>
                  <a:prstClr val="black"/>
                </a:solidFill>
              </a:rPr>
              <a:t> de </a:t>
            </a:r>
            <a:r>
              <a:rPr lang="es-EC" sz="2000" b="1" dirty="0">
                <a:solidFill>
                  <a:prstClr val="black"/>
                </a:solidFill>
              </a:rPr>
              <a:t>tres</a:t>
            </a:r>
            <a:r>
              <a:rPr lang="es-EC" sz="2000" dirty="0">
                <a:solidFill>
                  <a:prstClr val="black"/>
                </a:solidFill>
              </a:rPr>
              <a:t> y </a:t>
            </a:r>
            <a:r>
              <a:rPr lang="es-EC" sz="2000" b="1" dirty="0">
                <a:solidFill>
                  <a:prstClr val="black"/>
                </a:solidFill>
              </a:rPr>
              <a:t>máximo cinco</a:t>
            </a:r>
            <a:r>
              <a:rPr lang="es-EC" sz="2000" dirty="0">
                <a:solidFill>
                  <a:prstClr val="black"/>
                </a:solidFill>
              </a:rPr>
              <a:t> vocales con sus respectivos suplentes elegidos por la Asamblea General en votación secreta.</a:t>
            </a:r>
          </a:p>
          <a:p>
            <a:pPr>
              <a:defRPr/>
            </a:pPr>
            <a:r>
              <a:rPr lang="es-EC" sz="2000" dirty="0">
                <a:solidFill>
                  <a:prstClr val="black"/>
                </a:solidFill>
              </a:rPr>
              <a:t> </a:t>
            </a:r>
          </a:p>
          <a:p>
            <a:pPr>
              <a:defRPr/>
            </a:pPr>
            <a:r>
              <a:rPr lang="es-EC" sz="2000" dirty="0">
                <a:solidFill>
                  <a:prstClr val="black"/>
                </a:solidFill>
              </a:rPr>
              <a:t>El estatuto de la organización definirá el período de funciones que no superará los 4 años y podrán ser reelegidos por una sola vez.</a:t>
            </a:r>
          </a:p>
          <a:p>
            <a:pPr>
              <a:defRPr/>
            </a:pPr>
            <a:r>
              <a:rPr lang="es-EC" sz="2000" dirty="0">
                <a:solidFill>
                  <a:prstClr val="black"/>
                </a:solidFill>
              </a:rPr>
              <a:t> </a:t>
            </a:r>
          </a:p>
          <a:p>
            <a:pPr>
              <a:defRPr/>
            </a:pPr>
            <a:r>
              <a:rPr lang="es-EC" sz="2000" dirty="0">
                <a:solidFill>
                  <a:prstClr val="black"/>
                </a:solidFill>
              </a:rPr>
              <a:t>El Presidente y Secretario del Consejo será nombrado de los integrantes del consejo de vigilancia y estos responderán a la Asamblea General.</a:t>
            </a:r>
          </a:p>
          <a:p>
            <a:pPr>
              <a:defRPr/>
            </a:pPr>
            <a:endParaRPr lang="es-EC" sz="2000" dirty="0">
              <a:ln w="900" cmpd="sng">
                <a:solidFill>
                  <a:srgbClr val="4F81BD">
                    <a:satMod val="190000"/>
                    <a:alpha val="55000"/>
                  </a:srgbClr>
                </a:solidFill>
                <a:prstDash val="solid"/>
              </a:ln>
              <a:solidFill>
                <a:prstClr val="black">
                  <a:lumMod val="95000"/>
                  <a:lumOff val="5000"/>
                </a:prstClr>
              </a:solidFill>
              <a:latin typeface="Arial" pitchFamily="34" charset="0"/>
              <a:ea typeface="Verdana" panose="020B0604030504040204" pitchFamily="34" charset="0"/>
              <a:cs typeface="Arial" pitchFamily="34" charset="0"/>
            </a:endParaRPr>
          </a:p>
        </p:txBody>
      </p:sp>
      <p:sp>
        <p:nvSpPr>
          <p:cNvPr id="6" name="6 Rectángulo redondeado">
            <a:extLst>
              <a:ext uri="{FF2B5EF4-FFF2-40B4-BE49-F238E27FC236}">
                <a16:creationId xmlns:a16="http://schemas.microsoft.com/office/drawing/2014/main" id="{4CA23E4A-5259-4023-9A95-546AA69DBD9D}"/>
              </a:ext>
            </a:extLst>
          </p:cNvPr>
          <p:cNvSpPr/>
          <p:nvPr/>
        </p:nvSpPr>
        <p:spPr>
          <a:xfrm>
            <a:off x="1497453" y="1315048"/>
            <a:ext cx="2968625" cy="5619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EC" b="1" dirty="0">
                <a:solidFill>
                  <a:prstClr val="black"/>
                </a:solidFill>
              </a:rPr>
              <a:t>CONSEJO VIGILANCIA </a:t>
            </a:r>
          </a:p>
        </p:txBody>
      </p:sp>
    </p:spTree>
    <p:extLst>
      <p:ext uri="{BB962C8B-B14F-4D97-AF65-F5344CB8AC3E}">
        <p14:creationId xmlns:p14="http://schemas.microsoft.com/office/powerpoint/2010/main" val="35365633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78E2501-005F-F587-E628-A8CE7B192D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7" name="CuadroTexto 6">
            <a:extLst>
              <a:ext uri="{FF2B5EF4-FFF2-40B4-BE49-F238E27FC236}">
                <a16:creationId xmlns:a16="http://schemas.microsoft.com/office/drawing/2014/main" id="{820CE01E-44F1-4A08-9182-4BC016FDC1D2}"/>
              </a:ext>
            </a:extLst>
          </p:cNvPr>
          <p:cNvSpPr txBox="1"/>
          <p:nvPr/>
        </p:nvSpPr>
        <p:spPr>
          <a:xfrm>
            <a:off x="1093248" y="601834"/>
            <a:ext cx="10005503" cy="523220"/>
          </a:xfrm>
          <a:prstGeom prst="rect">
            <a:avLst/>
          </a:prstGeom>
          <a:noFill/>
        </p:spPr>
        <p:txBody>
          <a:bodyPr wrap="square">
            <a:spAutoFit/>
          </a:bodyPr>
          <a:lstStyle/>
          <a:p>
            <a:pPr>
              <a:defRPr/>
            </a:pPr>
            <a:r>
              <a:rPr lang="es-ES" sz="2800" b="1" dirty="0">
                <a:solidFill>
                  <a:schemeClr val="tx1">
                    <a:lumMod val="95000"/>
                    <a:lumOff val="5000"/>
                  </a:schemeClr>
                </a:solidFill>
                <a:latin typeface="Arial"/>
                <a:cs typeface="Arial"/>
              </a:rPr>
              <a:t>ATRIBUCIONES: C.D.V.</a:t>
            </a:r>
          </a:p>
        </p:txBody>
      </p:sp>
      <p:sp>
        <p:nvSpPr>
          <p:cNvPr id="9" name="CuadroTexto 8">
            <a:extLst>
              <a:ext uri="{FF2B5EF4-FFF2-40B4-BE49-F238E27FC236}">
                <a16:creationId xmlns:a16="http://schemas.microsoft.com/office/drawing/2014/main" id="{04C998B1-4236-4B68-AE8E-2AA13D4EB4D9}"/>
              </a:ext>
            </a:extLst>
          </p:cNvPr>
          <p:cNvSpPr txBox="1"/>
          <p:nvPr/>
        </p:nvSpPr>
        <p:spPr>
          <a:xfrm>
            <a:off x="6366288" y="6203793"/>
            <a:ext cx="2853465" cy="369332"/>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s-EC" b="1" dirty="0">
                <a:solidFill>
                  <a:prstClr val="black"/>
                </a:solidFill>
              </a:rPr>
              <a:t>ART. 38 DEL RLOEPS</a:t>
            </a:r>
            <a:endParaRPr lang="es-ES" b="1" dirty="0">
              <a:solidFill>
                <a:prstClr val="black"/>
              </a:solidFill>
            </a:endParaRPr>
          </a:p>
        </p:txBody>
      </p:sp>
      <p:sp>
        <p:nvSpPr>
          <p:cNvPr id="6" name="Title 20">
            <a:extLst>
              <a:ext uri="{FF2B5EF4-FFF2-40B4-BE49-F238E27FC236}">
                <a16:creationId xmlns:a16="http://schemas.microsoft.com/office/drawing/2014/main" id="{E3C07500-757B-41C5-9A16-91C20DD1C0CE}"/>
              </a:ext>
            </a:extLst>
          </p:cNvPr>
          <p:cNvSpPr txBox="1"/>
          <p:nvPr/>
        </p:nvSpPr>
        <p:spPr>
          <a:xfrm>
            <a:off x="1093248" y="1347194"/>
            <a:ext cx="5002752" cy="43876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ctr">
            <a:spAutoFit/>
          </a:bodyPr>
          <a:lstStyle>
            <a:lvl1pPr defTabSz="457200">
              <a:lnSpc>
                <a:spcPct val="130000"/>
              </a:lnSpc>
              <a:defRPr sz="1200">
                <a:latin typeface="Century Gothic"/>
                <a:ea typeface="Century Gothic"/>
                <a:cs typeface="Century Gothic"/>
                <a:sym typeface="Century Gothic"/>
              </a:defRPr>
            </a:lvl1pPr>
          </a:lstStyle>
          <a:p>
            <a:pPr marL="228600" indent="-228600">
              <a:buAutoNum type="arabicPeriod"/>
            </a:pPr>
            <a:r>
              <a:rPr lang="es-ES" dirty="0"/>
              <a:t>Nombrar de su seno al Presidente y Secretario del Consejo;</a:t>
            </a:r>
          </a:p>
          <a:p>
            <a:pPr marL="228600" indent="-228600">
              <a:buAutoNum type="arabicPeriod"/>
            </a:pPr>
            <a:r>
              <a:rPr lang="es-ES" dirty="0"/>
              <a:t>Controlar las actividades económicas de la cooperativa; </a:t>
            </a:r>
          </a:p>
          <a:p>
            <a:pPr marL="228600" indent="-228600">
              <a:buAutoNum type="arabicPeriod"/>
            </a:pPr>
            <a:r>
              <a:rPr lang="es-ES" dirty="0"/>
              <a:t>Vigilar que la contabilidad de la cooperativa se ajuste a las normas técnicas y legales vigentes; </a:t>
            </a:r>
          </a:p>
          <a:p>
            <a:pPr marL="228600" indent="-228600">
              <a:buAutoNum type="arabicPeriod"/>
            </a:pPr>
            <a:r>
              <a:rPr lang="es-ES" dirty="0"/>
              <a:t>Realizar controles concurrentes y posteriores sobre los procedimientos de contratación y ejecución, efectuados por la cooperativa; </a:t>
            </a:r>
          </a:p>
          <a:p>
            <a:pPr marL="228600" indent="-228600">
              <a:buAutoNum type="arabicPeriod"/>
            </a:pPr>
            <a:r>
              <a:rPr lang="es-ES" dirty="0"/>
              <a:t>Efectuar las funciones de auditoría interna, en los casos de cooperativas que no excedan de 200 socios o 500.000 dólares de activos; </a:t>
            </a:r>
          </a:p>
          <a:p>
            <a:pPr marL="228600" indent="-228600">
              <a:buAutoNum type="arabicPeriod"/>
            </a:pPr>
            <a:r>
              <a:rPr lang="es-ES" dirty="0"/>
              <a:t>Vigilar el cumplimiento de las recomendaciones de auditoría, debidamente aceptadas; </a:t>
            </a:r>
          </a:p>
          <a:p>
            <a:pPr marL="228600" indent="-228600">
              <a:buAutoNum type="arabicPeriod"/>
            </a:pPr>
            <a:r>
              <a:rPr lang="es-ES" dirty="0"/>
              <a:t>Presentar a la asamblea general un informe conteniendo su opinión sobre la razonabilidad de los estados financieros y la gestión de la cooperativa; </a:t>
            </a:r>
          </a:p>
          <a:p>
            <a:pPr marL="228600" indent="-228600">
              <a:buAutoNum type="arabicPeriod"/>
            </a:pPr>
            <a:r>
              <a:rPr lang="es-ES" dirty="0"/>
              <a:t>Proponer ante la asamblea general, la terna para la designación de auditor interno y externo y, motivadamente, la remoción de los directivos o Gerente; </a:t>
            </a:r>
            <a:endParaRPr dirty="0"/>
          </a:p>
        </p:txBody>
      </p:sp>
      <p:sp>
        <p:nvSpPr>
          <p:cNvPr id="10" name="Title 20">
            <a:extLst>
              <a:ext uri="{FF2B5EF4-FFF2-40B4-BE49-F238E27FC236}">
                <a16:creationId xmlns:a16="http://schemas.microsoft.com/office/drawing/2014/main" id="{2B488170-D6D6-4B9D-A4BF-206FBAEB6213}"/>
              </a:ext>
            </a:extLst>
          </p:cNvPr>
          <p:cNvSpPr txBox="1"/>
          <p:nvPr/>
        </p:nvSpPr>
        <p:spPr>
          <a:xfrm>
            <a:off x="6366288" y="1347194"/>
            <a:ext cx="5002752" cy="3187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ctr">
            <a:spAutoFit/>
          </a:bodyPr>
          <a:lstStyle>
            <a:lvl1pPr defTabSz="457200">
              <a:lnSpc>
                <a:spcPct val="130000"/>
              </a:lnSpc>
              <a:defRPr sz="1200">
                <a:latin typeface="Century Gothic"/>
                <a:ea typeface="Century Gothic"/>
                <a:cs typeface="Century Gothic"/>
                <a:sym typeface="Century Gothic"/>
              </a:defRPr>
            </a:lvl1pPr>
          </a:lstStyle>
          <a:p>
            <a:pPr marL="228600" indent="-228600">
              <a:buFont typeface="+mj-lt"/>
              <a:buAutoNum type="arabicPeriod" startAt="9"/>
            </a:pPr>
            <a:r>
              <a:rPr lang="es-ES" dirty="0"/>
              <a:t>Observar cuando las resoluciones y decisiones del Consejo de Administración y del Gerente, en su orden, no guarden conformidad con lo resuelto por la asamblea general, contando previamente con los criterios de la gerencia.</a:t>
            </a:r>
          </a:p>
          <a:p>
            <a:pPr marL="228600" indent="-228600">
              <a:buFont typeface="+mj-lt"/>
              <a:buAutoNum type="arabicPeriod" startAt="9"/>
            </a:pPr>
            <a:r>
              <a:rPr lang="es-ES" dirty="0"/>
              <a:t> Informar al Consejo de Administración y a la asamblea general, sobre los riesgos que puedan afectar a la cooperativa; </a:t>
            </a:r>
          </a:p>
          <a:p>
            <a:pPr marL="228600" indent="-228600">
              <a:buFont typeface="+mj-lt"/>
              <a:buAutoNum type="arabicPeriod" startAt="9"/>
            </a:pPr>
            <a:r>
              <a:rPr lang="es-ES" dirty="0"/>
              <a:t>Solicitar al Presidente que se incluya en el orden del día de la próxima asamblea general, los puntos que crea conveniente, siempre y cuando estén relacionados directamente con el cumplimiento de sus funciones; y, </a:t>
            </a:r>
          </a:p>
          <a:p>
            <a:pPr marL="228600" indent="-228600">
              <a:buFont typeface="+mj-lt"/>
              <a:buAutoNum type="arabicPeriod" startAt="9"/>
            </a:pPr>
            <a:r>
              <a:rPr lang="es-ES" dirty="0"/>
              <a:t>Las demás establecidas en la ley, este reglamento y el estatuto social. ;</a:t>
            </a:r>
            <a:endParaRPr dirty="0"/>
          </a:p>
        </p:txBody>
      </p:sp>
    </p:spTree>
    <p:extLst>
      <p:ext uri="{BB962C8B-B14F-4D97-AF65-F5344CB8AC3E}">
        <p14:creationId xmlns:p14="http://schemas.microsoft.com/office/powerpoint/2010/main" val="2943604519"/>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50A50C6-0BFF-3919-6889-5217096726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7" name="CuadroTexto 6">
            <a:extLst>
              <a:ext uri="{FF2B5EF4-FFF2-40B4-BE49-F238E27FC236}">
                <a16:creationId xmlns:a16="http://schemas.microsoft.com/office/drawing/2014/main" id="{820CE01E-44F1-4A08-9182-4BC016FDC1D2}"/>
              </a:ext>
            </a:extLst>
          </p:cNvPr>
          <p:cNvSpPr txBox="1"/>
          <p:nvPr/>
        </p:nvSpPr>
        <p:spPr>
          <a:xfrm>
            <a:off x="681768" y="312602"/>
            <a:ext cx="10005503" cy="523220"/>
          </a:xfrm>
          <a:prstGeom prst="rect">
            <a:avLst/>
          </a:prstGeom>
          <a:noFill/>
        </p:spPr>
        <p:txBody>
          <a:bodyPr wrap="square">
            <a:spAutoFit/>
          </a:bodyPr>
          <a:lstStyle/>
          <a:p>
            <a:pPr>
              <a:defRPr/>
            </a:pPr>
            <a:r>
              <a:rPr lang="es-ES" sz="2800" b="1" dirty="0">
                <a:solidFill>
                  <a:schemeClr val="tx1">
                    <a:lumMod val="95000"/>
                    <a:lumOff val="5000"/>
                  </a:schemeClr>
                </a:solidFill>
                <a:latin typeface="Arial"/>
                <a:cs typeface="Arial"/>
              </a:rPr>
              <a:t>ATRIBUCIONES: C.D.V.</a:t>
            </a:r>
          </a:p>
        </p:txBody>
      </p:sp>
      <p:sp>
        <p:nvSpPr>
          <p:cNvPr id="9" name="CuadroTexto 8">
            <a:extLst>
              <a:ext uri="{FF2B5EF4-FFF2-40B4-BE49-F238E27FC236}">
                <a16:creationId xmlns:a16="http://schemas.microsoft.com/office/drawing/2014/main" id="{04C998B1-4236-4B68-AE8E-2AA13D4EB4D9}"/>
              </a:ext>
            </a:extLst>
          </p:cNvPr>
          <p:cNvSpPr txBox="1"/>
          <p:nvPr/>
        </p:nvSpPr>
        <p:spPr>
          <a:xfrm>
            <a:off x="6366288" y="6183711"/>
            <a:ext cx="2853465" cy="369332"/>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s-EC" b="1" dirty="0">
                <a:solidFill>
                  <a:prstClr val="black"/>
                </a:solidFill>
              </a:rPr>
              <a:t>Estatuto: Art 24</a:t>
            </a:r>
            <a:endParaRPr lang="es-ES" b="1" dirty="0">
              <a:solidFill>
                <a:prstClr val="black"/>
              </a:solidFill>
            </a:endParaRPr>
          </a:p>
        </p:txBody>
      </p:sp>
      <p:sp>
        <p:nvSpPr>
          <p:cNvPr id="6" name="Title 20">
            <a:extLst>
              <a:ext uri="{FF2B5EF4-FFF2-40B4-BE49-F238E27FC236}">
                <a16:creationId xmlns:a16="http://schemas.microsoft.com/office/drawing/2014/main" id="{E3C07500-757B-41C5-9A16-91C20DD1C0CE}"/>
              </a:ext>
            </a:extLst>
          </p:cNvPr>
          <p:cNvSpPr txBox="1"/>
          <p:nvPr/>
        </p:nvSpPr>
        <p:spPr>
          <a:xfrm>
            <a:off x="681768" y="704992"/>
            <a:ext cx="5002752" cy="53479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lvl1pPr defTabSz="457200">
              <a:lnSpc>
                <a:spcPct val="130000"/>
              </a:lnSpc>
              <a:defRPr sz="1200">
                <a:latin typeface="Century Gothic"/>
                <a:ea typeface="Century Gothic"/>
                <a:cs typeface="Century Gothic"/>
                <a:sym typeface="Century Gothic"/>
              </a:defRPr>
            </a:lvl1pPr>
          </a:lstStyle>
          <a:p>
            <a:pPr marL="228600" indent="-228600">
              <a:buAutoNum type="arabicPeriod"/>
            </a:pPr>
            <a:r>
              <a:rPr lang="es-ES" dirty="0"/>
              <a:t>Nombrar de su seno al Presidente y Secretario del Consejo;</a:t>
            </a:r>
          </a:p>
          <a:p>
            <a:pPr marL="228600" indent="-228600">
              <a:buAutoNum type="arabicPeriod"/>
            </a:pPr>
            <a:r>
              <a:rPr lang="es-ES" dirty="0"/>
              <a:t>Controlar las actividades económicas de la Cooperativa; </a:t>
            </a:r>
          </a:p>
          <a:p>
            <a:pPr marL="228600" indent="-228600">
              <a:buAutoNum type="arabicPeriod"/>
            </a:pPr>
            <a:r>
              <a:rPr lang="es-ES" dirty="0"/>
              <a:t>Vigilar que la contabilidad de la Cooperativa se ajuste a las normas técnicas y legales vigentes; </a:t>
            </a:r>
          </a:p>
          <a:p>
            <a:pPr marL="228600" indent="-228600">
              <a:buAutoNum type="arabicPeriod"/>
            </a:pPr>
            <a:r>
              <a:rPr lang="es-ES" dirty="0"/>
              <a:t>Realizar controles concurrentes y posteriores sobre los procedimientos de contratación y ejecución, efectuados por la Cooperativa; </a:t>
            </a:r>
          </a:p>
          <a:p>
            <a:pPr marL="228600" indent="-228600">
              <a:buAutoNum type="arabicPeriod"/>
            </a:pPr>
            <a:r>
              <a:rPr lang="es-ES" dirty="0"/>
              <a:t>Efectuar las funciones de auditoría interna, cuando la Cooperativa no exceda de 200 socios o 500.000 dólares de activos; </a:t>
            </a:r>
          </a:p>
          <a:p>
            <a:pPr marL="228600" indent="-228600">
              <a:buAutoNum type="arabicPeriod"/>
            </a:pPr>
            <a:r>
              <a:rPr lang="es-ES" dirty="0"/>
              <a:t>Vigilar el cumplimiento de las recomendaciones de auditoría, debidamente aceptadas; </a:t>
            </a:r>
          </a:p>
          <a:p>
            <a:pPr marL="228600" indent="-228600">
              <a:buAutoNum type="arabicPeriod"/>
            </a:pPr>
            <a:r>
              <a:rPr lang="es-ES" dirty="0"/>
              <a:t>Presentar a la Asamblea General un informe conteniendo su opinión sobre la razonabilidad de los estados financieros y la gestión de la Cooperativa; </a:t>
            </a:r>
          </a:p>
          <a:p>
            <a:pPr marL="228600" indent="-228600">
              <a:buAutoNum type="arabicPeriod"/>
            </a:pPr>
            <a:r>
              <a:rPr lang="es-ES" dirty="0"/>
              <a:t>Proponer ante la Asamblea General, la terna para la designación de auditor interno y externo; debidamente calificados ante el Organismo de Control; </a:t>
            </a:r>
          </a:p>
          <a:p>
            <a:pPr marL="228600" indent="-228600">
              <a:buAutoNum type="arabicPeriod"/>
            </a:pPr>
            <a:r>
              <a:rPr lang="es-ES" dirty="0"/>
              <a:t>Observar cuando las resoluciones y decisiones del Consejo de Administración y del Gerente, en su orden, no guarden conformidad con lo resuelto por la Asamblea General, contando previamente con los criterios de la Gerencia; </a:t>
            </a:r>
          </a:p>
        </p:txBody>
      </p:sp>
      <p:sp>
        <p:nvSpPr>
          <p:cNvPr id="10" name="Title 20">
            <a:extLst>
              <a:ext uri="{FF2B5EF4-FFF2-40B4-BE49-F238E27FC236}">
                <a16:creationId xmlns:a16="http://schemas.microsoft.com/office/drawing/2014/main" id="{2B488170-D6D6-4B9D-A4BF-206FBAEB6213}"/>
              </a:ext>
            </a:extLst>
          </p:cNvPr>
          <p:cNvSpPr txBox="1"/>
          <p:nvPr/>
        </p:nvSpPr>
        <p:spPr>
          <a:xfrm>
            <a:off x="6366288" y="464926"/>
            <a:ext cx="5002752" cy="55880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lvl1pPr defTabSz="457200">
              <a:lnSpc>
                <a:spcPct val="130000"/>
              </a:lnSpc>
              <a:defRPr sz="1200">
                <a:latin typeface="Century Gothic"/>
                <a:ea typeface="Century Gothic"/>
                <a:cs typeface="Century Gothic"/>
                <a:sym typeface="Century Gothic"/>
              </a:defRPr>
            </a:lvl1pPr>
          </a:lstStyle>
          <a:p>
            <a:pPr marL="228600" indent="-228600">
              <a:buFont typeface="+mj-lt"/>
              <a:buAutoNum type="arabicPeriod" startAt="10"/>
            </a:pPr>
            <a:r>
              <a:rPr lang="es-ES" dirty="0"/>
              <a:t> Informar al Consejo de Administración y a la Asamblea General, sobre los riesgos que puedan afectar a la Cooperativa; </a:t>
            </a:r>
          </a:p>
          <a:p>
            <a:pPr marL="228600" indent="-228600">
              <a:buFont typeface="+mj-lt"/>
              <a:buAutoNum type="arabicPeriod" startAt="10"/>
            </a:pPr>
            <a:r>
              <a:rPr lang="es-ES" dirty="0"/>
              <a:t>Solicitar al Presidente que se incluya en el orden del día de la próxima Asamblea General, los puntos que crea conveniente, siempre y cuando estén relacionados directamente con el cumplimiento de sus funciones; </a:t>
            </a:r>
          </a:p>
          <a:p>
            <a:pPr marL="228600" indent="-228600">
              <a:buFont typeface="+mj-lt"/>
              <a:buAutoNum type="arabicPeriod" startAt="10"/>
            </a:pPr>
            <a:r>
              <a:rPr lang="es-ES" dirty="0"/>
              <a:t>Efectuar arqueos de caja, periódica u ocasionalmente y revisar la contabilidad de la Cooperativa, a fin de verificar su veracidad y la existencia de sustentos adecuados para los asientos contables, cuando deba ejercer las funciones de auditoría interna</a:t>
            </a:r>
          </a:p>
          <a:p>
            <a:pPr marL="228600" indent="-228600">
              <a:buFont typeface="+mj-lt"/>
              <a:buAutoNum type="arabicPeriod" startAt="10"/>
            </a:pPr>
            <a:r>
              <a:rPr lang="es-ES" dirty="0"/>
              <a:t> Organizar, dirigir el proceso y resolver la selección del oficial de cumplimiento, de la terna preparada para el efecto;</a:t>
            </a:r>
          </a:p>
          <a:p>
            <a:pPr marL="228600" indent="-228600">
              <a:buFont typeface="+mj-lt"/>
              <a:buAutoNum type="arabicPeriod" startAt="10"/>
            </a:pPr>
            <a:r>
              <a:rPr lang="es-ES" dirty="0"/>
              <a:t>Elaborar el expediente, debidamente sustentado y motivado, cuando se pretenda solicitar la remoción de los vocales, directivos o gerente y notificar con el mismo a los implicados, antes de someterlo a consideración de la Asamblea General; y, </a:t>
            </a:r>
          </a:p>
          <a:p>
            <a:pPr marL="228600" indent="-228600">
              <a:buFont typeface="+mj-lt"/>
              <a:buAutoNum type="arabicPeriod" startAt="10"/>
            </a:pPr>
            <a:r>
              <a:rPr lang="es-ES" dirty="0"/>
              <a:t>Iniciar y sustanciar el procedimiento sobre infracciones de los socios, susceptibles de sanción con exclusión, cuando sea requerido por el Consejo de Administración, aplicando lo dispuesto en el Reglamento Interno.</a:t>
            </a:r>
          </a:p>
        </p:txBody>
      </p:sp>
    </p:spTree>
    <p:extLst>
      <p:ext uri="{BB962C8B-B14F-4D97-AF65-F5344CB8AC3E}">
        <p14:creationId xmlns:p14="http://schemas.microsoft.com/office/powerpoint/2010/main" val="2177790640"/>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926FD6-B003-A5D8-D7D1-01AD3206A0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7" name="CuadroTexto 6">
            <a:extLst>
              <a:ext uri="{FF2B5EF4-FFF2-40B4-BE49-F238E27FC236}">
                <a16:creationId xmlns:a16="http://schemas.microsoft.com/office/drawing/2014/main" id="{820CE01E-44F1-4A08-9182-4BC016FDC1D2}"/>
              </a:ext>
            </a:extLst>
          </p:cNvPr>
          <p:cNvSpPr txBox="1"/>
          <p:nvPr/>
        </p:nvSpPr>
        <p:spPr>
          <a:xfrm>
            <a:off x="1093248" y="601834"/>
            <a:ext cx="10005503" cy="523220"/>
          </a:xfrm>
          <a:prstGeom prst="rect">
            <a:avLst/>
          </a:prstGeom>
          <a:noFill/>
        </p:spPr>
        <p:txBody>
          <a:bodyPr wrap="square">
            <a:spAutoFit/>
          </a:bodyPr>
          <a:lstStyle/>
          <a:p>
            <a:pPr>
              <a:defRPr/>
            </a:pPr>
            <a:r>
              <a:rPr lang="es-ES" sz="2800" b="1" dirty="0">
                <a:solidFill>
                  <a:schemeClr val="tx1">
                    <a:lumMod val="95000"/>
                    <a:lumOff val="5000"/>
                  </a:schemeClr>
                </a:solidFill>
                <a:latin typeface="Arial"/>
                <a:cs typeface="Arial"/>
              </a:rPr>
              <a:t>ATRIBUCIONES: CDV</a:t>
            </a:r>
          </a:p>
        </p:txBody>
      </p:sp>
      <p:sp>
        <p:nvSpPr>
          <p:cNvPr id="6" name="Title 20">
            <a:extLst>
              <a:ext uri="{FF2B5EF4-FFF2-40B4-BE49-F238E27FC236}">
                <a16:creationId xmlns:a16="http://schemas.microsoft.com/office/drawing/2014/main" id="{E3C07500-757B-41C5-9A16-91C20DD1C0CE}"/>
              </a:ext>
            </a:extLst>
          </p:cNvPr>
          <p:cNvSpPr txBox="1"/>
          <p:nvPr/>
        </p:nvSpPr>
        <p:spPr>
          <a:xfrm>
            <a:off x="4256615" y="2804245"/>
            <a:ext cx="4224340" cy="12495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ctr">
            <a:spAutoFit/>
          </a:bodyPr>
          <a:lstStyle>
            <a:lvl1pPr defTabSz="457200">
              <a:lnSpc>
                <a:spcPct val="130000"/>
              </a:lnSpc>
              <a:defRPr sz="1200">
                <a:latin typeface="Century Gothic"/>
                <a:ea typeface="Century Gothic"/>
                <a:cs typeface="Century Gothic"/>
                <a:sym typeface="Century Gothic"/>
              </a:defRPr>
            </a:lvl1pPr>
          </a:lstStyle>
          <a:p>
            <a:r>
              <a:rPr lang="es-ES" sz="2000" dirty="0"/>
              <a:t>Más todas las establecidas en el Reglamento Interno de la Cooperativa</a:t>
            </a:r>
          </a:p>
        </p:txBody>
      </p:sp>
    </p:spTree>
    <p:extLst>
      <p:ext uri="{BB962C8B-B14F-4D97-AF65-F5344CB8AC3E}">
        <p14:creationId xmlns:p14="http://schemas.microsoft.com/office/powerpoint/2010/main" val="303558885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descr="Patrón de fondo&#10;&#10;Descripción generada automáticamente con confianza baja">
            <a:extLst>
              <a:ext uri="{FF2B5EF4-FFF2-40B4-BE49-F238E27FC236}">
                <a16:creationId xmlns:a16="http://schemas.microsoft.com/office/drawing/2014/main" id="{E9717B1C-F0E0-734B-AE39-3778D5B34B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62"/>
            <a:ext cx="12192000" cy="6845475"/>
          </a:xfrm>
          <a:prstGeom prst="rect">
            <a:avLst/>
          </a:prstGeom>
        </p:spPr>
      </p:pic>
      <p:sp>
        <p:nvSpPr>
          <p:cNvPr id="5" name="CuadroTexto 4">
            <a:extLst>
              <a:ext uri="{FF2B5EF4-FFF2-40B4-BE49-F238E27FC236}">
                <a16:creationId xmlns:a16="http://schemas.microsoft.com/office/drawing/2014/main" id="{3CBC6B2D-368F-3B2C-8AA4-3C4930572555}"/>
              </a:ext>
            </a:extLst>
          </p:cNvPr>
          <p:cNvSpPr txBox="1"/>
          <p:nvPr/>
        </p:nvSpPr>
        <p:spPr>
          <a:xfrm>
            <a:off x="1856390" y="2088930"/>
            <a:ext cx="8769568" cy="24363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07000"/>
              </a:lnSpc>
              <a:spcAft>
                <a:spcPts val="800"/>
              </a:spcAft>
            </a:pPr>
            <a:r>
              <a:rPr kumimoji="0" lang="es-MX" sz="4800" b="0" i="0" u="none" strike="noStrike" cap="none" spc="0" normalizeH="0" baseline="0" dirty="0">
                <a:ln>
                  <a:noFill/>
                </a:ln>
                <a:solidFill>
                  <a:srgbClr val="000000"/>
                </a:solidFill>
                <a:effectLst/>
                <a:uFillTx/>
                <a:latin typeface="Aptos" panose="020B0004020202020204" pitchFamily="34" charset="0"/>
                <a:ea typeface="+mj-ea"/>
                <a:cs typeface="Times New Roman" panose="02020603050405020304" pitchFamily="18" charset="0"/>
                <a:sym typeface="Calibri"/>
              </a:rPr>
              <a:t>Marco Legal para la intermediación financiera en Ecuador</a:t>
            </a:r>
            <a:endParaRPr lang="es-EC" sz="48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032248044"/>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9DDEEFB-61AD-63A3-14DE-9E31C1A165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7" name="CuadroTexto 6">
            <a:extLst>
              <a:ext uri="{FF2B5EF4-FFF2-40B4-BE49-F238E27FC236}">
                <a16:creationId xmlns:a16="http://schemas.microsoft.com/office/drawing/2014/main" id="{820CE01E-44F1-4A08-9182-4BC016FDC1D2}"/>
              </a:ext>
            </a:extLst>
          </p:cNvPr>
          <p:cNvSpPr txBox="1"/>
          <p:nvPr/>
        </p:nvSpPr>
        <p:spPr>
          <a:xfrm>
            <a:off x="1093248" y="601834"/>
            <a:ext cx="10005503" cy="523220"/>
          </a:xfrm>
          <a:prstGeom prst="rect">
            <a:avLst/>
          </a:prstGeom>
          <a:noFill/>
        </p:spPr>
        <p:txBody>
          <a:bodyPr wrap="square">
            <a:spAutoFit/>
          </a:bodyPr>
          <a:lstStyle/>
          <a:p>
            <a:pPr>
              <a:defRPr/>
            </a:pPr>
            <a:r>
              <a:rPr lang="es-ES" sz="2800" b="1" dirty="0">
                <a:solidFill>
                  <a:schemeClr val="tx1">
                    <a:lumMod val="95000"/>
                    <a:lumOff val="5000"/>
                  </a:schemeClr>
                </a:solidFill>
                <a:latin typeface="Arial"/>
                <a:cs typeface="Arial"/>
              </a:rPr>
              <a:t>Estructura orgánica</a:t>
            </a:r>
          </a:p>
        </p:txBody>
      </p:sp>
      <p:sp>
        <p:nvSpPr>
          <p:cNvPr id="8" name="4 Rectángulo">
            <a:extLst>
              <a:ext uri="{FF2B5EF4-FFF2-40B4-BE49-F238E27FC236}">
                <a16:creationId xmlns:a16="http://schemas.microsoft.com/office/drawing/2014/main" id="{7E9AAD2B-2CA1-4778-B977-E3A64A4EECD6}"/>
              </a:ext>
            </a:extLst>
          </p:cNvPr>
          <p:cNvSpPr/>
          <p:nvPr/>
        </p:nvSpPr>
        <p:spPr>
          <a:xfrm>
            <a:off x="1497453" y="2065770"/>
            <a:ext cx="9601298" cy="31700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defRPr/>
            </a:pPr>
            <a:r>
              <a:rPr lang="es-EC" sz="2000" dirty="0">
                <a:solidFill>
                  <a:srgbClr val="000000"/>
                </a:solidFill>
                <a:latin typeface="Arial" panose="020B0604020202020204" pitchFamily="34" charset="0"/>
              </a:rPr>
              <a:t>Para ser elegido Presidente de una cooperativa, se requiere haber ejercido la calidad de socio, por lo menos dos años antes de su elección y recibir capacitación en áreas de su competencia antes de su posesión. Será elegido por el Consejo de Administración de entre sus miembros y podrá ser removido, en cualquier tiempo por causas debidamente justificadas, con el voto secreto de más de la mitad de los vocales del Consejo de Administración. </a:t>
            </a:r>
          </a:p>
          <a:p>
            <a:pPr algn="just">
              <a:defRPr/>
            </a:pPr>
            <a:r>
              <a:rPr lang="es-EC" sz="2000" dirty="0">
                <a:solidFill>
                  <a:prstClr val="black"/>
                </a:solidFill>
              </a:rPr>
              <a:t>En caso de ausencia temporal o definitiva, será subrogado por el Vicepresidente que, deberá reunir los mismos requisitos que el Presidente. </a:t>
            </a:r>
          </a:p>
          <a:p>
            <a:pPr algn="just">
              <a:defRPr/>
            </a:pPr>
            <a:r>
              <a:rPr lang="es-EC" sz="2000" dirty="0">
                <a:solidFill>
                  <a:prstClr val="black"/>
                </a:solidFill>
              </a:rPr>
              <a:t>El Presidente durará en su función el periodo señalado en el estatuto social de la cooperativa </a:t>
            </a:r>
            <a:endParaRPr lang="es-EC" sz="2000" dirty="0">
              <a:ln w="900" cmpd="sng">
                <a:solidFill>
                  <a:srgbClr val="4F81BD">
                    <a:satMod val="190000"/>
                    <a:alpha val="55000"/>
                  </a:srgbClr>
                </a:solidFill>
                <a:prstDash val="solid"/>
              </a:ln>
              <a:solidFill>
                <a:prstClr val="black">
                  <a:lumMod val="95000"/>
                  <a:lumOff val="5000"/>
                </a:prstClr>
              </a:solidFill>
              <a:latin typeface="Arial" pitchFamily="34" charset="0"/>
              <a:ea typeface="Verdana" panose="020B0604030504040204" pitchFamily="34" charset="0"/>
              <a:cs typeface="Arial" pitchFamily="34" charset="0"/>
            </a:endParaRPr>
          </a:p>
        </p:txBody>
      </p:sp>
      <p:sp>
        <p:nvSpPr>
          <p:cNvPr id="6" name="6 Rectángulo redondeado">
            <a:extLst>
              <a:ext uri="{FF2B5EF4-FFF2-40B4-BE49-F238E27FC236}">
                <a16:creationId xmlns:a16="http://schemas.microsoft.com/office/drawing/2014/main" id="{4CA23E4A-5259-4023-9A95-546AA69DBD9D}"/>
              </a:ext>
            </a:extLst>
          </p:cNvPr>
          <p:cNvSpPr/>
          <p:nvPr/>
        </p:nvSpPr>
        <p:spPr>
          <a:xfrm>
            <a:off x="1497453" y="1315048"/>
            <a:ext cx="2968625" cy="5619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EC" b="1" dirty="0">
                <a:solidFill>
                  <a:prstClr val="black"/>
                </a:solidFill>
              </a:rPr>
              <a:t>PRESIDENTE </a:t>
            </a:r>
          </a:p>
        </p:txBody>
      </p:sp>
      <p:sp>
        <p:nvSpPr>
          <p:cNvPr id="5" name="CuadroTexto 4">
            <a:extLst>
              <a:ext uri="{FF2B5EF4-FFF2-40B4-BE49-F238E27FC236}">
                <a16:creationId xmlns:a16="http://schemas.microsoft.com/office/drawing/2014/main" id="{F213F9A9-60C6-4BAB-A736-A11E4A64EA0E}"/>
              </a:ext>
            </a:extLst>
          </p:cNvPr>
          <p:cNvSpPr txBox="1"/>
          <p:nvPr/>
        </p:nvSpPr>
        <p:spPr>
          <a:xfrm>
            <a:off x="6298102" y="5655153"/>
            <a:ext cx="2853465" cy="369332"/>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s-EC" b="1" dirty="0">
                <a:solidFill>
                  <a:prstClr val="black"/>
                </a:solidFill>
              </a:rPr>
              <a:t>ART. 36 DEL RLOEPS</a:t>
            </a:r>
            <a:endParaRPr lang="es-ES" b="1" dirty="0">
              <a:solidFill>
                <a:prstClr val="black"/>
              </a:solidFill>
            </a:endParaRPr>
          </a:p>
        </p:txBody>
      </p:sp>
    </p:spTree>
    <p:extLst>
      <p:ext uri="{BB962C8B-B14F-4D97-AF65-F5344CB8AC3E}">
        <p14:creationId xmlns:p14="http://schemas.microsoft.com/office/powerpoint/2010/main" val="93485910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CB8F5CB-8E04-61CC-0A65-9CB89EADC5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7" name="CuadroTexto 6">
            <a:extLst>
              <a:ext uri="{FF2B5EF4-FFF2-40B4-BE49-F238E27FC236}">
                <a16:creationId xmlns:a16="http://schemas.microsoft.com/office/drawing/2014/main" id="{820CE01E-44F1-4A08-9182-4BC016FDC1D2}"/>
              </a:ext>
            </a:extLst>
          </p:cNvPr>
          <p:cNvSpPr txBox="1"/>
          <p:nvPr/>
        </p:nvSpPr>
        <p:spPr>
          <a:xfrm>
            <a:off x="643082" y="603638"/>
            <a:ext cx="10005503" cy="523220"/>
          </a:xfrm>
          <a:prstGeom prst="rect">
            <a:avLst/>
          </a:prstGeom>
          <a:noFill/>
        </p:spPr>
        <p:txBody>
          <a:bodyPr wrap="square">
            <a:spAutoFit/>
          </a:bodyPr>
          <a:lstStyle/>
          <a:p>
            <a:pPr>
              <a:defRPr/>
            </a:pPr>
            <a:r>
              <a:rPr lang="es-ES" sz="2800" b="1" dirty="0">
                <a:solidFill>
                  <a:schemeClr val="tx1">
                    <a:lumMod val="95000"/>
                    <a:lumOff val="5000"/>
                  </a:schemeClr>
                </a:solidFill>
                <a:latin typeface="Arial"/>
                <a:cs typeface="Arial"/>
              </a:rPr>
              <a:t>PRESIDENTE</a:t>
            </a:r>
          </a:p>
        </p:txBody>
      </p:sp>
      <p:sp>
        <p:nvSpPr>
          <p:cNvPr id="9" name="CuadroTexto 8">
            <a:extLst>
              <a:ext uri="{FF2B5EF4-FFF2-40B4-BE49-F238E27FC236}">
                <a16:creationId xmlns:a16="http://schemas.microsoft.com/office/drawing/2014/main" id="{04C998B1-4236-4B68-AE8E-2AA13D4EB4D9}"/>
              </a:ext>
            </a:extLst>
          </p:cNvPr>
          <p:cNvSpPr txBox="1"/>
          <p:nvPr/>
        </p:nvSpPr>
        <p:spPr>
          <a:xfrm>
            <a:off x="643081" y="5286609"/>
            <a:ext cx="2853465" cy="369332"/>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s-EC" b="1" dirty="0">
                <a:solidFill>
                  <a:prstClr val="black"/>
                </a:solidFill>
              </a:rPr>
              <a:t>ART. 37 DEL RLOEPS</a:t>
            </a:r>
            <a:endParaRPr lang="es-ES" b="1" dirty="0">
              <a:solidFill>
                <a:prstClr val="black"/>
              </a:solidFill>
            </a:endParaRPr>
          </a:p>
        </p:txBody>
      </p:sp>
      <p:sp>
        <p:nvSpPr>
          <p:cNvPr id="6" name="Title 20">
            <a:extLst>
              <a:ext uri="{FF2B5EF4-FFF2-40B4-BE49-F238E27FC236}">
                <a16:creationId xmlns:a16="http://schemas.microsoft.com/office/drawing/2014/main" id="{E3C07500-757B-41C5-9A16-91C20DD1C0CE}"/>
              </a:ext>
            </a:extLst>
          </p:cNvPr>
          <p:cNvSpPr txBox="1"/>
          <p:nvPr/>
        </p:nvSpPr>
        <p:spPr>
          <a:xfrm>
            <a:off x="643081" y="1386725"/>
            <a:ext cx="5002752" cy="3667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ctr">
            <a:spAutoFit/>
          </a:bodyPr>
          <a:lstStyle>
            <a:lvl1pPr defTabSz="457200">
              <a:lnSpc>
                <a:spcPct val="130000"/>
              </a:lnSpc>
              <a:defRPr sz="1200">
                <a:latin typeface="Century Gothic"/>
                <a:ea typeface="Century Gothic"/>
                <a:cs typeface="Century Gothic"/>
                <a:sym typeface="Century Gothic"/>
              </a:defRPr>
            </a:lvl1pPr>
          </a:lstStyle>
          <a:p>
            <a:r>
              <a:rPr lang="es-ES" dirty="0"/>
              <a:t>Dura dos años en sus funciones, pudiendo ser relegido por una sola vez, mientras mantenga la calidad de vocal principal en dicho Consejo. </a:t>
            </a:r>
          </a:p>
          <a:p>
            <a:endParaRPr lang="es-ES" dirty="0"/>
          </a:p>
          <a:p>
            <a:r>
              <a:rPr lang="es-ES" dirty="0"/>
              <a:t>Podrá ser removido, en cualquier tiempo por causas debidamente justificadas, con el voto secreto de más de la mitad de los vocales del Consejo de Administración</a:t>
            </a:r>
          </a:p>
          <a:p>
            <a:endParaRPr lang="es-ES" dirty="0"/>
          </a:p>
          <a:p>
            <a:pPr marL="228600" indent="-228600">
              <a:buAutoNum type="arabicPeriod"/>
            </a:pPr>
            <a:r>
              <a:rPr lang="es-ES" dirty="0"/>
              <a:t>Convocar, presidir y orientar las discusiones en las asambleas generales y en las reuniones del Consejo de Administración; </a:t>
            </a:r>
          </a:p>
          <a:p>
            <a:pPr marL="228600" indent="-228600">
              <a:buAutoNum type="arabicPeriod"/>
            </a:pPr>
            <a:r>
              <a:rPr lang="es-ES" dirty="0"/>
              <a:t>Dirimir con su voto los empates en las votaciones de asamblea general; </a:t>
            </a:r>
          </a:p>
          <a:p>
            <a:pPr marL="228600" indent="-228600">
              <a:buAutoNum type="arabicPeriod"/>
            </a:pPr>
            <a:r>
              <a:rPr lang="es-ES" dirty="0"/>
              <a:t>Presidir todos los actos oficiales de la cooperativa; y, </a:t>
            </a:r>
          </a:p>
          <a:p>
            <a:pPr marL="228600" indent="-228600">
              <a:buAutoNum type="arabicPeriod"/>
            </a:pPr>
            <a:r>
              <a:rPr lang="es-ES" dirty="0"/>
              <a:t>Suscribir los cheques conjuntamente con el Gerente, cuando así lo disponga el estatuto social</a:t>
            </a:r>
            <a:endParaRPr dirty="0"/>
          </a:p>
        </p:txBody>
      </p:sp>
      <p:sp>
        <p:nvSpPr>
          <p:cNvPr id="10" name="Title 20">
            <a:extLst>
              <a:ext uri="{FF2B5EF4-FFF2-40B4-BE49-F238E27FC236}">
                <a16:creationId xmlns:a16="http://schemas.microsoft.com/office/drawing/2014/main" id="{2B488170-D6D6-4B9D-A4BF-206FBAEB6213}"/>
              </a:ext>
            </a:extLst>
          </p:cNvPr>
          <p:cNvSpPr txBox="1"/>
          <p:nvPr/>
        </p:nvSpPr>
        <p:spPr>
          <a:xfrm>
            <a:off x="6366288" y="603638"/>
            <a:ext cx="5002752" cy="17469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ctr">
            <a:spAutoFit/>
          </a:bodyPr>
          <a:lstStyle>
            <a:lvl1pPr defTabSz="457200">
              <a:lnSpc>
                <a:spcPct val="130000"/>
              </a:lnSpc>
              <a:defRPr sz="1200">
                <a:latin typeface="Century Gothic"/>
                <a:ea typeface="Century Gothic"/>
                <a:cs typeface="Century Gothic"/>
                <a:sym typeface="Century Gothic"/>
              </a:defRPr>
            </a:lvl1pPr>
          </a:lstStyle>
          <a:p>
            <a:pPr marL="228600" indent="-228600">
              <a:buFont typeface="+mj-lt"/>
              <a:buAutoNum type="arabicPeriod"/>
            </a:pPr>
            <a:r>
              <a:rPr lang="es-ES" dirty="0"/>
              <a:t>Convocar, presidir y orientar las discusiones en las Asambleas Generales y en las reuniones del Consejo de Administración; </a:t>
            </a:r>
          </a:p>
          <a:p>
            <a:pPr marL="228600" indent="-228600">
              <a:buFont typeface="+mj-lt"/>
              <a:buAutoNum type="arabicPeriod"/>
            </a:pPr>
            <a:r>
              <a:rPr lang="es-ES" dirty="0"/>
              <a:t>Dirimir con su voto los empates en las votaciones de Asamblea General; </a:t>
            </a:r>
          </a:p>
          <a:p>
            <a:pPr marL="228600" indent="-228600">
              <a:buFont typeface="+mj-lt"/>
              <a:buAutoNum type="arabicPeriod"/>
            </a:pPr>
            <a:r>
              <a:rPr lang="es-ES" dirty="0"/>
              <a:t>Presidir todos los actos oficiales de la Cooperativa; </a:t>
            </a:r>
          </a:p>
          <a:p>
            <a:pPr marL="228600" indent="-228600">
              <a:buFont typeface="+mj-lt"/>
              <a:buAutoNum type="arabicPeriod"/>
            </a:pPr>
            <a:r>
              <a:rPr lang="es-ES" dirty="0"/>
              <a:t>Suscribir los cheques conjuntamente con el Gerente, siempre y cuando el Reglamento Interno así lo </a:t>
            </a:r>
            <a:r>
              <a:rPr lang="es-ES" dirty="0" err="1"/>
              <a:t>determin</a:t>
            </a:r>
            <a:endParaRPr dirty="0"/>
          </a:p>
        </p:txBody>
      </p:sp>
      <p:sp>
        <p:nvSpPr>
          <p:cNvPr id="8" name="CuadroTexto 7">
            <a:extLst>
              <a:ext uri="{FF2B5EF4-FFF2-40B4-BE49-F238E27FC236}">
                <a16:creationId xmlns:a16="http://schemas.microsoft.com/office/drawing/2014/main" id="{59EC0606-1795-4F51-8A9B-18C745AE8220}"/>
              </a:ext>
            </a:extLst>
          </p:cNvPr>
          <p:cNvSpPr txBox="1"/>
          <p:nvPr/>
        </p:nvSpPr>
        <p:spPr>
          <a:xfrm>
            <a:off x="6366288" y="2569983"/>
            <a:ext cx="2853465" cy="369332"/>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s-EC" b="1" dirty="0">
                <a:solidFill>
                  <a:prstClr val="black"/>
                </a:solidFill>
              </a:rPr>
              <a:t>ART. 33 DEL ESTATUTO</a:t>
            </a:r>
            <a:endParaRPr lang="es-ES" b="1" dirty="0">
              <a:solidFill>
                <a:prstClr val="black"/>
              </a:solidFill>
            </a:endParaRPr>
          </a:p>
        </p:txBody>
      </p:sp>
      <p:sp>
        <p:nvSpPr>
          <p:cNvPr id="11" name="Title 20">
            <a:extLst>
              <a:ext uri="{FF2B5EF4-FFF2-40B4-BE49-F238E27FC236}">
                <a16:creationId xmlns:a16="http://schemas.microsoft.com/office/drawing/2014/main" id="{4E81BCA8-053A-4141-B67B-ADD6AC8B124A}"/>
              </a:ext>
            </a:extLst>
          </p:cNvPr>
          <p:cNvSpPr txBox="1"/>
          <p:nvPr/>
        </p:nvSpPr>
        <p:spPr>
          <a:xfrm>
            <a:off x="6999815" y="3918686"/>
            <a:ext cx="4224340" cy="12495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ctr">
            <a:spAutoFit/>
          </a:bodyPr>
          <a:lstStyle>
            <a:lvl1pPr defTabSz="457200">
              <a:lnSpc>
                <a:spcPct val="130000"/>
              </a:lnSpc>
              <a:defRPr sz="1200">
                <a:latin typeface="Century Gothic"/>
                <a:ea typeface="Century Gothic"/>
                <a:cs typeface="Century Gothic"/>
                <a:sym typeface="Century Gothic"/>
              </a:defRPr>
            </a:lvl1pPr>
          </a:lstStyle>
          <a:p>
            <a:r>
              <a:rPr lang="es-ES" sz="2000" dirty="0"/>
              <a:t>Más todas las establecidas en el Reglamento Interno de la Cooperativa</a:t>
            </a:r>
          </a:p>
        </p:txBody>
      </p:sp>
    </p:spTree>
    <p:extLst>
      <p:ext uri="{BB962C8B-B14F-4D97-AF65-F5344CB8AC3E}">
        <p14:creationId xmlns:p14="http://schemas.microsoft.com/office/powerpoint/2010/main" val="3098341422"/>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1588AC4-57EE-214A-7A6A-B619AE8A3C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7" name="CuadroTexto 6">
            <a:extLst>
              <a:ext uri="{FF2B5EF4-FFF2-40B4-BE49-F238E27FC236}">
                <a16:creationId xmlns:a16="http://schemas.microsoft.com/office/drawing/2014/main" id="{820CE01E-44F1-4A08-9182-4BC016FDC1D2}"/>
              </a:ext>
            </a:extLst>
          </p:cNvPr>
          <p:cNvSpPr txBox="1"/>
          <p:nvPr/>
        </p:nvSpPr>
        <p:spPr>
          <a:xfrm>
            <a:off x="1093248" y="601834"/>
            <a:ext cx="10005503" cy="523220"/>
          </a:xfrm>
          <a:prstGeom prst="rect">
            <a:avLst/>
          </a:prstGeom>
          <a:noFill/>
        </p:spPr>
        <p:txBody>
          <a:bodyPr wrap="square">
            <a:spAutoFit/>
          </a:bodyPr>
          <a:lstStyle/>
          <a:p>
            <a:pPr>
              <a:defRPr/>
            </a:pPr>
            <a:r>
              <a:rPr lang="es-ES" sz="2800" b="1" dirty="0">
                <a:solidFill>
                  <a:schemeClr val="tx1">
                    <a:lumMod val="95000"/>
                    <a:lumOff val="5000"/>
                  </a:schemeClr>
                </a:solidFill>
                <a:latin typeface="Arial"/>
                <a:cs typeface="Arial"/>
              </a:rPr>
              <a:t>Estructura orgánica</a:t>
            </a:r>
          </a:p>
        </p:txBody>
      </p:sp>
      <p:sp>
        <p:nvSpPr>
          <p:cNvPr id="8" name="4 Rectángulo">
            <a:extLst>
              <a:ext uri="{FF2B5EF4-FFF2-40B4-BE49-F238E27FC236}">
                <a16:creationId xmlns:a16="http://schemas.microsoft.com/office/drawing/2014/main" id="{7E9AAD2B-2CA1-4778-B977-E3A64A4EECD6}"/>
              </a:ext>
            </a:extLst>
          </p:cNvPr>
          <p:cNvSpPr/>
          <p:nvPr/>
        </p:nvSpPr>
        <p:spPr>
          <a:xfrm>
            <a:off x="1497453" y="1877023"/>
            <a:ext cx="9601298" cy="40934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defRPr/>
            </a:pPr>
            <a:r>
              <a:rPr lang="es-EC" sz="2000" dirty="0">
                <a:solidFill>
                  <a:prstClr val="black"/>
                </a:solidFill>
              </a:rPr>
              <a:t>El gerente es el representante legal, judicial y extrajudicial de la cooperativa, será designado por el Consejo de Administración, siendo de libre designación y remoción y será responsable de la gestión y administración integral de la misma, de conformidad con la Ley, su Reglamento y el estatuto social de la cooperativa. </a:t>
            </a:r>
          </a:p>
          <a:p>
            <a:pPr algn="just">
              <a:defRPr/>
            </a:pPr>
            <a:endParaRPr lang="es-EC" sz="2000" dirty="0">
              <a:solidFill>
                <a:prstClr val="black"/>
              </a:solidFill>
            </a:endParaRPr>
          </a:p>
          <a:p>
            <a:pPr>
              <a:defRPr/>
            </a:pPr>
            <a:r>
              <a:rPr lang="es-EC" sz="2000" dirty="0">
                <a:solidFill>
                  <a:prstClr val="black"/>
                </a:solidFill>
              </a:rPr>
              <a:t>En los segmentos de las Cooperativas de Ahorro y Crédito determinados por la Superintendencia, será requisito la calificación de su Gerente por parte de esta última. </a:t>
            </a:r>
          </a:p>
          <a:p>
            <a:pPr>
              <a:defRPr/>
            </a:pPr>
            <a:endParaRPr lang="es-EC" sz="2000" dirty="0">
              <a:solidFill>
                <a:prstClr val="black"/>
              </a:solidFill>
            </a:endParaRPr>
          </a:p>
          <a:p>
            <a:pPr algn="just">
              <a:defRPr/>
            </a:pPr>
            <a:r>
              <a:rPr lang="es-EC" sz="2000" dirty="0">
                <a:solidFill>
                  <a:prstClr val="black"/>
                </a:solidFill>
              </a:rPr>
              <a:t>En caso de ausencia temporal le subrogará quien designe el Consejo de Administración, el subrogante deberá cumplir con los mismos requisitos exigidos para el titular. </a:t>
            </a:r>
          </a:p>
          <a:p>
            <a:pPr>
              <a:defRPr/>
            </a:pPr>
            <a:endParaRPr lang="es-EC" sz="2000" dirty="0">
              <a:ln w="900" cmpd="sng">
                <a:solidFill>
                  <a:srgbClr val="4F81BD">
                    <a:satMod val="190000"/>
                    <a:alpha val="55000"/>
                  </a:srgbClr>
                </a:solidFill>
                <a:prstDash val="solid"/>
              </a:ln>
              <a:solidFill>
                <a:prstClr val="black">
                  <a:lumMod val="95000"/>
                  <a:lumOff val="5000"/>
                </a:prstClr>
              </a:solidFill>
              <a:latin typeface="Arial" pitchFamily="34" charset="0"/>
              <a:ea typeface="Verdana" panose="020B0604030504040204" pitchFamily="34" charset="0"/>
              <a:cs typeface="Arial" pitchFamily="34" charset="0"/>
            </a:endParaRPr>
          </a:p>
        </p:txBody>
      </p:sp>
      <p:sp>
        <p:nvSpPr>
          <p:cNvPr id="6" name="6 Rectángulo redondeado">
            <a:extLst>
              <a:ext uri="{FF2B5EF4-FFF2-40B4-BE49-F238E27FC236}">
                <a16:creationId xmlns:a16="http://schemas.microsoft.com/office/drawing/2014/main" id="{4CA23E4A-5259-4023-9A95-546AA69DBD9D}"/>
              </a:ext>
            </a:extLst>
          </p:cNvPr>
          <p:cNvSpPr/>
          <p:nvPr/>
        </p:nvSpPr>
        <p:spPr>
          <a:xfrm>
            <a:off x="1497453" y="1215846"/>
            <a:ext cx="2968625" cy="5619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EC" b="1" dirty="0">
                <a:solidFill>
                  <a:prstClr val="black"/>
                </a:solidFill>
              </a:rPr>
              <a:t>GERENTE</a:t>
            </a:r>
          </a:p>
        </p:txBody>
      </p:sp>
    </p:spTree>
    <p:extLst>
      <p:ext uri="{BB962C8B-B14F-4D97-AF65-F5344CB8AC3E}">
        <p14:creationId xmlns:p14="http://schemas.microsoft.com/office/powerpoint/2010/main" val="295351882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5B86A1F-266F-A199-EBFE-4FF2F7A093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7" name="CuadroTexto 6">
            <a:extLst>
              <a:ext uri="{FF2B5EF4-FFF2-40B4-BE49-F238E27FC236}">
                <a16:creationId xmlns:a16="http://schemas.microsoft.com/office/drawing/2014/main" id="{820CE01E-44F1-4A08-9182-4BC016FDC1D2}"/>
              </a:ext>
            </a:extLst>
          </p:cNvPr>
          <p:cNvSpPr txBox="1"/>
          <p:nvPr/>
        </p:nvSpPr>
        <p:spPr>
          <a:xfrm>
            <a:off x="1093248" y="601834"/>
            <a:ext cx="10005503" cy="523220"/>
          </a:xfrm>
          <a:prstGeom prst="rect">
            <a:avLst/>
          </a:prstGeom>
          <a:noFill/>
        </p:spPr>
        <p:txBody>
          <a:bodyPr wrap="square">
            <a:spAutoFit/>
          </a:bodyPr>
          <a:lstStyle/>
          <a:p>
            <a:pPr>
              <a:defRPr/>
            </a:pPr>
            <a:r>
              <a:rPr lang="es-ES" sz="2800" b="1" dirty="0">
                <a:solidFill>
                  <a:schemeClr val="tx1">
                    <a:lumMod val="95000"/>
                    <a:lumOff val="5000"/>
                  </a:schemeClr>
                </a:solidFill>
                <a:latin typeface="Arial"/>
                <a:cs typeface="Arial"/>
              </a:rPr>
              <a:t>Estructura orgánica</a:t>
            </a:r>
          </a:p>
        </p:txBody>
      </p:sp>
      <p:sp>
        <p:nvSpPr>
          <p:cNvPr id="8" name="4 Rectángulo">
            <a:extLst>
              <a:ext uri="{FF2B5EF4-FFF2-40B4-BE49-F238E27FC236}">
                <a16:creationId xmlns:a16="http://schemas.microsoft.com/office/drawing/2014/main" id="{7E9AAD2B-2CA1-4778-B977-E3A64A4EECD6}"/>
              </a:ext>
            </a:extLst>
          </p:cNvPr>
          <p:cNvSpPr/>
          <p:nvPr/>
        </p:nvSpPr>
        <p:spPr>
          <a:xfrm>
            <a:off x="1497453" y="1877023"/>
            <a:ext cx="9601298" cy="31700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defRPr/>
            </a:pPr>
            <a:r>
              <a:rPr lang="es-EC" sz="2000" dirty="0">
                <a:solidFill>
                  <a:prstClr val="black"/>
                </a:solidFill>
              </a:rPr>
              <a:t>Sin perjuicio de los requisitos que se determinen en el estatuto social de la cooperativa, el Gerente deberá acreditar experiencia en gestión administrativa, acorde con el tipo, nivel o segmento de la cooperativa y capacitación en economía solidaria y cooperativismo. Previo al registro de su nombramiento, deberá rendir la caución que corresponda. </a:t>
            </a:r>
          </a:p>
          <a:p>
            <a:pPr>
              <a:defRPr/>
            </a:pPr>
            <a:endParaRPr lang="es-EC" sz="2000" dirty="0">
              <a:solidFill>
                <a:prstClr val="black"/>
              </a:solidFill>
            </a:endParaRPr>
          </a:p>
          <a:p>
            <a:pPr algn="just">
              <a:defRPr/>
            </a:pPr>
            <a:r>
              <a:rPr lang="es-EC" sz="2000" dirty="0">
                <a:solidFill>
                  <a:prstClr val="black"/>
                </a:solidFill>
              </a:rPr>
              <a:t>Se prohíbe la designación de Gerente a quien tenga la calidad de cónyuge, conviviente en unión de hecho, o parentesco hasta el cuarto grado de consanguinidad o segundo de afinidad, con algún vocal de los consejos. </a:t>
            </a:r>
          </a:p>
          <a:p>
            <a:pPr>
              <a:defRPr/>
            </a:pPr>
            <a:endParaRPr lang="es-EC" sz="2000" dirty="0">
              <a:ln w="900" cmpd="sng">
                <a:solidFill>
                  <a:srgbClr val="4F81BD">
                    <a:satMod val="190000"/>
                    <a:alpha val="55000"/>
                  </a:srgbClr>
                </a:solidFill>
                <a:prstDash val="solid"/>
              </a:ln>
              <a:solidFill>
                <a:prstClr val="black">
                  <a:lumMod val="95000"/>
                  <a:lumOff val="5000"/>
                </a:prstClr>
              </a:solidFill>
              <a:latin typeface="Arial" pitchFamily="34" charset="0"/>
              <a:ea typeface="Verdana" panose="020B0604030504040204" pitchFamily="34" charset="0"/>
              <a:cs typeface="Arial" pitchFamily="34" charset="0"/>
            </a:endParaRPr>
          </a:p>
        </p:txBody>
      </p:sp>
      <p:sp>
        <p:nvSpPr>
          <p:cNvPr id="6" name="6 Rectángulo redondeado">
            <a:extLst>
              <a:ext uri="{FF2B5EF4-FFF2-40B4-BE49-F238E27FC236}">
                <a16:creationId xmlns:a16="http://schemas.microsoft.com/office/drawing/2014/main" id="{4CA23E4A-5259-4023-9A95-546AA69DBD9D}"/>
              </a:ext>
            </a:extLst>
          </p:cNvPr>
          <p:cNvSpPr/>
          <p:nvPr/>
        </p:nvSpPr>
        <p:spPr>
          <a:xfrm>
            <a:off x="1497453" y="1215846"/>
            <a:ext cx="2968625" cy="5619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EC" b="1" dirty="0">
                <a:solidFill>
                  <a:prstClr val="black"/>
                </a:solidFill>
              </a:rPr>
              <a:t>REQUISITOS</a:t>
            </a:r>
          </a:p>
        </p:txBody>
      </p:sp>
      <p:sp>
        <p:nvSpPr>
          <p:cNvPr id="5" name="CuadroTexto 4">
            <a:extLst>
              <a:ext uri="{FF2B5EF4-FFF2-40B4-BE49-F238E27FC236}">
                <a16:creationId xmlns:a16="http://schemas.microsoft.com/office/drawing/2014/main" id="{BF07D0B7-BAEE-42F9-BD4C-2124D40AD5F7}"/>
              </a:ext>
            </a:extLst>
          </p:cNvPr>
          <p:cNvSpPr txBox="1"/>
          <p:nvPr/>
        </p:nvSpPr>
        <p:spPr>
          <a:xfrm>
            <a:off x="8113026" y="5147333"/>
            <a:ext cx="2853465" cy="369332"/>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s-EC" b="1" dirty="0">
                <a:solidFill>
                  <a:prstClr val="black"/>
                </a:solidFill>
              </a:rPr>
              <a:t>ART. 45 DEL RLOEPS</a:t>
            </a:r>
            <a:endParaRPr lang="es-ES" b="1" dirty="0">
              <a:solidFill>
                <a:prstClr val="black"/>
              </a:solidFill>
            </a:endParaRPr>
          </a:p>
        </p:txBody>
      </p:sp>
    </p:spTree>
    <p:extLst>
      <p:ext uri="{BB962C8B-B14F-4D97-AF65-F5344CB8AC3E}">
        <p14:creationId xmlns:p14="http://schemas.microsoft.com/office/powerpoint/2010/main" val="4483147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BFF8B3B-F3F8-934B-CEF1-114781F2BA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7" name="CuadroTexto 6">
            <a:extLst>
              <a:ext uri="{FF2B5EF4-FFF2-40B4-BE49-F238E27FC236}">
                <a16:creationId xmlns:a16="http://schemas.microsoft.com/office/drawing/2014/main" id="{820CE01E-44F1-4A08-9182-4BC016FDC1D2}"/>
              </a:ext>
            </a:extLst>
          </p:cNvPr>
          <p:cNvSpPr txBox="1"/>
          <p:nvPr/>
        </p:nvSpPr>
        <p:spPr>
          <a:xfrm>
            <a:off x="1093248" y="601834"/>
            <a:ext cx="10005503" cy="523220"/>
          </a:xfrm>
          <a:prstGeom prst="rect">
            <a:avLst/>
          </a:prstGeom>
          <a:noFill/>
        </p:spPr>
        <p:txBody>
          <a:bodyPr wrap="square">
            <a:spAutoFit/>
          </a:bodyPr>
          <a:lstStyle/>
          <a:p>
            <a:pPr>
              <a:defRPr/>
            </a:pPr>
            <a:r>
              <a:rPr lang="es-ES" sz="2800" b="1" dirty="0">
                <a:solidFill>
                  <a:schemeClr val="tx1">
                    <a:lumMod val="95000"/>
                    <a:lumOff val="5000"/>
                  </a:schemeClr>
                </a:solidFill>
                <a:latin typeface="Arial"/>
                <a:cs typeface="Arial"/>
              </a:rPr>
              <a:t>Estructura orgánica</a:t>
            </a:r>
          </a:p>
        </p:txBody>
      </p:sp>
      <p:sp>
        <p:nvSpPr>
          <p:cNvPr id="8" name="4 Rectángulo">
            <a:extLst>
              <a:ext uri="{FF2B5EF4-FFF2-40B4-BE49-F238E27FC236}">
                <a16:creationId xmlns:a16="http://schemas.microsoft.com/office/drawing/2014/main" id="{7E9AAD2B-2CA1-4778-B977-E3A64A4EECD6}"/>
              </a:ext>
            </a:extLst>
          </p:cNvPr>
          <p:cNvSpPr/>
          <p:nvPr/>
        </p:nvSpPr>
        <p:spPr>
          <a:xfrm>
            <a:off x="1497453" y="1877023"/>
            <a:ext cx="9601298" cy="163121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defRPr/>
            </a:pPr>
            <a:r>
              <a:rPr lang="es-ES" sz="2000" dirty="0"/>
              <a:t>El Gerente deberá rendir caución y remitir al organismo de control la declaración juramentada, celebrada ante notario público, de no haber sido sentenciado por los delitos previstos en los artículos 278 y 367 del Código Orgánico Integral Penal, previo al registro de su nombramiento, además de cumplir con las regulaciones que se dictaren para el efecto.</a:t>
            </a:r>
            <a:endParaRPr lang="es-EC" sz="2000" dirty="0">
              <a:ln w="900" cmpd="sng">
                <a:solidFill>
                  <a:srgbClr val="4F81BD">
                    <a:satMod val="190000"/>
                    <a:alpha val="55000"/>
                  </a:srgbClr>
                </a:solidFill>
                <a:prstDash val="solid"/>
              </a:ln>
              <a:solidFill>
                <a:prstClr val="black">
                  <a:lumMod val="95000"/>
                  <a:lumOff val="5000"/>
                </a:prstClr>
              </a:solidFill>
              <a:latin typeface="Arial" pitchFamily="34" charset="0"/>
              <a:ea typeface="Verdana" panose="020B0604030504040204" pitchFamily="34" charset="0"/>
              <a:cs typeface="Arial" pitchFamily="34" charset="0"/>
            </a:endParaRPr>
          </a:p>
        </p:txBody>
      </p:sp>
      <p:sp>
        <p:nvSpPr>
          <p:cNvPr id="6" name="6 Rectángulo redondeado">
            <a:extLst>
              <a:ext uri="{FF2B5EF4-FFF2-40B4-BE49-F238E27FC236}">
                <a16:creationId xmlns:a16="http://schemas.microsoft.com/office/drawing/2014/main" id="{4CA23E4A-5259-4023-9A95-546AA69DBD9D}"/>
              </a:ext>
            </a:extLst>
          </p:cNvPr>
          <p:cNvSpPr/>
          <p:nvPr/>
        </p:nvSpPr>
        <p:spPr>
          <a:xfrm>
            <a:off x="1497453" y="1215846"/>
            <a:ext cx="2968625" cy="5619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EC" b="1" dirty="0">
                <a:solidFill>
                  <a:prstClr val="black"/>
                </a:solidFill>
              </a:rPr>
              <a:t>REQUISITOS</a:t>
            </a:r>
          </a:p>
        </p:txBody>
      </p:sp>
      <p:sp>
        <p:nvSpPr>
          <p:cNvPr id="5" name="CuadroTexto 4">
            <a:extLst>
              <a:ext uri="{FF2B5EF4-FFF2-40B4-BE49-F238E27FC236}">
                <a16:creationId xmlns:a16="http://schemas.microsoft.com/office/drawing/2014/main" id="{BF07D0B7-BAEE-42F9-BD4C-2124D40AD5F7}"/>
              </a:ext>
            </a:extLst>
          </p:cNvPr>
          <p:cNvSpPr txBox="1"/>
          <p:nvPr/>
        </p:nvSpPr>
        <p:spPr>
          <a:xfrm>
            <a:off x="8245286" y="4880107"/>
            <a:ext cx="2853465" cy="369332"/>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s-EC" b="1" dirty="0">
                <a:solidFill>
                  <a:prstClr val="black"/>
                </a:solidFill>
              </a:rPr>
              <a:t>ART. 35 DEL ESTATUTO</a:t>
            </a:r>
            <a:endParaRPr lang="es-ES" b="1" dirty="0">
              <a:solidFill>
                <a:prstClr val="black"/>
              </a:solidFill>
            </a:endParaRPr>
          </a:p>
        </p:txBody>
      </p:sp>
      <p:sp>
        <p:nvSpPr>
          <p:cNvPr id="9" name="4 Rectángulo">
            <a:extLst>
              <a:ext uri="{FF2B5EF4-FFF2-40B4-BE49-F238E27FC236}">
                <a16:creationId xmlns:a16="http://schemas.microsoft.com/office/drawing/2014/main" id="{3379ABE6-1299-4BC2-8ACC-A553DF8C8551}"/>
              </a:ext>
            </a:extLst>
          </p:cNvPr>
          <p:cNvSpPr/>
          <p:nvPr/>
        </p:nvSpPr>
        <p:spPr>
          <a:xfrm>
            <a:off x="1497453" y="3926000"/>
            <a:ext cx="6267913" cy="13234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defRPr/>
            </a:pPr>
            <a:r>
              <a:rPr lang="es-ES" sz="2000" dirty="0"/>
              <a:t>Será de libre designación por parte del Consejo de Administración, órgano directivo que podrá decidir su remoción con causa justa, siguiendo el debido proceso.</a:t>
            </a:r>
            <a:endParaRPr lang="es-EC" sz="2000" dirty="0">
              <a:ln w="900" cmpd="sng">
                <a:solidFill>
                  <a:srgbClr val="4F81BD">
                    <a:satMod val="190000"/>
                    <a:alpha val="55000"/>
                  </a:srgbClr>
                </a:solidFill>
                <a:prstDash val="solid"/>
              </a:ln>
              <a:solidFill>
                <a:prstClr val="black">
                  <a:lumMod val="95000"/>
                  <a:lumOff val="5000"/>
                </a:prstClr>
              </a:solidFill>
              <a:latin typeface="Arial" pitchFamily="34" charset="0"/>
              <a:ea typeface="Verdana" panose="020B0604030504040204" pitchFamily="34" charset="0"/>
              <a:cs typeface="Arial" pitchFamily="34" charset="0"/>
            </a:endParaRPr>
          </a:p>
        </p:txBody>
      </p:sp>
    </p:spTree>
    <p:extLst>
      <p:ext uri="{BB962C8B-B14F-4D97-AF65-F5344CB8AC3E}">
        <p14:creationId xmlns:p14="http://schemas.microsoft.com/office/powerpoint/2010/main" val="3973869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41FC63F-0662-A8A2-8E4E-8F999A2FCA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7" name="CuadroTexto 6">
            <a:extLst>
              <a:ext uri="{FF2B5EF4-FFF2-40B4-BE49-F238E27FC236}">
                <a16:creationId xmlns:a16="http://schemas.microsoft.com/office/drawing/2014/main" id="{820CE01E-44F1-4A08-9182-4BC016FDC1D2}"/>
              </a:ext>
            </a:extLst>
          </p:cNvPr>
          <p:cNvSpPr txBox="1"/>
          <p:nvPr/>
        </p:nvSpPr>
        <p:spPr>
          <a:xfrm>
            <a:off x="270288" y="157230"/>
            <a:ext cx="10005503" cy="523220"/>
          </a:xfrm>
          <a:prstGeom prst="rect">
            <a:avLst/>
          </a:prstGeom>
          <a:noFill/>
        </p:spPr>
        <p:txBody>
          <a:bodyPr wrap="square">
            <a:spAutoFit/>
          </a:bodyPr>
          <a:lstStyle/>
          <a:p>
            <a:pPr>
              <a:defRPr/>
            </a:pPr>
            <a:r>
              <a:rPr lang="es-ES" sz="2800" b="1" dirty="0">
                <a:solidFill>
                  <a:schemeClr val="tx1">
                    <a:lumMod val="95000"/>
                    <a:lumOff val="5000"/>
                  </a:schemeClr>
                </a:solidFill>
                <a:latin typeface="Arial"/>
                <a:cs typeface="Arial"/>
              </a:rPr>
              <a:t>ATRIBUCIONES: GERENTE</a:t>
            </a:r>
          </a:p>
        </p:txBody>
      </p:sp>
      <p:sp>
        <p:nvSpPr>
          <p:cNvPr id="9" name="CuadroTexto 8">
            <a:extLst>
              <a:ext uri="{FF2B5EF4-FFF2-40B4-BE49-F238E27FC236}">
                <a16:creationId xmlns:a16="http://schemas.microsoft.com/office/drawing/2014/main" id="{04C998B1-4236-4B68-AE8E-2AA13D4EB4D9}"/>
              </a:ext>
            </a:extLst>
          </p:cNvPr>
          <p:cNvSpPr txBox="1"/>
          <p:nvPr/>
        </p:nvSpPr>
        <p:spPr>
          <a:xfrm>
            <a:off x="6366288" y="6203793"/>
            <a:ext cx="2853465" cy="369332"/>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s-EC" b="1" dirty="0">
                <a:solidFill>
                  <a:prstClr val="black"/>
                </a:solidFill>
              </a:rPr>
              <a:t>ART. 44 DEL RLOEPS</a:t>
            </a:r>
            <a:endParaRPr lang="es-ES" b="1" dirty="0">
              <a:solidFill>
                <a:prstClr val="black"/>
              </a:solidFill>
            </a:endParaRPr>
          </a:p>
        </p:txBody>
      </p:sp>
      <p:sp>
        <p:nvSpPr>
          <p:cNvPr id="6" name="Title 20">
            <a:extLst>
              <a:ext uri="{FF2B5EF4-FFF2-40B4-BE49-F238E27FC236}">
                <a16:creationId xmlns:a16="http://schemas.microsoft.com/office/drawing/2014/main" id="{E3C07500-757B-41C5-9A16-91C20DD1C0CE}"/>
              </a:ext>
            </a:extLst>
          </p:cNvPr>
          <p:cNvSpPr txBox="1"/>
          <p:nvPr/>
        </p:nvSpPr>
        <p:spPr>
          <a:xfrm>
            <a:off x="370580" y="825155"/>
            <a:ext cx="5895417" cy="48678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lvl1pPr defTabSz="457200">
              <a:lnSpc>
                <a:spcPct val="130000"/>
              </a:lnSpc>
              <a:defRPr sz="1200">
                <a:latin typeface="Century Gothic"/>
                <a:ea typeface="Century Gothic"/>
                <a:cs typeface="Century Gothic"/>
                <a:sym typeface="Century Gothic"/>
              </a:defRPr>
            </a:lvl1pPr>
          </a:lstStyle>
          <a:p>
            <a:pPr marL="228600" indent="-228600">
              <a:buAutoNum type="arabicPeriod"/>
            </a:pPr>
            <a:r>
              <a:rPr lang="es-ES" dirty="0"/>
              <a:t>Ejercer la representación legal, judicial y extrajudicial de la cooperativa de conformidad con la ley, este reglamento y el estatuto social de la misma; </a:t>
            </a:r>
          </a:p>
          <a:p>
            <a:pPr marL="228600" indent="-228600">
              <a:buAutoNum type="arabicPeriod"/>
            </a:pPr>
            <a:r>
              <a:rPr lang="es-ES" dirty="0"/>
              <a:t>Proponer al Consejo de Administración las políticas, reglamentos y procedimientos necesarios para el buen funcionamiento de la cooperativa; </a:t>
            </a:r>
          </a:p>
          <a:p>
            <a:pPr marL="228600" indent="-228600">
              <a:buAutoNum type="arabicPeriod"/>
            </a:pPr>
            <a:r>
              <a:rPr lang="es-ES" dirty="0"/>
              <a:t>Presentar al Consejo de Administración el plan estratégico, el plan operativo y su pro forma presupuestaria; los dos últimos máximo hasta el treinta de noviembre del año en curso para el ejercicio económico siguiente; </a:t>
            </a:r>
          </a:p>
          <a:p>
            <a:pPr marL="228600" indent="-228600">
              <a:buAutoNum type="arabicPeriod"/>
            </a:pPr>
            <a:r>
              <a:rPr lang="es-ES" dirty="0"/>
              <a:t>Responder por la marcha administrativa, operativa y financiera de la cooperativa e informar mensualmente al Consejo de Administración; </a:t>
            </a:r>
          </a:p>
          <a:p>
            <a:pPr marL="228600" indent="-228600">
              <a:buAutoNum type="arabicPeriod"/>
            </a:pPr>
            <a:r>
              <a:rPr lang="es-ES" dirty="0"/>
              <a:t>Contratar, aceptar renuncias y dar por terminado contratos de trabajadores, cuya designación o remoción no corresponda a otros organismos de la cooperativa y de acuerdo con las políticas que fije el Consejo de Administración; </a:t>
            </a:r>
          </a:p>
          <a:p>
            <a:pPr marL="228600" indent="-228600">
              <a:buAutoNum type="arabicPeriod"/>
            </a:pPr>
            <a:r>
              <a:rPr lang="es-ES" dirty="0"/>
              <a:t>Diseñar y administrar la política salarial de la cooperativa, en base a la disponibilidad financiera;</a:t>
            </a:r>
          </a:p>
          <a:p>
            <a:pPr marL="228600" indent="-228600">
              <a:buAutoNum type="arabicPeriod"/>
            </a:pPr>
            <a:r>
              <a:rPr lang="es-ES" dirty="0"/>
              <a:t>Mantener actualizado el registro de certificados de aportación; </a:t>
            </a:r>
          </a:p>
          <a:p>
            <a:pPr marL="228600" indent="-228600">
              <a:buAutoNum type="arabicPeriod"/>
            </a:pPr>
            <a:r>
              <a:rPr lang="es-ES" dirty="0"/>
              <a:t>Informar de su gestión a la asamblea general y al Consejo de Administración;</a:t>
            </a:r>
            <a:endParaRPr dirty="0"/>
          </a:p>
        </p:txBody>
      </p:sp>
      <p:sp>
        <p:nvSpPr>
          <p:cNvPr id="10" name="Title 20">
            <a:extLst>
              <a:ext uri="{FF2B5EF4-FFF2-40B4-BE49-F238E27FC236}">
                <a16:creationId xmlns:a16="http://schemas.microsoft.com/office/drawing/2014/main" id="{2B488170-D6D6-4B9D-A4BF-206FBAEB6213}"/>
              </a:ext>
            </a:extLst>
          </p:cNvPr>
          <p:cNvSpPr txBox="1"/>
          <p:nvPr/>
        </p:nvSpPr>
        <p:spPr>
          <a:xfrm>
            <a:off x="6366288" y="484489"/>
            <a:ext cx="5002752" cy="55880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lvl1pPr defTabSz="457200">
              <a:lnSpc>
                <a:spcPct val="130000"/>
              </a:lnSpc>
              <a:defRPr sz="1200">
                <a:latin typeface="Century Gothic"/>
                <a:ea typeface="Century Gothic"/>
                <a:cs typeface="Century Gothic"/>
                <a:sym typeface="Century Gothic"/>
              </a:defRPr>
            </a:lvl1pPr>
          </a:lstStyle>
          <a:p>
            <a:pPr marL="228600" indent="-228600">
              <a:buFont typeface="+mj-lt"/>
              <a:buAutoNum type="arabicPeriod" startAt="9"/>
            </a:pPr>
            <a:r>
              <a:rPr lang="es-ES" dirty="0"/>
              <a:t>Suscribir los cheques de la cooperativa, individual o conjuntamente con el Presidente, conforme lo determine el estatuto social. Cuando el estatuto social disponga la suscripción individual, podrá delegar esta atribución a administradores de sucursales o agencias, conforme lo determine la normativa interna; </a:t>
            </a:r>
          </a:p>
          <a:p>
            <a:pPr marL="228600" indent="-228600">
              <a:buFont typeface="+mj-lt"/>
              <a:buAutoNum type="arabicPeriod" startAt="9"/>
            </a:pPr>
            <a:r>
              <a:rPr lang="es-ES" dirty="0"/>
              <a:t>Cumplir y hacer cumplir las decisiones de los órganos directivos</a:t>
            </a:r>
          </a:p>
          <a:p>
            <a:pPr marL="228600" indent="-228600">
              <a:buFont typeface="+mj-lt"/>
              <a:buAutoNum type="arabicPeriod" startAt="9"/>
            </a:pPr>
            <a:r>
              <a:rPr lang="es-ES" dirty="0"/>
              <a:t>Contraer obligaciones a nombre de la cooperativa, hasta el monto que el estatuto, reglamento o la asamblea general le autorice; </a:t>
            </a:r>
          </a:p>
          <a:p>
            <a:pPr marL="228600" indent="-228600">
              <a:buFont typeface="+mj-lt"/>
              <a:buAutoNum type="arabicPeriod" startAt="9"/>
            </a:pPr>
            <a:r>
              <a:rPr lang="es-ES" dirty="0"/>
              <a:t>Suministrar la información personal requerida por los socios, órganos internos de la cooperativa o por la Superintendencia</a:t>
            </a:r>
          </a:p>
          <a:p>
            <a:pPr marL="228600" indent="-228600">
              <a:buFont typeface="+mj-lt"/>
              <a:buAutoNum type="arabicPeriod" startAt="9"/>
            </a:pPr>
            <a:r>
              <a:rPr lang="es-ES" dirty="0"/>
              <a:t>Definir y mantener un sistema de control interno que asegure la gestión eficiente y económica de la cooperativa; </a:t>
            </a:r>
          </a:p>
          <a:p>
            <a:pPr marL="228600" indent="-228600">
              <a:buFont typeface="+mj-lt"/>
              <a:buAutoNum type="arabicPeriod" startAt="9"/>
            </a:pPr>
            <a:r>
              <a:rPr lang="es-ES" dirty="0"/>
              <a:t>Informar a los socios sobre el funcionamiento de la cooperativa; </a:t>
            </a:r>
          </a:p>
          <a:p>
            <a:pPr marL="228600" indent="-228600">
              <a:buFont typeface="+mj-lt"/>
              <a:buAutoNum type="arabicPeriod" startAt="9"/>
            </a:pPr>
            <a:r>
              <a:rPr lang="es-ES" dirty="0"/>
              <a:t>Asistir, obligatoriamente, a las sesiones del Consejo de Administración, con voz informativa, salvo que dicho consejo excepcionalmente disponga lo contrario; y, a las del Consejo de Vigilancia, cuando sea requerido; y, </a:t>
            </a:r>
          </a:p>
          <a:p>
            <a:pPr marL="228600" indent="-228600">
              <a:buFont typeface="+mj-lt"/>
              <a:buAutoNum type="arabicPeriod" startAt="9"/>
            </a:pPr>
            <a:r>
              <a:rPr lang="es-ES" dirty="0"/>
              <a:t>Las demás que señale la ley, el presente reglamento y el estatuto social de la cooperativa.</a:t>
            </a:r>
            <a:endParaRPr dirty="0"/>
          </a:p>
        </p:txBody>
      </p:sp>
    </p:spTree>
    <p:extLst>
      <p:ext uri="{BB962C8B-B14F-4D97-AF65-F5344CB8AC3E}">
        <p14:creationId xmlns:p14="http://schemas.microsoft.com/office/powerpoint/2010/main" val="266003789"/>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CA0B47B-4DFF-5E68-AD4B-1D29154CA4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7" name="CuadroTexto 6">
            <a:extLst>
              <a:ext uri="{FF2B5EF4-FFF2-40B4-BE49-F238E27FC236}">
                <a16:creationId xmlns:a16="http://schemas.microsoft.com/office/drawing/2014/main" id="{820CE01E-44F1-4A08-9182-4BC016FDC1D2}"/>
              </a:ext>
            </a:extLst>
          </p:cNvPr>
          <p:cNvSpPr txBox="1"/>
          <p:nvPr/>
        </p:nvSpPr>
        <p:spPr>
          <a:xfrm>
            <a:off x="540576" y="431628"/>
            <a:ext cx="10005503" cy="523220"/>
          </a:xfrm>
          <a:prstGeom prst="rect">
            <a:avLst/>
          </a:prstGeom>
          <a:noFill/>
        </p:spPr>
        <p:txBody>
          <a:bodyPr wrap="square">
            <a:spAutoFit/>
          </a:bodyPr>
          <a:lstStyle/>
          <a:p>
            <a:pPr>
              <a:defRPr/>
            </a:pPr>
            <a:r>
              <a:rPr lang="es-ES" sz="2800" b="1" dirty="0">
                <a:solidFill>
                  <a:schemeClr val="tx1">
                    <a:lumMod val="95000"/>
                    <a:lumOff val="5000"/>
                  </a:schemeClr>
                </a:solidFill>
                <a:latin typeface="Arial"/>
                <a:cs typeface="Arial"/>
              </a:rPr>
              <a:t>ATRIBUCIONES: GERENTE.</a:t>
            </a:r>
          </a:p>
        </p:txBody>
      </p:sp>
      <p:sp>
        <p:nvSpPr>
          <p:cNvPr id="9" name="CuadroTexto 8">
            <a:extLst>
              <a:ext uri="{FF2B5EF4-FFF2-40B4-BE49-F238E27FC236}">
                <a16:creationId xmlns:a16="http://schemas.microsoft.com/office/drawing/2014/main" id="{04C998B1-4236-4B68-AE8E-2AA13D4EB4D9}"/>
              </a:ext>
            </a:extLst>
          </p:cNvPr>
          <p:cNvSpPr txBox="1"/>
          <p:nvPr/>
        </p:nvSpPr>
        <p:spPr>
          <a:xfrm>
            <a:off x="6366288" y="6183711"/>
            <a:ext cx="2853465" cy="369332"/>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s-EC" b="1" dirty="0">
                <a:solidFill>
                  <a:prstClr val="black"/>
                </a:solidFill>
              </a:rPr>
              <a:t>Estatuto: Art 36</a:t>
            </a:r>
            <a:endParaRPr lang="es-ES" b="1" dirty="0">
              <a:solidFill>
                <a:prstClr val="black"/>
              </a:solidFill>
            </a:endParaRPr>
          </a:p>
        </p:txBody>
      </p:sp>
      <p:sp>
        <p:nvSpPr>
          <p:cNvPr id="6" name="Title 20">
            <a:extLst>
              <a:ext uri="{FF2B5EF4-FFF2-40B4-BE49-F238E27FC236}">
                <a16:creationId xmlns:a16="http://schemas.microsoft.com/office/drawing/2014/main" id="{E3C07500-757B-41C5-9A16-91C20DD1C0CE}"/>
              </a:ext>
            </a:extLst>
          </p:cNvPr>
          <p:cNvSpPr txBox="1"/>
          <p:nvPr/>
        </p:nvSpPr>
        <p:spPr>
          <a:xfrm>
            <a:off x="470870" y="1024357"/>
            <a:ext cx="5895417" cy="48678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ctr">
            <a:spAutoFit/>
          </a:bodyPr>
          <a:lstStyle>
            <a:lvl1pPr defTabSz="457200">
              <a:lnSpc>
                <a:spcPct val="130000"/>
              </a:lnSpc>
              <a:defRPr sz="1200">
                <a:latin typeface="Century Gothic"/>
                <a:ea typeface="Century Gothic"/>
                <a:cs typeface="Century Gothic"/>
                <a:sym typeface="Century Gothic"/>
              </a:defRPr>
            </a:lvl1pPr>
          </a:lstStyle>
          <a:p>
            <a:pPr marL="228600" indent="-228600">
              <a:buAutoNum type="arabicPeriod"/>
            </a:pPr>
            <a:r>
              <a:rPr lang="es-ES" dirty="0"/>
              <a:t>Ejercer la representación legal, judicial y extrajudicial de la cooperativa de conformidad con la Ley, su Reglamento y el presente Estatuto social; </a:t>
            </a:r>
          </a:p>
          <a:p>
            <a:pPr marL="228600" indent="-228600">
              <a:buAutoNum type="arabicPeriod"/>
            </a:pPr>
            <a:r>
              <a:rPr lang="es-ES" dirty="0"/>
              <a:t>Proponer al Consejo de Administración, las políticas, reglamentos y procedimientos necesarios para el buen funcionamiento de la cooperativa; </a:t>
            </a:r>
          </a:p>
          <a:p>
            <a:pPr marL="228600" indent="-228600">
              <a:buAutoNum type="arabicPeriod"/>
            </a:pPr>
            <a:r>
              <a:rPr lang="es-ES" dirty="0"/>
              <a:t>Presentar al Consejo de Administración el plan estratégico, el plan operativo y su proforma presupuestaria; los dos últimos máximo hasta el treinta de noviembre del año en curso, para el ejercicio económico siguiente; </a:t>
            </a:r>
          </a:p>
          <a:p>
            <a:pPr marL="228600" indent="-228600">
              <a:buAutoNum type="arabicPeriod"/>
            </a:pPr>
            <a:r>
              <a:rPr lang="es-ES" dirty="0"/>
              <a:t>Responder por la marcha administrativa, operativa y financiera de la cooperativa E informar mensualmente al Consejo de Administración</a:t>
            </a:r>
          </a:p>
          <a:p>
            <a:pPr marL="228600" indent="-228600">
              <a:buAutoNum type="arabicPeriod"/>
            </a:pPr>
            <a:r>
              <a:rPr lang="es-ES" dirty="0"/>
              <a:t>Contratar, aceptar renuncias y dar por terminados contratos de trabajadores, cuya designación o remoción no corresponda a otros organismos de la Cooperativa, y de acuerdo con las políticas que fije el Consejo de Administración; </a:t>
            </a:r>
          </a:p>
          <a:p>
            <a:pPr marL="228600" indent="-228600">
              <a:buAutoNum type="arabicPeriod"/>
            </a:pPr>
            <a:r>
              <a:rPr lang="es-ES" dirty="0"/>
              <a:t>Diseñar y administrar la política salarial de la Cooperativa, en base a la disponibilidad financiera; </a:t>
            </a:r>
          </a:p>
          <a:p>
            <a:pPr marL="228600" indent="-228600">
              <a:buAutoNum type="arabicPeriod"/>
            </a:pPr>
            <a:r>
              <a:rPr lang="es-ES" dirty="0"/>
              <a:t>Mantener actualizado el registro de certificados de aportación; </a:t>
            </a:r>
          </a:p>
          <a:p>
            <a:pPr marL="228600" indent="-228600">
              <a:buAutoNum type="arabicPeriod"/>
            </a:pPr>
            <a:r>
              <a:rPr lang="es-ES" dirty="0"/>
              <a:t>Informar de su gestión a la Asamblea General y al Consejo de Administración</a:t>
            </a:r>
          </a:p>
        </p:txBody>
      </p:sp>
      <p:sp>
        <p:nvSpPr>
          <p:cNvPr id="10" name="Title 20">
            <a:extLst>
              <a:ext uri="{FF2B5EF4-FFF2-40B4-BE49-F238E27FC236}">
                <a16:creationId xmlns:a16="http://schemas.microsoft.com/office/drawing/2014/main" id="{2B488170-D6D6-4B9D-A4BF-206FBAEB6213}"/>
              </a:ext>
            </a:extLst>
          </p:cNvPr>
          <p:cNvSpPr txBox="1"/>
          <p:nvPr/>
        </p:nvSpPr>
        <p:spPr>
          <a:xfrm>
            <a:off x="6366288" y="464926"/>
            <a:ext cx="5002752" cy="55880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ctr">
            <a:spAutoFit/>
          </a:bodyPr>
          <a:lstStyle>
            <a:lvl1pPr defTabSz="457200">
              <a:lnSpc>
                <a:spcPct val="130000"/>
              </a:lnSpc>
              <a:defRPr sz="1200">
                <a:latin typeface="Century Gothic"/>
                <a:ea typeface="Century Gothic"/>
                <a:cs typeface="Century Gothic"/>
                <a:sym typeface="Century Gothic"/>
              </a:defRPr>
            </a:lvl1pPr>
          </a:lstStyle>
          <a:p>
            <a:pPr marL="228600" indent="-228600">
              <a:buFont typeface="+mj-lt"/>
              <a:buAutoNum type="arabicPeriod" startAt="9"/>
            </a:pPr>
            <a:r>
              <a:rPr lang="es-ES" dirty="0"/>
              <a:t>Suscribir los cheques de la Cooperativa, individual o conjuntamente con el Presidente, conforme lo determine el Reglamento Interno. Cuando el Reglamento Interno disponga la suscripción individual, el gerente podrá delegar esta atribución a administradores de sucursales o agencias, conforme lo determine la normativa interna; </a:t>
            </a:r>
          </a:p>
          <a:p>
            <a:pPr marL="228600" indent="-228600">
              <a:buFont typeface="+mj-lt"/>
              <a:buAutoNum type="arabicPeriod" startAt="9"/>
            </a:pPr>
            <a:r>
              <a:rPr lang="es-ES" dirty="0"/>
              <a:t>Cumplir y hacer cumplir las decisiones de los órganos de gobierno, órgano directivo y órgano de control interno; </a:t>
            </a:r>
          </a:p>
          <a:p>
            <a:pPr marL="228600" indent="-228600">
              <a:buFont typeface="+mj-lt"/>
              <a:buAutoNum type="arabicPeriod" startAt="9"/>
            </a:pPr>
            <a:r>
              <a:rPr lang="es-ES" dirty="0"/>
              <a:t>Contraer obligaciones a nombre de la Cooperativa, hasta el monto que el Reglamento o la Asamblea General le autorice; </a:t>
            </a:r>
          </a:p>
          <a:p>
            <a:pPr marL="228600" indent="-228600">
              <a:buFont typeface="+mj-lt"/>
              <a:buAutoNum type="arabicPeriod" startAt="9"/>
            </a:pPr>
            <a:r>
              <a:rPr lang="es-ES" dirty="0"/>
              <a:t>Suministrar la información personal requerida por los socios, órganos internos de la Cooperativa o por la Superintendencia; </a:t>
            </a:r>
          </a:p>
          <a:p>
            <a:pPr marL="228600" indent="-228600">
              <a:buFont typeface="+mj-lt"/>
              <a:buAutoNum type="arabicPeriod" startAt="9"/>
            </a:pPr>
            <a:r>
              <a:rPr lang="es-ES" dirty="0"/>
              <a:t>Definir y mantener un sistema de control interno que asegure la gestión eficiente y económica de la Cooperativa; </a:t>
            </a:r>
          </a:p>
          <a:p>
            <a:pPr marL="228600" indent="-228600">
              <a:buFont typeface="+mj-lt"/>
              <a:buAutoNum type="arabicPeriod" startAt="9"/>
            </a:pPr>
            <a:r>
              <a:rPr lang="es-ES" dirty="0"/>
              <a:t>Informar a los socios sobre el funcionamiento de la Cooperativa; </a:t>
            </a:r>
          </a:p>
          <a:p>
            <a:pPr marL="228600" indent="-228600">
              <a:buFont typeface="+mj-lt"/>
              <a:buAutoNum type="arabicPeriod" startAt="9"/>
            </a:pPr>
            <a:r>
              <a:rPr lang="es-ES" dirty="0"/>
              <a:t>Asistir, obligatoriamente, a las sesiones del Consejo de Administración, con voz informativa, salvo que dicho Consejo excepcionalmente disponga lo contrario; y, a las del Consejo de Vigilancia, cuando sea requerido; y, </a:t>
            </a:r>
          </a:p>
          <a:p>
            <a:pPr marL="228600" indent="-228600">
              <a:buFont typeface="+mj-lt"/>
              <a:buAutoNum type="arabicPeriod" startAt="9"/>
            </a:pPr>
            <a:r>
              <a:rPr lang="es-ES" dirty="0"/>
              <a:t>Ejecutar las políticas sobre los precios de bienes y servicios que brinde la Cooperativa, de acuerdo con los lineamientos fijados por el Consejo de Administración.</a:t>
            </a:r>
          </a:p>
        </p:txBody>
      </p:sp>
    </p:spTree>
    <p:extLst>
      <p:ext uri="{BB962C8B-B14F-4D97-AF65-F5344CB8AC3E}">
        <p14:creationId xmlns:p14="http://schemas.microsoft.com/office/powerpoint/2010/main" val="3645814215"/>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441DFD8-3E0D-63D1-BEE9-501E9362CA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7" name="CuadroTexto 6">
            <a:extLst>
              <a:ext uri="{FF2B5EF4-FFF2-40B4-BE49-F238E27FC236}">
                <a16:creationId xmlns:a16="http://schemas.microsoft.com/office/drawing/2014/main" id="{820CE01E-44F1-4A08-9182-4BC016FDC1D2}"/>
              </a:ext>
            </a:extLst>
          </p:cNvPr>
          <p:cNvSpPr txBox="1"/>
          <p:nvPr/>
        </p:nvSpPr>
        <p:spPr>
          <a:xfrm>
            <a:off x="1093248" y="601834"/>
            <a:ext cx="10005503" cy="523220"/>
          </a:xfrm>
          <a:prstGeom prst="rect">
            <a:avLst/>
          </a:prstGeom>
          <a:noFill/>
        </p:spPr>
        <p:txBody>
          <a:bodyPr wrap="square">
            <a:spAutoFit/>
          </a:bodyPr>
          <a:lstStyle/>
          <a:p>
            <a:pPr>
              <a:defRPr/>
            </a:pPr>
            <a:r>
              <a:rPr lang="es-ES" sz="2800" b="1" dirty="0">
                <a:solidFill>
                  <a:schemeClr val="tx1">
                    <a:lumMod val="95000"/>
                    <a:lumOff val="5000"/>
                  </a:schemeClr>
                </a:solidFill>
                <a:latin typeface="Arial"/>
                <a:cs typeface="Arial"/>
              </a:rPr>
              <a:t>ATRIBUCIONES: GERENTE </a:t>
            </a:r>
          </a:p>
        </p:txBody>
      </p:sp>
      <p:sp>
        <p:nvSpPr>
          <p:cNvPr id="6" name="Title 20">
            <a:extLst>
              <a:ext uri="{FF2B5EF4-FFF2-40B4-BE49-F238E27FC236}">
                <a16:creationId xmlns:a16="http://schemas.microsoft.com/office/drawing/2014/main" id="{E3C07500-757B-41C5-9A16-91C20DD1C0CE}"/>
              </a:ext>
            </a:extLst>
          </p:cNvPr>
          <p:cNvSpPr txBox="1"/>
          <p:nvPr/>
        </p:nvSpPr>
        <p:spPr>
          <a:xfrm>
            <a:off x="4256615" y="2804245"/>
            <a:ext cx="4224340" cy="12495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lvl1pPr defTabSz="457200">
              <a:lnSpc>
                <a:spcPct val="130000"/>
              </a:lnSpc>
              <a:defRPr sz="1200">
                <a:latin typeface="Century Gothic"/>
                <a:ea typeface="Century Gothic"/>
                <a:cs typeface="Century Gothic"/>
                <a:sym typeface="Century Gothic"/>
              </a:defRPr>
            </a:lvl1pPr>
          </a:lstStyle>
          <a:p>
            <a:r>
              <a:rPr lang="es-ES" sz="2000" dirty="0"/>
              <a:t>Más todas las establecidas en el Reglamento Interno de la Cooperativa</a:t>
            </a:r>
          </a:p>
        </p:txBody>
      </p:sp>
    </p:spTree>
    <p:extLst>
      <p:ext uri="{BB962C8B-B14F-4D97-AF65-F5344CB8AC3E}">
        <p14:creationId xmlns:p14="http://schemas.microsoft.com/office/powerpoint/2010/main" val="1633755805"/>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946DA32-DF92-2309-54A0-F1C7B0F603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7" name="CuadroTexto 6">
            <a:extLst>
              <a:ext uri="{FF2B5EF4-FFF2-40B4-BE49-F238E27FC236}">
                <a16:creationId xmlns:a16="http://schemas.microsoft.com/office/drawing/2014/main" id="{820CE01E-44F1-4A08-9182-4BC016FDC1D2}"/>
              </a:ext>
            </a:extLst>
          </p:cNvPr>
          <p:cNvSpPr txBox="1"/>
          <p:nvPr/>
        </p:nvSpPr>
        <p:spPr>
          <a:xfrm>
            <a:off x="1093250" y="544360"/>
            <a:ext cx="10005503" cy="523220"/>
          </a:xfrm>
          <a:prstGeom prst="rect">
            <a:avLst/>
          </a:prstGeom>
          <a:noFill/>
        </p:spPr>
        <p:txBody>
          <a:bodyPr wrap="square">
            <a:spAutoFit/>
          </a:bodyPr>
          <a:lstStyle/>
          <a:p>
            <a:pPr>
              <a:defRPr/>
            </a:pPr>
            <a:r>
              <a:rPr lang="es-ES" sz="2800" b="1" dirty="0">
                <a:solidFill>
                  <a:schemeClr val="tx1">
                    <a:lumMod val="95000"/>
                    <a:lumOff val="5000"/>
                  </a:schemeClr>
                </a:solidFill>
                <a:latin typeface="Arial"/>
                <a:cs typeface="Arial"/>
              </a:rPr>
              <a:t>COMISIONES</a:t>
            </a:r>
          </a:p>
        </p:txBody>
      </p:sp>
      <p:sp>
        <p:nvSpPr>
          <p:cNvPr id="9" name="CuadroTexto 8">
            <a:extLst>
              <a:ext uri="{FF2B5EF4-FFF2-40B4-BE49-F238E27FC236}">
                <a16:creationId xmlns:a16="http://schemas.microsoft.com/office/drawing/2014/main" id="{04C998B1-4236-4B68-AE8E-2AA13D4EB4D9}"/>
              </a:ext>
            </a:extLst>
          </p:cNvPr>
          <p:cNvSpPr txBox="1"/>
          <p:nvPr/>
        </p:nvSpPr>
        <p:spPr>
          <a:xfrm>
            <a:off x="1093248" y="3429000"/>
            <a:ext cx="3073790" cy="369332"/>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s-EC" b="1" dirty="0">
                <a:solidFill>
                  <a:prstClr val="black"/>
                </a:solidFill>
              </a:rPr>
              <a:t>Art 46 RLOEPS</a:t>
            </a:r>
            <a:endParaRPr lang="es-ES" b="1" dirty="0">
              <a:solidFill>
                <a:prstClr val="black"/>
              </a:solidFill>
            </a:endParaRPr>
          </a:p>
        </p:txBody>
      </p:sp>
      <p:sp>
        <p:nvSpPr>
          <p:cNvPr id="10" name="Title 20">
            <a:extLst>
              <a:ext uri="{FF2B5EF4-FFF2-40B4-BE49-F238E27FC236}">
                <a16:creationId xmlns:a16="http://schemas.microsoft.com/office/drawing/2014/main" id="{2B488170-D6D6-4B9D-A4BF-206FBAEB6213}"/>
              </a:ext>
            </a:extLst>
          </p:cNvPr>
          <p:cNvSpPr txBox="1"/>
          <p:nvPr/>
        </p:nvSpPr>
        <p:spPr>
          <a:xfrm>
            <a:off x="1093248" y="1420149"/>
            <a:ext cx="5002752" cy="17906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lvl1pPr defTabSz="457200">
              <a:lnSpc>
                <a:spcPct val="130000"/>
              </a:lnSpc>
              <a:defRPr sz="1200">
                <a:latin typeface="Century Gothic"/>
                <a:ea typeface="Century Gothic"/>
                <a:cs typeface="Century Gothic"/>
                <a:sym typeface="Century Gothic"/>
              </a:defRPr>
            </a:lvl1pPr>
          </a:lstStyle>
          <a:p>
            <a:pPr marL="342900" lvl="0" indent="-342900" algn="just" fontAlgn="base">
              <a:lnSpc>
                <a:spcPct val="103000"/>
              </a:lnSpc>
              <a:spcAft>
                <a:spcPts val="1340"/>
              </a:spcAft>
              <a:buClr>
                <a:srgbClr val="000000"/>
              </a:buClr>
              <a:buSzPts val="1200"/>
              <a:buFont typeface="+mj-lt"/>
              <a:buAutoNum type="arabicPeriod"/>
            </a:pPr>
            <a:r>
              <a:rPr lang="es-ES" dirty="0"/>
              <a:t>El Consejo de Administración, podrá conformar las comisiones que estime necesarias para el buen funcionamiento de la cooperativa, que estarán integradas por tres vocales que durarán en sus funciones un año, pudiendo ser reelegidos por una sola vez y que cumplirán las tareas asignadas por dicho consejo. Todas las cooperativas tendrán una comisión de educación y de resolución de conflictos; y, las de ahorro y crédito, los comités y comisiones necesarios para su adecuado funcionamiento.</a:t>
            </a:r>
          </a:p>
        </p:txBody>
      </p:sp>
      <p:sp>
        <p:nvSpPr>
          <p:cNvPr id="8" name="Title 20">
            <a:extLst>
              <a:ext uri="{FF2B5EF4-FFF2-40B4-BE49-F238E27FC236}">
                <a16:creationId xmlns:a16="http://schemas.microsoft.com/office/drawing/2014/main" id="{FF6BD7EE-1207-4304-85EB-3AA8E242D1E1}"/>
              </a:ext>
            </a:extLst>
          </p:cNvPr>
          <p:cNvSpPr txBox="1"/>
          <p:nvPr/>
        </p:nvSpPr>
        <p:spPr>
          <a:xfrm>
            <a:off x="6438971" y="2577266"/>
            <a:ext cx="5002752" cy="34274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lvl1pPr defTabSz="457200">
              <a:lnSpc>
                <a:spcPct val="130000"/>
              </a:lnSpc>
              <a:defRPr sz="1200">
                <a:latin typeface="Century Gothic"/>
                <a:ea typeface="Century Gothic"/>
                <a:cs typeface="Century Gothic"/>
                <a:sym typeface="Century Gothic"/>
              </a:defRPr>
            </a:lvl1pPr>
          </a:lstStyle>
          <a:p>
            <a:pPr marL="228600" indent="-228600">
              <a:buFont typeface="Arial" panose="020B0604020202020204" pitchFamily="34" charset="0"/>
              <a:buChar char="•"/>
            </a:pPr>
            <a:r>
              <a:rPr lang="es-ES" dirty="0"/>
              <a:t>Resolución de Conflictos </a:t>
            </a:r>
          </a:p>
          <a:p>
            <a:r>
              <a:rPr lang="es-ES" dirty="0"/>
              <a:t>La Comisión Especial de Resolución de Conflictos tendrá como objeto recibir, investigar, preparar el expediente y resolver todo lo relacionado con las denuncias, reclamos y demás conflictos, que se generen en contra de los órganos de gobierno, de dirección, de control, gerencia, empleados y los socios; así como, los conflictos de gobernabilidad entre los órganos que conforman la estructura interna de las entidades, cuyo ámbito, conformación, resoluciones e impugnaciones constarán en la normativa que se dicte para el efecto</a:t>
            </a:r>
          </a:p>
          <a:p>
            <a:pPr marL="228600" indent="-228600">
              <a:buFont typeface="Arial" panose="020B0604020202020204" pitchFamily="34" charset="0"/>
              <a:buChar char="•"/>
            </a:pPr>
            <a:r>
              <a:rPr lang="es-ES" dirty="0"/>
              <a:t>Educación.</a:t>
            </a:r>
          </a:p>
          <a:p>
            <a:r>
              <a:rPr lang="es-ES" dirty="0"/>
              <a:t>La norma no define por lo que debe constar en el Reglamento Interno</a:t>
            </a:r>
          </a:p>
          <a:p>
            <a:pPr marL="228600" indent="-228600">
              <a:buAutoNum type="arabicPeriod"/>
            </a:pPr>
            <a:endParaRPr lang="es-ES" dirty="0"/>
          </a:p>
        </p:txBody>
      </p:sp>
      <p:sp>
        <p:nvSpPr>
          <p:cNvPr id="11" name="CuadroTexto 10">
            <a:extLst>
              <a:ext uri="{FF2B5EF4-FFF2-40B4-BE49-F238E27FC236}">
                <a16:creationId xmlns:a16="http://schemas.microsoft.com/office/drawing/2014/main" id="{F32BEE42-5E6F-4835-A787-90FB61A0AFCA}"/>
              </a:ext>
            </a:extLst>
          </p:cNvPr>
          <p:cNvSpPr txBox="1"/>
          <p:nvPr/>
        </p:nvSpPr>
        <p:spPr>
          <a:xfrm>
            <a:off x="6449007" y="2130791"/>
            <a:ext cx="3073790" cy="369332"/>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s-EC" b="1" dirty="0">
                <a:solidFill>
                  <a:prstClr val="black"/>
                </a:solidFill>
              </a:rPr>
              <a:t>Art 32 ESTATUTO</a:t>
            </a:r>
            <a:endParaRPr lang="es-ES" b="1" dirty="0">
              <a:solidFill>
                <a:prstClr val="black"/>
              </a:solidFill>
            </a:endParaRPr>
          </a:p>
        </p:txBody>
      </p:sp>
    </p:spTree>
    <p:extLst>
      <p:ext uri="{BB962C8B-B14F-4D97-AF65-F5344CB8AC3E}">
        <p14:creationId xmlns:p14="http://schemas.microsoft.com/office/powerpoint/2010/main" val="2688541214"/>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AC999CA-EF0B-D37D-9C2B-ADD605AE32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58372" name="Rectangle 1">
            <a:extLst>
              <a:ext uri="{FF2B5EF4-FFF2-40B4-BE49-F238E27FC236}">
                <a16:creationId xmlns:a16="http://schemas.microsoft.com/office/drawing/2014/main" id="{E65E73F8-7E5A-4DBD-B502-453827AFD7EA}"/>
              </a:ext>
            </a:extLst>
          </p:cNvPr>
          <p:cNvSpPr>
            <a:spLocks noChangeArrowheads="1"/>
          </p:cNvSpPr>
          <p:nvPr/>
        </p:nvSpPr>
        <p:spPr bwMode="auto">
          <a:xfrm>
            <a:off x="3398839" y="3058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s-EC" altLang="es-EC" sz="1800"/>
          </a:p>
        </p:txBody>
      </p:sp>
      <p:graphicFrame>
        <p:nvGraphicFramePr>
          <p:cNvPr id="3" name="Tabla 2">
            <a:extLst>
              <a:ext uri="{FF2B5EF4-FFF2-40B4-BE49-F238E27FC236}">
                <a16:creationId xmlns:a16="http://schemas.microsoft.com/office/drawing/2014/main" id="{103E75F6-32AB-4FB0-9219-F05D6BFA6DEB}"/>
              </a:ext>
            </a:extLst>
          </p:cNvPr>
          <p:cNvGraphicFramePr>
            <a:graphicFrameLocks noGrp="1"/>
          </p:cNvGraphicFramePr>
          <p:nvPr/>
        </p:nvGraphicFramePr>
        <p:xfrm>
          <a:off x="1439594" y="267287"/>
          <a:ext cx="9884897" cy="900332"/>
        </p:xfrm>
        <a:graphic>
          <a:graphicData uri="http://schemas.openxmlformats.org/drawingml/2006/table">
            <a:tbl>
              <a:tblPr firstRow="1" firstCol="1" bandRow="1">
                <a:tableStyleId>{BC89EF96-8CEA-46FF-86C4-4CE0E7609802}</a:tableStyleId>
              </a:tblPr>
              <a:tblGrid>
                <a:gridCol w="9884897">
                  <a:extLst>
                    <a:ext uri="{9D8B030D-6E8A-4147-A177-3AD203B41FA5}">
                      <a16:colId xmlns:a16="http://schemas.microsoft.com/office/drawing/2014/main" val="20000"/>
                    </a:ext>
                  </a:extLst>
                </a:gridCol>
              </a:tblGrid>
              <a:tr h="900332">
                <a:tc>
                  <a:txBody>
                    <a:bodyPr/>
                    <a:lstStyle/>
                    <a:p>
                      <a:pPr algn="just">
                        <a:lnSpc>
                          <a:spcPct val="107000"/>
                        </a:lnSpc>
                        <a:spcAft>
                          <a:spcPts val="0"/>
                        </a:spcAft>
                      </a:pPr>
                      <a:r>
                        <a:rPr lang="es-ES" sz="1600" b="1" dirty="0">
                          <a:solidFill>
                            <a:schemeClr val="tx1"/>
                          </a:solidFill>
                          <a:effectLst/>
                        </a:rPr>
                        <a:t>Art. 258.- Impedimentos para miembros del directorio y consejos de administración y vigilanci</a:t>
                      </a:r>
                      <a:r>
                        <a:rPr lang="es-ES" sz="1600" b="0" dirty="0">
                          <a:solidFill>
                            <a:schemeClr val="tx1"/>
                          </a:solidFill>
                          <a:effectLst/>
                        </a:rPr>
                        <a:t>a. No podrán ser miembros del directorio o de los consejos de administración o consejos de vigilancia de una entidad del sistema financiero nacional:</a:t>
                      </a:r>
                      <a:r>
                        <a:rPr lang="es-EC" sz="1600" b="0" dirty="0">
                          <a:solidFill>
                            <a:schemeClr val="tx1"/>
                          </a:solidFill>
                          <a:effectLst/>
                        </a:rPr>
                        <a:t> </a:t>
                      </a:r>
                      <a:endParaRPr lang="es-EC"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sp>
        <p:nvSpPr>
          <p:cNvPr id="58381" name="Rectangle 1">
            <a:extLst>
              <a:ext uri="{FF2B5EF4-FFF2-40B4-BE49-F238E27FC236}">
                <a16:creationId xmlns:a16="http://schemas.microsoft.com/office/drawing/2014/main" id="{C142BB53-BF0E-482F-BD41-1AAB2C3A059A}"/>
              </a:ext>
            </a:extLst>
          </p:cNvPr>
          <p:cNvSpPr>
            <a:spLocks noChangeArrowheads="1"/>
          </p:cNvSpPr>
          <p:nvPr/>
        </p:nvSpPr>
        <p:spPr bwMode="auto">
          <a:xfrm>
            <a:off x="3398839" y="24140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s-EC" altLang="es-EC" sz="1800"/>
          </a:p>
        </p:txBody>
      </p:sp>
      <p:sp>
        <p:nvSpPr>
          <p:cNvPr id="5" name="Title 20">
            <a:extLst>
              <a:ext uri="{FF2B5EF4-FFF2-40B4-BE49-F238E27FC236}">
                <a16:creationId xmlns:a16="http://schemas.microsoft.com/office/drawing/2014/main" id="{E3B8FC46-D80F-4B90-A56E-75774822146E}"/>
              </a:ext>
            </a:extLst>
          </p:cNvPr>
          <p:cNvSpPr txBox="1"/>
          <p:nvPr/>
        </p:nvSpPr>
        <p:spPr>
          <a:xfrm>
            <a:off x="1379290" y="1529748"/>
            <a:ext cx="5002752" cy="40661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lvl1pPr defTabSz="457200">
              <a:lnSpc>
                <a:spcPct val="130000"/>
              </a:lnSpc>
              <a:defRPr sz="1200">
                <a:latin typeface="Century Gothic"/>
                <a:ea typeface="Century Gothic"/>
                <a:cs typeface="Century Gothic"/>
                <a:sym typeface="Century Gothic"/>
              </a:defRPr>
            </a:lvl1pPr>
          </a:lstStyle>
          <a:p>
            <a:pPr marL="342900" lvl="0" indent="-342900" algn="just" fontAlgn="base">
              <a:lnSpc>
                <a:spcPct val="103000"/>
              </a:lnSpc>
              <a:spcAft>
                <a:spcPts val="1340"/>
              </a:spcAft>
              <a:buClr>
                <a:srgbClr val="000000"/>
              </a:buClr>
              <a:buSzPts val="1200"/>
              <a:buFont typeface="+mj-lt"/>
              <a:buAutoNum type="arabicPeriod"/>
            </a:pPr>
            <a:r>
              <a:rPr lang="es-EC" sz="1200" i="0" u="none" strike="noStrike" cap="none" spc="0" baseline="0" dirty="0">
                <a:solidFill>
                  <a:schemeClr val="tx1"/>
                </a:solidFill>
                <a:effectLst/>
                <a:uFillTx/>
                <a:latin typeface="Century Gothic" panose="020B0502020202020204" pitchFamily="34" charset="0"/>
                <a:ea typeface="+mn-ea"/>
                <a:cs typeface="+mn-cs"/>
                <a:sym typeface="Calibri"/>
              </a:rPr>
              <a:t>Los gerentes, apoderados generales, auditores interno y externo, y las personas naturales y jurídicas que realicen trabajos de apoyo a la supervisión y más funcionarios y empleados de la entidad, cualquiera sea su denominación y de sus empresas subsidiarias o afiliadas;</a:t>
            </a:r>
          </a:p>
          <a:p>
            <a:pPr marL="342900" lvl="0" indent="-342900" algn="just" fontAlgn="base">
              <a:lnSpc>
                <a:spcPct val="103000"/>
              </a:lnSpc>
              <a:spcAft>
                <a:spcPts val="1340"/>
              </a:spcAft>
              <a:buClr>
                <a:srgbClr val="000000"/>
              </a:buClr>
              <a:buSzPts val="1200"/>
              <a:buFont typeface="+mj-lt"/>
              <a:buAutoNum type="arabicPeriod"/>
            </a:pPr>
            <a:r>
              <a:rPr lang="es-EC" sz="1200" i="0" u="none" strike="noStrike" cap="none" spc="0" baseline="0" dirty="0">
                <a:solidFill>
                  <a:schemeClr val="tx1"/>
                </a:solidFill>
                <a:effectLst/>
                <a:uFillTx/>
                <a:latin typeface="Century Gothic" panose="020B0502020202020204" pitchFamily="34" charset="0"/>
                <a:ea typeface="+mn-ea"/>
                <a:cs typeface="+mn-cs"/>
                <a:sym typeface="Calibri"/>
              </a:rPr>
              <a:t>Los directores, miembros de los consejos de administración y vigilancia, representantes legales, apoderados generales, auditores internos y externos de otras entidades de la misma especie. Esta prohibición no aplica entre las entidades del Sector Financiero Público;</a:t>
            </a:r>
          </a:p>
          <a:p>
            <a:pPr marL="342900" lvl="0" indent="-342900" algn="just" fontAlgn="base">
              <a:lnSpc>
                <a:spcPct val="103000"/>
              </a:lnSpc>
              <a:spcAft>
                <a:spcPts val="1340"/>
              </a:spcAft>
              <a:buClr>
                <a:srgbClr val="000000"/>
              </a:buClr>
              <a:buSzPts val="1200"/>
              <a:buFont typeface="+mj-lt"/>
              <a:buAutoNum type="arabicPeriod"/>
            </a:pPr>
            <a:r>
              <a:rPr lang="es-EC" sz="1200" i="0" u="none" strike="noStrike" cap="none" spc="0" baseline="0" dirty="0">
                <a:solidFill>
                  <a:schemeClr val="tx1"/>
                </a:solidFill>
                <a:effectLst/>
                <a:uFillTx/>
                <a:latin typeface="Century Gothic" panose="020B0502020202020204" pitchFamily="34" charset="0"/>
                <a:ea typeface="+mn-ea"/>
                <a:cs typeface="+mn-cs"/>
                <a:sym typeface="Calibri"/>
              </a:rPr>
              <a:t>Quienes estuviesen en mora de sus obligaciones por más de sesenta días con cualquiera de las entidades del Sistema Financiero Nacional sujetas a este Código;</a:t>
            </a:r>
          </a:p>
          <a:p>
            <a:pPr marL="342900" lvl="0" indent="-342900" algn="just" fontAlgn="base">
              <a:lnSpc>
                <a:spcPct val="103000"/>
              </a:lnSpc>
              <a:spcAft>
                <a:spcPts val="1340"/>
              </a:spcAft>
              <a:buClr>
                <a:srgbClr val="000000"/>
              </a:buClr>
              <a:buSzPts val="1200"/>
              <a:buFont typeface="+mj-lt"/>
              <a:buAutoNum type="arabicPeriod"/>
            </a:pPr>
            <a:r>
              <a:rPr lang="es-EC" sz="1200" i="0" u="none" strike="noStrike" cap="none" spc="0" baseline="0" dirty="0">
                <a:solidFill>
                  <a:schemeClr val="tx1"/>
                </a:solidFill>
                <a:effectLst/>
                <a:uFillTx/>
                <a:latin typeface="Century Gothic" panose="020B0502020202020204" pitchFamily="34" charset="0"/>
                <a:ea typeface="+mn-ea"/>
                <a:cs typeface="+mn-cs"/>
                <a:sym typeface="Calibri"/>
              </a:rPr>
              <a:t>Quienes en el transcurso de los últimos cinco años hubiesen sido removidos por el organismo</a:t>
            </a:r>
            <a:endParaRPr lang="es-EC" sz="16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p>
            <a:endParaRPr lang="es-ES" b="1" dirty="0">
              <a:latin typeface="Century Gothic" panose="020B0502020202020204" pitchFamily="34" charset="0"/>
            </a:endParaRPr>
          </a:p>
          <a:p>
            <a:pPr marL="228600" indent="-228600">
              <a:buAutoNum type="arabicPeriod"/>
            </a:pPr>
            <a:endParaRPr lang="es-ES" dirty="0"/>
          </a:p>
        </p:txBody>
      </p:sp>
      <p:sp>
        <p:nvSpPr>
          <p:cNvPr id="6" name="Title 20">
            <a:extLst>
              <a:ext uri="{FF2B5EF4-FFF2-40B4-BE49-F238E27FC236}">
                <a16:creationId xmlns:a16="http://schemas.microsoft.com/office/drawing/2014/main" id="{93087709-5BAB-4F83-8B3F-F75A0C450F54}"/>
              </a:ext>
            </a:extLst>
          </p:cNvPr>
          <p:cNvSpPr txBox="1"/>
          <p:nvPr/>
        </p:nvSpPr>
        <p:spPr>
          <a:xfrm>
            <a:off x="6563235" y="1512050"/>
            <a:ext cx="5002752" cy="43497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lvl1pPr defTabSz="457200">
              <a:lnSpc>
                <a:spcPct val="130000"/>
              </a:lnSpc>
              <a:defRPr sz="1200">
                <a:latin typeface="Century Gothic"/>
                <a:ea typeface="Century Gothic"/>
                <a:cs typeface="Century Gothic"/>
                <a:sym typeface="Century Gothic"/>
              </a:defRPr>
            </a:lvl1pPr>
          </a:lstStyle>
          <a:p>
            <a:pPr marL="342900" lvl="0" indent="-342900" algn="just" fontAlgn="base">
              <a:lnSpc>
                <a:spcPct val="103000"/>
              </a:lnSpc>
              <a:spcAft>
                <a:spcPts val="1340"/>
              </a:spcAft>
              <a:buClr>
                <a:srgbClr val="000000"/>
              </a:buClr>
              <a:buSzPts val="1200"/>
              <a:buFont typeface="+mj-lt"/>
              <a:buAutoNum type="arabicPeriod" startAt="5"/>
            </a:pPr>
            <a:r>
              <a:rPr lang="es-EC" sz="1200" i="0" u="none" strike="noStrike" cap="none" spc="0" baseline="0" dirty="0">
                <a:solidFill>
                  <a:schemeClr val="tx1"/>
                </a:solidFill>
                <a:effectLst/>
                <a:uFillTx/>
                <a:latin typeface="Century Gothic" panose="020B0502020202020204" pitchFamily="34" charset="0"/>
                <a:ea typeface="+mn-ea"/>
                <a:cs typeface="+mn-cs"/>
                <a:sym typeface="Calibri"/>
              </a:rPr>
              <a:t>Quienes en el transcurso de los últimos sesenta días tengan obligaciones en firme con el Servicio de Rentas Internas o con el Instituto Ecuatoriano de Seguridad Social;</a:t>
            </a:r>
          </a:p>
          <a:p>
            <a:pPr marL="342900" lvl="0" indent="-342900" algn="just" fontAlgn="base">
              <a:lnSpc>
                <a:spcPct val="103000"/>
              </a:lnSpc>
              <a:spcAft>
                <a:spcPts val="1340"/>
              </a:spcAft>
              <a:buClr>
                <a:srgbClr val="000000"/>
              </a:buClr>
              <a:buSzPts val="1200"/>
              <a:buFont typeface="+mj-lt"/>
              <a:buAutoNum type="arabicPeriod" startAt="5"/>
            </a:pPr>
            <a:r>
              <a:rPr lang="es-EC" sz="1200" i="0" u="none" strike="noStrike" cap="none" spc="0" baseline="0" dirty="0">
                <a:solidFill>
                  <a:schemeClr val="tx1"/>
                </a:solidFill>
                <a:effectLst/>
                <a:uFillTx/>
                <a:latin typeface="Century Gothic" panose="020B0502020202020204" pitchFamily="34" charset="0"/>
                <a:ea typeface="+mn-ea"/>
                <a:cs typeface="+mn-cs"/>
                <a:sym typeface="Calibri"/>
              </a:rPr>
              <a:t>Quienes en el transcurso de los últimos cinco años hubiesen incurrido en castigo de sus obligaciones por parte de cualquier entidad financiera;</a:t>
            </a:r>
          </a:p>
          <a:p>
            <a:pPr marL="342900" lvl="0" indent="-342900" algn="just" fontAlgn="base">
              <a:lnSpc>
                <a:spcPct val="103000"/>
              </a:lnSpc>
              <a:spcAft>
                <a:spcPts val="1340"/>
              </a:spcAft>
              <a:buClr>
                <a:srgbClr val="000000"/>
              </a:buClr>
              <a:buSzPts val="1200"/>
              <a:buFont typeface="+mj-lt"/>
              <a:buAutoNum type="arabicPeriod" startAt="5"/>
            </a:pPr>
            <a:r>
              <a:rPr lang="es-EC" sz="1200" i="0" u="none" strike="noStrike" cap="none" spc="0" baseline="0" dirty="0">
                <a:solidFill>
                  <a:schemeClr val="tx1"/>
                </a:solidFill>
                <a:effectLst/>
                <a:uFillTx/>
                <a:latin typeface="Century Gothic" panose="020B0502020202020204" pitchFamily="34" charset="0"/>
                <a:ea typeface="+mn-ea"/>
                <a:cs typeface="+mn-cs"/>
                <a:sym typeface="Calibri"/>
              </a:rPr>
              <a:t>Quienes estuviesen litigando en contra de la entidad;</a:t>
            </a:r>
          </a:p>
          <a:p>
            <a:pPr marL="342900" lvl="0" indent="-342900" algn="just" fontAlgn="base">
              <a:lnSpc>
                <a:spcPct val="103000"/>
              </a:lnSpc>
              <a:spcAft>
                <a:spcPts val="1340"/>
              </a:spcAft>
              <a:buClr>
                <a:srgbClr val="000000"/>
              </a:buClr>
              <a:buSzPts val="1200"/>
              <a:buFont typeface="+mj-lt"/>
              <a:buAutoNum type="arabicPeriod" startAt="5"/>
            </a:pPr>
            <a:r>
              <a:rPr lang="es-EC" sz="1200" i="0" u="none" strike="noStrike" cap="none" spc="0" baseline="0" dirty="0">
                <a:solidFill>
                  <a:schemeClr val="tx1"/>
                </a:solidFill>
                <a:effectLst/>
                <a:uFillTx/>
                <a:latin typeface="Century Gothic" panose="020B0502020202020204" pitchFamily="34" charset="0"/>
                <a:ea typeface="+mn-ea"/>
                <a:cs typeface="+mn-cs"/>
                <a:sym typeface="Calibri"/>
              </a:rPr>
              <a:t> Quienes hubiesen sido condenados por delito, mientras penda la pena y hasta cinco años después de cumplida;</a:t>
            </a:r>
          </a:p>
          <a:p>
            <a:pPr marL="342900" lvl="0" indent="-342900" algn="just" fontAlgn="base">
              <a:lnSpc>
                <a:spcPct val="103000"/>
              </a:lnSpc>
              <a:spcAft>
                <a:spcPts val="1340"/>
              </a:spcAft>
              <a:buClr>
                <a:srgbClr val="000000"/>
              </a:buClr>
              <a:buSzPts val="1200"/>
              <a:buFont typeface="+mj-lt"/>
              <a:buAutoNum type="arabicPeriod" startAt="5"/>
            </a:pPr>
            <a:r>
              <a:rPr lang="es-EC" sz="1200" i="0" u="none" strike="noStrike" cap="none" spc="0" baseline="0" dirty="0">
                <a:solidFill>
                  <a:schemeClr val="tx1"/>
                </a:solidFill>
                <a:effectLst/>
                <a:uFillTx/>
                <a:latin typeface="Century Gothic" panose="020B0502020202020204" pitchFamily="34" charset="0"/>
                <a:ea typeface="+mn-ea"/>
                <a:cs typeface="+mn-cs"/>
                <a:sym typeface="Calibri"/>
              </a:rPr>
              <a:t>El cónyuge o conviviente o el pariente dentro del cuarto grado de consanguinidad o segundo de afinidad de un director principal o suplente, vocal y administradores de la entidad del sector financiero privado o popular y solidario de que se trate; y</a:t>
            </a:r>
          </a:p>
          <a:p>
            <a:pPr marL="342900" lvl="0" indent="-342900" algn="just" fontAlgn="base">
              <a:lnSpc>
                <a:spcPct val="103000"/>
              </a:lnSpc>
              <a:spcAft>
                <a:spcPts val="1340"/>
              </a:spcAft>
              <a:buClr>
                <a:srgbClr val="000000"/>
              </a:buClr>
              <a:buSzPts val="1200"/>
              <a:buFont typeface="+mj-lt"/>
              <a:buAutoNum type="arabicPeriod" startAt="5"/>
            </a:pPr>
            <a:r>
              <a:rPr lang="es-EC" sz="1200" i="0" u="none" strike="noStrike" cap="none" spc="0" baseline="0" dirty="0">
                <a:solidFill>
                  <a:schemeClr val="tx1"/>
                </a:solidFill>
                <a:effectLst/>
                <a:uFillTx/>
                <a:latin typeface="Century Gothic" panose="020B0502020202020204" pitchFamily="34" charset="0"/>
                <a:ea typeface="+mn-ea"/>
                <a:cs typeface="+mn-cs"/>
                <a:sym typeface="Calibri"/>
              </a:rPr>
              <a:t>Quienes por cualquier causa estén legalmente incapacitados. </a:t>
            </a:r>
            <a:endParaRPr lang="es-ES" b="1" dirty="0">
              <a:latin typeface="Century Gothic" panose="020B0502020202020204" pitchFamily="34" charset="0"/>
            </a:endParaRPr>
          </a:p>
          <a:p>
            <a:pPr marL="228600" indent="-228600">
              <a:buAutoNum type="arabicPeriod"/>
            </a:pPr>
            <a:endParaRPr lang="es-ES" dirty="0"/>
          </a:p>
        </p:txBody>
      </p:sp>
      <p:sp>
        <p:nvSpPr>
          <p:cNvPr id="7" name="CuadroTexto 6">
            <a:extLst>
              <a:ext uri="{FF2B5EF4-FFF2-40B4-BE49-F238E27FC236}">
                <a16:creationId xmlns:a16="http://schemas.microsoft.com/office/drawing/2014/main" id="{1BAF3E6D-BBC8-4061-B1CC-D4845DA3A233}"/>
              </a:ext>
            </a:extLst>
          </p:cNvPr>
          <p:cNvSpPr txBox="1"/>
          <p:nvPr/>
        </p:nvSpPr>
        <p:spPr>
          <a:xfrm>
            <a:off x="2962813" y="5595926"/>
            <a:ext cx="7644227"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s-EC" sz="1200" i="0" u="none" strike="noStrike" cap="none" spc="0" baseline="0" dirty="0">
                <a:solidFill>
                  <a:schemeClr val="tx1"/>
                </a:solidFill>
                <a:effectLst/>
                <a:uFillTx/>
                <a:latin typeface="Century Gothic" panose="020B0502020202020204" pitchFamily="34" charset="0"/>
                <a:ea typeface="+mn-ea"/>
                <a:cs typeface="+mn-cs"/>
                <a:sym typeface="Calibri"/>
              </a:rPr>
              <a:t>Las prohibiciones contenidas en los numerales 2 al 9 de este artículo son aplicables a los representantes legales, vicepresidentes, gerentes, subgerentes y auditores internos de las entidades del sistema financiero nacional, o quien hiciere sus veces, en los casos que corresponda.</a:t>
            </a:r>
            <a:endParaRPr lang="es-MX" sz="1200" dirty="0"/>
          </a:p>
        </p:txBody>
      </p:sp>
    </p:spTree>
    <p:extLst>
      <p:ext uri="{BB962C8B-B14F-4D97-AF65-F5344CB8AC3E}">
        <p14:creationId xmlns:p14="http://schemas.microsoft.com/office/powerpoint/2010/main" val="1439830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descr="Patrón de fondo&#10;&#10;Descripción generada automáticamente con confianza baja">
            <a:extLst>
              <a:ext uri="{FF2B5EF4-FFF2-40B4-BE49-F238E27FC236}">
                <a16:creationId xmlns:a16="http://schemas.microsoft.com/office/drawing/2014/main" id="{E9717B1C-F0E0-734B-AE39-3778D5B34B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62"/>
            <a:ext cx="12192000" cy="6845475"/>
          </a:xfrm>
          <a:prstGeom prst="rect">
            <a:avLst/>
          </a:prstGeom>
        </p:spPr>
      </p:pic>
      <p:sp>
        <p:nvSpPr>
          <p:cNvPr id="2" name="Title 20">
            <a:extLst>
              <a:ext uri="{FF2B5EF4-FFF2-40B4-BE49-F238E27FC236}">
                <a16:creationId xmlns:a16="http://schemas.microsoft.com/office/drawing/2014/main" id="{7027A86D-CA19-A633-81B5-391EDE6F45CC}"/>
              </a:ext>
            </a:extLst>
          </p:cNvPr>
          <p:cNvSpPr txBox="1"/>
          <p:nvPr/>
        </p:nvSpPr>
        <p:spPr>
          <a:xfrm>
            <a:off x="912418" y="1684224"/>
            <a:ext cx="2471197" cy="24356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ctr">
            <a:spAutoFit/>
          </a:bodyPr>
          <a:lstStyle>
            <a:lvl1pPr defTabSz="457200">
              <a:lnSpc>
                <a:spcPct val="130000"/>
              </a:lnSpc>
              <a:defRPr sz="1200">
                <a:latin typeface="Century Gothic"/>
                <a:ea typeface="Century Gothic"/>
                <a:cs typeface="Century Gothic"/>
                <a:sym typeface="Century Gothic"/>
              </a:defRPr>
            </a:lvl1pPr>
          </a:lstStyle>
          <a:p>
            <a:r>
              <a:rPr lang="es-EC" sz="3600" dirty="0">
                <a:effectLst/>
                <a:latin typeface="Calibri" panose="020F0502020204030204" pitchFamily="34" charset="0"/>
                <a:ea typeface="Times New Roman" panose="02020603050405020304" pitchFamily="18" charset="0"/>
              </a:rPr>
              <a:t>Siste</a:t>
            </a:r>
            <a:r>
              <a:rPr lang="es-EC" sz="3600" dirty="0">
                <a:latin typeface="Calibri" panose="020F0502020204030204" pitchFamily="34" charset="0"/>
                <a:ea typeface="Times New Roman" panose="02020603050405020304" pitchFamily="18" charset="0"/>
              </a:rPr>
              <a:t>ma Financiero Nacional</a:t>
            </a:r>
          </a:p>
          <a:p>
            <a:r>
              <a:rPr lang="es-EC" sz="1000" dirty="0">
                <a:latin typeface="Calibri" panose="020F0502020204030204" pitchFamily="34" charset="0"/>
              </a:rPr>
              <a:t>Art 162, 163 Y 164  </a:t>
            </a:r>
            <a:r>
              <a:rPr lang="es-EC" sz="1000" dirty="0" err="1">
                <a:latin typeface="Calibri" panose="020F0502020204030204" pitchFamily="34" charset="0"/>
              </a:rPr>
              <a:t>Comyf</a:t>
            </a:r>
            <a:endParaRPr sz="1000" dirty="0"/>
          </a:p>
        </p:txBody>
      </p:sp>
      <p:sp>
        <p:nvSpPr>
          <p:cNvPr id="4" name="Straight Connector 15">
            <a:extLst>
              <a:ext uri="{FF2B5EF4-FFF2-40B4-BE49-F238E27FC236}">
                <a16:creationId xmlns:a16="http://schemas.microsoft.com/office/drawing/2014/main" id="{8A90FCCE-DBDA-E4DD-E4FF-28EEE5AAE26B}"/>
              </a:ext>
            </a:extLst>
          </p:cNvPr>
          <p:cNvSpPr/>
          <p:nvPr/>
        </p:nvSpPr>
        <p:spPr>
          <a:xfrm>
            <a:off x="3733280" y="1842876"/>
            <a:ext cx="5358" cy="3547830"/>
          </a:xfrm>
          <a:prstGeom prst="line">
            <a:avLst/>
          </a:prstGeom>
          <a:ln w="3175">
            <a:solidFill>
              <a:schemeClr val="accent6">
                <a:lumOff val="-9960"/>
              </a:schemeClr>
            </a:solidFill>
            <a:miter/>
          </a:ln>
        </p:spPr>
        <p:txBody>
          <a:bodyPr lIns="45719" rIns="45719"/>
          <a:lstStyle/>
          <a:p>
            <a:endParaRPr/>
          </a:p>
        </p:txBody>
      </p:sp>
      <p:sp>
        <p:nvSpPr>
          <p:cNvPr id="6" name="Title 20">
            <a:extLst>
              <a:ext uri="{FF2B5EF4-FFF2-40B4-BE49-F238E27FC236}">
                <a16:creationId xmlns:a16="http://schemas.microsoft.com/office/drawing/2014/main" id="{BD558AA0-3F61-1D18-9E0C-75DE88D7AF8B}"/>
              </a:ext>
            </a:extLst>
          </p:cNvPr>
          <p:cNvSpPr txBox="1"/>
          <p:nvPr/>
        </p:nvSpPr>
        <p:spPr>
          <a:xfrm>
            <a:off x="4260476" y="157045"/>
            <a:ext cx="7054662" cy="65439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pPr marL="171450" indent="-171450" defTabSz="457200">
              <a:lnSpc>
                <a:spcPct val="130000"/>
              </a:lnSpc>
              <a:buFont typeface="Arial" panose="020B0604020202020204" pitchFamily="34" charset="0"/>
              <a:buChar char="•"/>
              <a:defRPr sz="1200">
                <a:latin typeface="Century Gothic"/>
                <a:ea typeface="Century Gothic"/>
                <a:cs typeface="Century Gothic"/>
                <a:sym typeface="Century Gothic"/>
              </a:defRPr>
            </a:pPr>
            <a:r>
              <a:rPr lang="es-MX" sz="2000" dirty="0"/>
              <a:t>Sector Financiero Publico</a:t>
            </a:r>
          </a:p>
          <a:p>
            <a:pPr marL="1079500" lvl="8" indent="-457200" defTabSz="457200">
              <a:lnSpc>
                <a:spcPct val="130000"/>
              </a:lnSpc>
              <a:buFont typeface="+mj-lt"/>
              <a:buAutoNum type="arabicPeriod"/>
              <a:defRPr sz="1200">
                <a:latin typeface="Century Gothic"/>
                <a:ea typeface="Century Gothic"/>
                <a:cs typeface="Century Gothic"/>
                <a:sym typeface="Century Gothic"/>
              </a:defRPr>
            </a:pPr>
            <a:r>
              <a:rPr lang="es-ES" sz="1400" dirty="0"/>
              <a:t>Bancos; y,</a:t>
            </a:r>
          </a:p>
          <a:p>
            <a:pPr marL="1079500" lvl="8" indent="-457200" defTabSz="457200">
              <a:lnSpc>
                <a:spcPct val="130000"/>
              </a:lnSpc>
              <a:buFont typeface="+mj-lt"/>
              <a:buAutoNum type="arabicPeriod"/>
              <a:defRPr sz="1200">
                <a:latin typeface="Century Gothic"/>
                <a:ea typeface="Century Gothic"/>
                <a:cs typeface="Century Gothic"/>
                <a:sym typeface="Century Gothic"/>
              </a:defRPr>
            </a:pPr>
            <a:r>
              <a:rPr lang="es-ES" sz="1400" dirty="0"/>
              <a:t>Corporaciones</a:t>
            </a:r>
            <a:r>
              <a:rPr lang="es-ES" sz="2000" dirty="0"/>
              <a:t>.</a:t>
            </a:r>
          </a:p>
          <a:p>
            <a:pPr marL="171450" indent="-171450" defTabSz="457200">
              <a:lnSpc>
                <a:spcPct val="130000"/>
              </a:lnSpc>
              <a:buFont typeface="Arial" panose="020B0604020202020204" pitchFamily="34" charset="0"/>
              <a:buChar char="•"/>
              <a:defRPr sz="1200">
                <a:latin typeface="Century Gothic"/>
                <a:ea typeface="Century Gothic"/>
                <a:cs typeface="Century Gothic"/>
                <a:sym typeface="Century Gothic"/>
              </a:defRPr>
            </a:pPr>
            <a:r>
              <a:rPr lang="es-MX" sz="2000" dirty="0"/>
              <a:t>Sector Financiero Privado</a:t>
            </a:r>
          </a:p>
          <a:p>
            <a:pPr marL="1079500" indent="-457200" defTabSz="457200">
              <a:lnSpc>
                <a:spcPct val="130000"/>
              </a:lnSpc>
              <a:buFont typeface="+mj-lt"/>
              <a:buAutoNum type="arabicPeriod"/>
              <a:defRPr sz="1200">
                <a:latin typeface="Century Gothic"/>
                <a:ea typeface="Century Gothic"/>
                <a:cs typeface="Century Gothic"/>
                <a:sym typeface="Century Gothic"/>
              </a:defRPr>
            </a:pPr>
            <a:r>
              <a:rPr lang="es-ES" sz="1400" dirty="0"/>
              <a:t>Bancos múltiples y bancos especializados;</a:t>
            </a:r>
          </a:p>
          <a:p>
            <a:pPr marL="1079500" indent="-457200" defTabSz="457200">
              <a:lnSpc>
                <a:spcPct val="130000"/>
              </a:lnSpc>
              <a:buFont typeface="+mj-lt"/>
              <a:buAutoNum type="arabicPeriod"/>
              <a:defRPr sz="1200">
                <a:latin typeface="Century Gothic"/>
                <a:ea typeface="Century Gothic"/>
                <a:cs typeface="Century Gothic"/>
                <a:sym typeface="Century Gothic"/>
              </a:defRPr>
            </a:pPr>
            <a:r>
              <a:rPr lang="es-ES" sz="1400" dirty="0"/>
              <a:t>De servicios financieros: almacenes generales de depósito, casas de cambio y corporaciones de desarrollo de mercado secundario de hipotecas;</a:t>
            </a:r>
          </a:p>
          <a:p>
            <a:pPr marL="1079500" indent="-457200" defTabSz="457200">
              <a:lnSpc>
                <a:spcPct val="130000"/>
              </a:lnSpc>
              <a:buFont typeface="+mj-lt"/>
              <a:buAutoNum type="arabicPeriod"/>
              <a:defRPr sz="1200">
                <a:latin typeface="Century Gothic"/>
                <a:ea typeface="Century Gothic"/>
                <a:cs typeface="Century Gothic"/>
                <a:sym typeface="Century Gothic"/>
              </a:defRPr>
            </a:pPr>
            <a:r>
              <a:rPr lang="es-ES" sz="1400" dirty="0"/>
              <a:t>De servicios auxiliares del sistema financiero,</a:t>
            </a:r>
          </a:p>
          <a:p>
            <a:pPr marL="1079500" indent="-457200" defTabSz="457200">
              <a:lnSpc>
                <a:spcPct val="130000"/>
              </a:lnSpc>
              <a:buFont typeface="+mj-lt"/>
              <a:buAutoNum type="arabicPeriod"/>
              <a:defRPr sz="1200">
                <a:latin typeface="Century Gothic"/>
                <a:ea typeface="Century Gothic"/>
                <a:cs typeface="Century Gothic"/>
                <a:sym typeface="Century Gothic"/>
              </a:defRPr>
            </a:pPr>
            <a:r>
              <a:rPr lang="es-MX" sz="1400" dirty="0"/>
              <a:t>De servicios financieros tecnológicos: </a:t>
            </a:r>
          </a:p>
          <a:p>
            <a:pPr marL="1079500" indent="-457200" defTabSz="457200">
              <a:lnSpc>
                <a:spcPct val="130000"/>
              </a:lnSpc>
              <a:buFont typeface="+mj-lt"/>
              <a:buAutoNum type="arabicPeriod"/>
              <a:defRPr sz="1200">
                <a:latin typeface="Century Gothic"/>
                <a:ea typeface="Century Gothic"/>
                <a:cs typeface="Century Gothic"/>
                <a:sym typeface="Century Gothic"/>
              </a:defRPr>
            </a:pPr>
            <a:r>
              <a:rPr lang="es-MX" sz="1400" dirty="0"/>
              <a:t>Sociedades especializadas de depósitos y pagos electrónicos</a:t>
            </a:r>
          </a:p>
          <a:p>
            <a:pPr marL="171450" indent="-171450" defTabSz="457200">
              <a:lnSpc>
                <a:spcPct val="130000"/>
              </a:lnSpc>
              <a:buFont typeface="Arial" panose="020B0604020202020204" pitchFamily="34" charset="0"/>
              <a:buChar char="•"/>
              <a:defRPr sz="1200">
                <a:latin typeface="Century Gothic"/>
                <a:ea typeface="Century Gothic"/>
                <a:cs typeface="Century Gothic"/>
                <a:sym typeface="Century Gothic"/>
              </a:defRPr>
            </a:pPr>
            <a:r>
              <a:rPr lang="es-MX" sz="2000" dirty="0"/>
              <a:t>Sector Financiero Popular y solidaria</a:t>
            </a:r>
          </a:p>
          <a:p>
            <a:pPr marL="1079500" indent="-457200" defTabSz="457200">
              <a:lnSpc>
                <a:spcPct val="130000"/>
              </a:lnSpc>
              <a:buFont typeface="+mj-lt"/>
              <a:buAutoNum type="arabicPeriod"/>
              <a:defRPr sz="1200">
                <a:latin typeface="Century Gothic"/>
                <a:ea typeface="Century Gothic"/>
                <a:cs typeface="Century Gothic"/>
                <a:sym typeface="Century Gothic"/>
              </a:defRPr>
            </a:pPr>
            <a:r>
              <a:rPr lang="es-ES" sz="1400" dirty="0"/>
              <a:t>Cooperativas de ahorro y crédito;</a:t>
            </a:r>
          </a:p>
          <a:p>
            <a:pPr marL="1079500" indent="-457200" defTabSz="457200">
              <a:lnSpc>
                <a:spcPct val="130000"/>
              </a:lnSpc>
              <a:buFont typeface="+mj-lt"/>
              <a:buAutoNum type="arabicPeriod"/>
              <a:defRPr sz="1200">
                <a:latin typeface="Century Gothic"/>
                <a:ea typeface="Century Gothic"/>
                <a:cs typeface="Century Gothic"/>
                <a:sym typeface="Century Gothic"/>
              </a:defRPr>
            </a:pPr>
            <a:r>
              <a:rPr lang="es-ES" sz="1400" dirty="0"/>
              <a:t>Cajas centrales;</a:t>
            </a:r>
          </a:p>
          <a:p>
            <a:pPr marL="1079500" indent="-457200" defTabSz="457200">
              <a:lnSpc>
                <a:spcPct val="130000"/>
              </a:lnSpc>
              <a:buFont typeface="+mj-lt"/>
              <a:buAutoNum type="arabicPeriod"/>
              <a:defRPr sz="1200">
                <a:latin typeface="Century Gothic"/>
                <a:ea typeface="Century Gothic"/>
                <a:cs typeface="Century Gothic"/>
                <a:sym typeface="Century Gothic"/>
              </a:defRPr>
            </a:pPr>
            <a:r>
              <a:rPr lang="es-ES" sz="1400" dirty="0"/>
              <a:t>Entidades asociativas o solidarias, cajas y bancos comunales y cajas de ahorro; y,</a:t>
            </a:r>
          </a:p>
          <a:p>
            <a:pPr marL="1079500" indent="-457200" defTabSz="457200">
              <a:lnSpc>
                <a:spcPct val="130000"/>
              </a:lnSpc>
              <a:buFont typeface="+mj-lt"/>
              <a:buAutoNum type="arabicPeriod"/>
              <a:defRPr sz="1200">
                <a:latin typeface="Century Gothic"/>
                <a:ea typeface="Century Gothic"/>
                <a:cs typeface="Century Gothic"/>
                <a:sym typeface="Century Gothic"/>
              </a:defRPr>
            </a:pPr>
            <a:r>
              <a:rPr lang="es-ES" sz="1400" dirty="0"/>
              <a:t>De servicios auxiliares del sistema financiero </a:t>
            </a:r>
          </a:p>
          <a:p>
            <a:pPr marL="171450" indent="-171450" defTabSz="457200">
              <a:lnSpc>
                <a:spcPct val="130000"/>
              </a:lnSpc>
              <a:buFont typeface="Arial" panose="020B0604020202020204" pitchFamily="34" charset="0"/>
              <a:buChar char="•"/>
              <a:defRPr sz="1200">
                <a:latin typeface="Century Gothic"/>
                <a:ea typeface="Century Gothic"/>
                <a:cs typeface="Century Gothic"/>
                <a:sym typeface="Century Gothic"/>
              </a:defRPr>
            </a:pPr>
            <a:r>
              <a:rPr lang="es-MX" sz="2000" dirty="0"/>
              <a:t>Subsidiarias o afiliadas. </a:t>
            </a:r>
          </a:p>
          <a:p>
            <a:pPr marL="1079500" indent="-457200" defTabSz="457200">
              <a:lnSpc>
                <a:spcPct val="130000"/>
              </a:lnSpc>
              <a:buFont typeface="+mj-lt"/>
              <a:buAutoNum type="arabicPeriod"/>
              <a:defRPr sz="1200">
                <a:latin typeface="Century Gothic"/>
                <a:ea typeface="Century Gothic"/>
                <a:cs typeface="Century Gothic"/>
                <a:sym typeface="Century Gothic"/>
              </a:defRPr>
            </a:pPr>
            <a:r>
              <a:rPr lang="es-MX" sz="1400" dirty="0"/>
              <a:t>Participación accionaria, directa o indirecta, superior al 50%</a:t>
            </a:r>
          </a:p>
          <a:p>
            <a:pPr marL="1079500" indent="-457200" defTabSz="457200">
              <a:lnSpc>
                <a:spcPct val="130000"/>
              </a:lnSpc>
              <a:buFont typeface="+mj-lt"/>
              <a:buAutoNum type="arabicPeriod"/>
              <a:defRPr sz="1200">
                <a:latin typeface="Century Gothic"/>
                <a:ea typeface="Century Gothic"/>
                <a:cs typeface="Century Gothic"/>
                <a:sym typeface="Century Gothic"/>
              </a:defRPr>
            </a:pPr>
            <a:r>
              <a:rPr lang="es-MX" sz="1400" dirty="0"/>
              <a:t>Participación accionaria inferior al 50%  superior al 20 % o en la que ejerce una influencia en su gestión</a:t>
            </a:r>
            <a:endParaRPr lang="es-ES" sz="1400" dirty="0"/>
          </a:p>
        </p:txBody>
      </p:sp>
    </p:spTree>
    <p:extLst>
      <p:ext uri="{BB962C8B-B14F-4D97-AF65-F5344CB8AC3E}">
        <p14:creationId xmlns:p14="http://schemas.microsoft.com/office/powerpoint/2010/main" val="33229244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dvAuto="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8F70921-9B9B-AA2B-CB03-55F6AB6997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58372" name="Rectangle 1">
            <a:extLst>
              <a:ext uri="{FF2B5EF4-FFF2-40B4-BE49-F238E27FC236}">
                <a16:creationId xmlns:a16="http://schemas.microsoft.com/office/drawing/2014/main" id="{E65E73F8-7E5A-4DBD-B502-453827AFD7EA}"/>
              </a:ext>
            </a:extLst>
          </p:cNvPr>
          <p:cNvSpPr>
            <a:spLocks noChangeArrowheads="1"/>
          </p:cNvSpPr>
          <p:nvPr/>
        </p:nvSpPr>
        <p:spPr bwMode="auto">
          <a:xfrm>
            <a:off x="3398839" y="3058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s-EC" altLang="es-EC" sz="1800"/>
          </a:p>
        </p:txBody>
      </p:sp>
      <p:graphicFrame>
        <p:nvGraphicFramePr>
          <p:cNvPr id="3" name="Tabla 2">
            <a:extLst>
              <a:ext uri="{FF2B5EF4-FFF2-40B4-BE49-F238E27FC236}">
                <a16:creationId xmlns:a16="http://schemas.microsoft.com/office/drawing/2014/main" id="{103E75F6-32AB-4FB0-9219-F05D6BFA6DEB}"/>
              </a:ext>
            </a:extLst>
          </p:cNvPr>
          <p:cNvGraphicFramePr>
            <a:graphicFrameLocks noGrp="1"/>
          </p:cNvGraphicFramePr>
          <p:nvPr/>
        </p:nvGraphicFramePr>
        <p:xfrm>
          <a:off x="1439595" y="717576"/>
          <a:ext cx="9434731" cy="4783137"/>
        </p:xfrm>
        <a:graphic>
          <a:graphicData uri="http://schemas.openxmlformats.org/drawingml/2006/table">
            <a:tbl>
              <a:tblPr firstRow="1" firstCol="1" bandRow="1">
                <a:tableStyleId>{BC89EF96-8CEA-46FF-86C4-4CE0E7609802}</a:tableStyleId>
              </a:tblPr>
              <a:tblGrid>
                <a:gridCol w="9434731">
                  <a:extLst>
                    <a:ext uri="{9D8B030D-6E8A-4147-A177-3AD203B41FA5}">
                      <a16:colId xmlns:a16="http://schemas.microsoft.com/office/drawing/2014/main" val="20000"/>
                    </a:ext>
                  </a:extLst>
                </a:gridCol>
              </a:tblGrid>
              <a:tr h="1043831">
                <a:tc>
                  <a:txBody>
                    <a:bodyPr/>
                    <a:lstStyle/>
                    <a:p>
                      <a:pPr algn="just">
                        <a:lnSpc>
                          <a:spcPct val="107000"/>
                        </a:lnSpc>
                        <a:spcAft>
                          <a:spcPts val="0"/>
                        </a:spcAft>
                      </a:pPr>
                      <a:r>
                        <a:rPr lang="es-EC" sz="1600" b="1" dirty="0">
                          <a:solidFill>
                            <a:schemeClr val="tx1"/>
                          </a:solidFill>
                          <a:effectLst/>
                        </a:rPr>
                        <a:t>Artículo 441.- Remoción de los Consejos de Administración y Vigilancia. </a:t>
                      </a:r>
                      <a:r>
                        <a:rPr lang="es-EC" sz="1600" b="0" dirty="0">
                          <a:solidFill>
                            <a:schemeClr val="tx1"/>
                          </a:solidFill>
                          <a:effectLst/>
                        </a:rPr>
                        <a:t>Los miembros de los Consejos de Administración y Vigilancia podrán ser removidos, en cualquier tiempo, por el organismo de control por cualquiera de las siguientes causas: </a:t>
                      </a:r>
                    </a:p>
                    <a:p>
                      <a:pPr>
                        <a:lnSpc>
                          <a:spcPct val="107000"/>
                        </a:lnSpc>
                        <a:spcAft>
                          <a:spcPts val="0"/>
                        </a:spcAft>
                      </a:pPr>
                      <a:r>
                        <a:rPr lang="es-EC" sz="1600" b="0" dirty="0">
                          <a:solidFill>
                            <a:schemeClr val="tx1"/>
                          </a:solidFill>
                          <a:effectLst/>
                        </a:rPr>
                        <a:t> </a:t>
                      </a:r>
                      <a:endParaRPr lang="es-EC"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739306">
                <a:tc>
                  <a:txBody>
                    <a:bodyPr/>
                    <a:lstStyle/>
                    <a:p>
                      <a:pPr marL="342900" lvl="0" indent="-342900" algn="just" fontAlgn="base">
                        <a:lnSpc>
                          <a:spcPct val="103000"/>
                        </a:lnSpc>
                        <a:spcAft>
                          <a:spcPts val="1340"/>
                        </a:spcAft>
                        <a:buClr>
                          <a:srgbClr val="000000"/>
                        </a:buClr>
                        <a:buSzPts val="1200"/>
                        <a:buFont typeface="+mj-lt"/>
                        <a:buAutoNum type="arabicPeriod"/>
                      </a:pPr>
                      <a:endParaRPr lang="es-EC" sz="1600" b="0" u="none" strike="noStrike" dirty="0">
                        <a:solidFill>
                          <a:schemeClr val="tx1"/>
                        </a:solidFill>
                        <a:effectLst/>
                        <a:uFill>
                          <a:solidFill>
                            <a:srgbClr val="000000"/>
                          </a:solidFill>
                        </a:uFill>
                      </a:endParaRPr>
                    </a:p>
                    <a:p>
                      <a:pPr marL="342900" lvl="0" indent="-342900" algn="just" fontAlgn="base">
                        <a:lnSpc>
                          <a:spcPct val="103000"/>
                        </a:lnSpc>
                        <a:spcAft>
                          <a:spcPts val="1340"/>
                        </a:spcAft>
                        <a:buClr>
                          <a:srgbClr val="000000"/>
                        </a:buClr>
                        <a:buSzPts val="1200"/>
                        <a:buFont typeface="+mj-lt"/>
                        <a:buAutoNum type="arabicPeriod"/>
                      </a:pPr>
                      <a:r>
                        <a:rPr lang="es-EC" sz="1600" b="0" u="none" strike="noStrike" dirty="0">
                          <a:solidFill>
                            <a:schemeClr val="tx1"/>
                          </a:solidFill>
                          <a:effectLst/>
                          <a:uFill>
                            <a:solidFill>
                              <a:srgbClr val="000000"/>
                            </a:solidFill>
                          </a:uFill>
                        </a:rPr>
                        <a:t>Estar incurso en las prohibiciones determinadas en el Artículo  412; </a:t>
                      </a:r>
                    </a:p>
                    <a:p>
                      <a:pPr marL="342900" lvl="0" indent="-342900" algn="just" fontAlgn="base">
                        <a:lnSpc>
                          <a:spcPct val="103000"/>
                        </a:lnSpc>
                        <a:spcAft>
                          <a:spcPts val="1340"/>
                        </a:spcAft>
                        <a:buClr>
                          <a:srgbClr val="000000"/>
                        </a:buClr>
                        <a:buSzPts val="1200"/>
                        <a:buFont typeface="+mj-lt"/>
                        <a:buAutoNum type="arabicPeriod"/>
                      </a:pPr>
                      <a:r>
                        <a:rPr lang="es-EC" sz="1600" b="0" u="none" strike="noStrike" dirty="0">
                          <a:solidFill>
                            <a:schemeClr val="tx1"/>
                          </a:solidFill>
                          <a:effectLst/>
                          <a:uFill>
                            <a:solidFill>
                              <a:srgbClr val="000000"/>
                            </a:solidFill>
                          </a:uFill>
                        </a:rPr>
                        <a:t>Reticencia en cumplir las disposiciones impartidas por el organismo de control; </a:t>
                      </a:r>
                    </a:p>
                    <a:p>
                      <a:pPr marL="342900" lvl="0" indent="-342900" algn="just" fontAlgn="base">
                        <a:lnSpc>
                          <a:spcPct val="103000"/>
                        </a:lnSpc>
                        <a:spcAft>
                          <a:spcPts val="1340"/>
                        </a:spcAft>
                        <a:buClr>
                          <a:srgbClr val="000000"/>
                        </a:buClr>
                        <a:buSzPts val="1200"/>
                        <a:buFont typeface="+mj-lt"/>
                        <a:buAutoNum type="arabicPeriod"/>
                      </a:pPr>
                      <a:r>
                        <a:rPr lang="es-EC" sz="1600" b="0" u="none" strike="noStrike" dirty="0">
                          <a:solidFill>
                            <a:schemeClr val="tx1"/>
                          </a:solidFill>
                          <a:effectLst/>
                          <a:uFill>
                            <a:solidFill>
                              <a:srgbClr val="000000"/>
                            </a:solidFill>
                          </a:uFill>
                        </a:rPr>
                        <a:t>Adulterar o distorsionar los estados financieros; </a:t>
                      </a:r>
                    </a:p>
                    <a:p>
                      <a:pPr marL="342900" lvl="0" indent="-342900" algn="just" fontAlgn="base">
                        <a:lnSpc>
                          <a:spcPct val="103000"/>
                        </a:lnSpc>
                        <a:spcAft>
                          <a:spcPts val="1340"/>
                        </a:spcAft>
                        <a:buClr>
                          <a:srgbClr val="000000"/>
                        </a:buClr>
                        <a:buSzPts val="1200"/>
                        <a:buFont typeface="+mj-lt"/>
                        <a:buAutoNum type="arabicPeriod"/>
                      </a:pPr>
                      <a:r>
                        <a:rPr lang="es-EC" sz="1600" b="0" u="none" strike="noStrike" dirty="0">
                          <a:solidFill>
                            <a:schemeClr val="tx1"/>
                          </a:solidFill>
                          <a:effectLst/>
                          <a:uFill>
                            <a:solidFill>
                              <a:srgbClr val="000000"/>
                            </a:solidFill>
                          </a:uFill>
                        </a:rPr>
                        <a:t>Obstaculizar las acciones de control; </a:t>
                      </a:r>
                    </a:p>
                    <a:p>
                      <a:pPr marL="342900" lvl="0" indent="-342900" algn="just" fontAlgn="base">
                        <a:lnSpc>
                          <a:spcPct val="103000"/>
                        </a:lnSpc>
                        <a:spcAft>
                          <a:spcPts val="1340"/>
                        </a:spcAft>
                        <a:buClr>
                          <a:srgbClr val="000000"/>
                        </a:buClr>
                        <a:buSzPts val="1200"/>
                        <a:buFont typeface="+mj-lt"/>
                        <a:buAutoNum type="arabicPeriod"/>
                      </a:pPr>
                      <a:r>
                        <a:rPr lang="es-EC" sz="1600" b="0" u="none" strike="noStrike" dirty="0">
                          <a:solidFill>
                            <a:schemeClr val="tx1"/>
                          </a:solidFill>
                          <a:effectLst/>
                          <a:uFill>
                            <a:solidFill>
                              <a:srgbClr val="000000"/>
                            </a:solidFill>
                          </a:uFill>
                        </a:rPr>
                        <a:t>Realizar o fomentar operaciones ilícitas; </a:t>
                      </a:r>
                    </a:p>
                    <a:p>
                      <a:pPr marL="342900" lvl="0" indent="-342900" algn="just" fontAlgn="base">
                        <a:lnSpc>
                          <a:spcPct val="103000"/>
                        </a:lnSpc>
                        <a:spcAft>
                          <a:spcPts val="1340"/>
                        </a:spcAft>
                        <a:buClr>
                          <a:srgbClr val="000000"/>
                        </a:buClr>
                        <a:buSzPts val="1200"/>
                        <a:buFont typeface="+mj-lt"/>
                        <a:buAutoNum type="arabicPeriod"/>
                      </a:pPr>
                      <a:r>
                        <a:rPr lang="es-EC" sz="1600" b="0" u="none" strike="noStrike" dirty="0">
                          <a:solidFill>
                            <a:schemeClr val="tx1"/>
                          </a:solidFill>
                          <a:effectLst/>
                          <a:uFill>
                            <a:solidFill>
                              <a:srgbClr val="000000"/>
                            </a:solidFill>
                          </a:uFill>
                        </a:rPr>
                        <a:t>Ejecutar actos graves que hagan temer por la estabilidad de la entidad; y, </a:t>
                      </a:r>
                    </a:p>
                    <a:p>
                      <a:pPr marL="342900" lvl="0" indent="-342900" algn="just" fontAlgn="base">
                        <a:lnSpc>
                          <a:spcPct val="103000"/>
                        </a:lnSpc>
                        <a:spcAft>
                          <a:spcPts val="1340"/>
                        </a:spcAft>
                        <a:buClr>
                          <a:srgbClr val="000000"/>
                        </a:buClr>
                        <a:buSzPts val="1200"/>
                        <a:buFont typeface="+mj-lt"/>
                        <a:buAutoNum type="arabicPeriod"/>
                      </a:pPr>
                      <a:r>
                        <a:rPr lang="es-EC" sz="1600" b="0" u="none" strike="noStrike" dirty="0">
                          <a:solidFill>
                            <a:schemeClr val="tx1"/>
                          </a:solidFill>
                          <a:effectLst/>
                          <a:uFill>
                            <a:solidFill>
                              <a:srgbClr val="000000"/>
                            </a:solidFill>
                          </a:uFill>
                        </a:rPr>
                        <a:t>Por cualquier otra causa determinada en este Código. </a:t>
                      </a:r>
                    </a:p>
                    <a:p>
                      <a:pPr>
                        <a:lnSpc>
                          <a:spcPct val="107000"/>
                        </a:lnSpc>
                        <a:spcAft>
                          <a:spcPts val="0"/>
                        </a:spcAft>
                      </a:pPr>
                      <a:r>
                        <a:rPr lang="es-EC" sz="1600" b="0" dirty="0">
                          <a:solidFill>
                            <a:schemeClr val="tx1"/>
                          </a:solidFill>
                          <a:effectLst/>
                        </a:rPr>
                        <a:t> </a:t>
                      </a:r>
                      <a:endParaRPr lang="es-EC"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
        <p:nvSpPr>
          <p:cNvPr id="58381" name="Rectangle 1">
            <a:extLst>
              <a:ext uri="{FF2B5EF4-FFF2-40B4-BE49-F238E27FC236}">
                <a16:creationId xmlns:a16="http://schemas.microsoft.com/office/drawing/2014/main" id="{C142BB53-BF0E-482F-BD41-1AAB2C3A059A}"/>
              </a:ext>
            </a:extLst>
          </p:cNvPr>
          <p:cNvSpPr>
            <a:spLocks noChangeArrowheads="1"/>
          </p:cNvSpPr>
          <p:nvPr/>
        </p:nvSpPr>
        <p:spPr bwMode="auto">
          <a:xfrm>
            <a:off x="3398839" y="24140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s-EC" altLang="es-EC" sz="18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9904E2F-ECAD-E4A4-C68E-E777340C1E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59395" name="Rectángulo 1">
            <a:extLst>
              <a:ext uri="{FF2B5EF4-FFF2-40B4-BE49-F238E27FC236}">
                <a16:creationId xmlns:a16="http://schemas.microsoft.com/office/drawing/2014/main" id="{116F6F30-073C-463B-981E-709C3C5B3E93}"/>
              </a:ext>
            </a:extLst>
          </p:cNvPr>
          <p:cNvSpPr>
            <a:spLocks noChangeArrowheads="1"/>
          </p:cNvSpPr>
          <p:nvPr/>
        </p:nvSpPr>
        <p:spPr bwMode="auto">
          <a:xfrm>
            <a:off x="2157414" y="6275388"/>
            <a:ext cx="6084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C" altLang="es-EC" sz="1000"/>
              <a:t>Fuente: SEPS (2014): Contextos de la Otra Economía. Series Estudios Sobre Economía Popular y Solidaria. http://www.seps.gob.ec/documents/20181/26626/LIBRO%20FINAL.pdf/89adfabd-12a5-4efe-ad7a-b5a7f92bcc75</a:t>
            </a:r>
          </a:p>
        </p:txBody>
      </p:sp>
      <p:sp>
        <p:nvSpPr>
          <p:cNvPr id="59396" name="Rectangle 1">
            <a:extLst>
              <a:ext uri="{FF2B5EF4-FFF2-40B4-BE49-F238E27FC236}">
                <a16:creationId xmlns:a16="http://schemas.microsoft.com/office/drawing/2014/main" id="{3FD33139-91E3-42E4-A497-AA56037F5A24}"/>
              </a:ext>
            </a:extLst>
          </p:cNvPr>
          <p:cNvSpPr>
            <a:spLocks noChangeArrowheads="1"/>
          </p:cNvSpPr>
          <p:nvPr/>
        </p:nvSpPr>
        <p:spPr bwMode="auto">
          <a:xfrm>
            <a:off x="3398839" y="3058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s-EC" altLang="es-EC" sz="1800"/>
          </a:p>
        </p:txBody>
      </p:sp>
      <p:graphicFrame>
        <p:nvGraphicFramePr>
          <p:cNvPr id="3" name="Tabla 2">
            <a:extLst>
              <a:ext uri="{FF2B5EF4-FFF2-40B4-BE49-F238E27FC236}">
                <a16:creationId xmlns:a16="http://schemas.microsoft.com/office/drawing/2014/main" id="{BF210041-A43E-4F4E-889F-BF063D907D59}"/>
              </a:ext>
            </a:extLst>
          </p:cNvPr>
          <p:cNvGraphicFramePr>
            <a:graphicFrameLocks noGrp="1"/>
          </p:cNvGraphicFramePr>
          <p:nvPr/>
        </p:nvGraphicFramePr>
        <p:xfrm>
          <a:off x="1355188" y="978694"/>
          <a:ext cx="9730154" cy="3738243"/>
        </p:xfrm>
        <a:graphic>
          <a:graphicData uri="http://schemas.openxmlformats.org/drawingml/2006/table">
            <a:tbl>
              <a:tblPr firstRow="1" firstCol="1" bandRow="1">
                <a:tableStyleId>{BC89EF96-8CEA-46FF-86C4-4CE0E7609802}</a:tableStyleId>
              </a:tblPr>
              <a:tblGrid>
                <a:gridCol w="9730154">
                  <a:extLst>
                    <a:ext uri="{9D8B030D-6E8A-4147-A177-3AD203B41FA5}">
                      <a16:colId xmlns:a16="http://schemas.microsoft.com/office/drawing/2014/main" val="20000"/>
                    </a:ext>
                  </a:extLst>
                </a:gridCol>
              </a:tblGrid>
              <a:tr h="3738243">
                <a:tc>
                  <a:txBody>
                    <a:bodyPr/>
                    <a:lstStyle/>
                    <a:p>
                      <a:pPr marL="342900" lvl="0" indent="-342900" algn="just" fontAlgn="base">
                        <a:lnSpc>
                          <a:spcPct val="103000"/>
                        </a:lnSpc>
                        <a:spcAft>
                          <a:spcPts val="1340"/>
                        </a:spcAft>
                        <a:buClr>
                          <a:srgbClr val="000000"/>
                        </a:buClr>
                        <a:buSzPts val="1200"/>
                        <a:buFont typeface="+mj-lt"/>
                        <a:buAutoNum type="arabicPeriod"/>
                      </a:pPr>
                      <a:endParaRPr lang="es-EC" sz="1600" b="0" u="none" strike="noStrike" dirty="0">
                        <a:solidFill>
                          <a:schemeClr val="tx1"/>
                        </a:solidFill>
                        <a:effectLst/>
                        <a:uFill>
                          <a:solidFill>
                            <a:srgbClr val="000000"/>
                          </a:solidFill>
                        </a:uFill>
                      </a:endParaRPr>
                    </a:p>
                    <a:p>
                      <a:pPr algn="just"/>
                      <a:r>
                        <a:rPr lang="es-EC" sz="2000" b="1" kern="1200" dirty="0">
                          <a:solidFill>
                            <a:schemeClr val="tx1"/>
                          </a:solidFill>
                          <a:effectLst/>
                        </a:rPr>
                        <a:t>Artículo 440.- Administración de las entidades del sector financiero popular y solidario. </a:t>
                      </a:r>
                      <a:r>
                        <a:rPr lang="es-EC" sz="2000" b="0" kern="1200" dirty="0">
                          <a:solidFill>
                            <a:schemeClr val="tx1"/>
                          </a:solidFill>
                          <a:effectLst/>
                        </a:rPr>
                        <a:t>Los miembros del consejo de administración de las cooperativas de ahorro y crédito  serán considerados administradores. </a:t>
                      </a:r>
                    </a:p>
                    <a:p>
                      <a:pPr algn="just"/>
                      <a:endParaRPr lang="es-EC" sz="2000" b="0" kern="1200" dirty="0">
                        <a:solidFill>
                          <a:schemeClr val="tx1"/>
                        </a:solidFill>
                        <a:effectLst/>
                      </a:endParaRPr>
                    </a:p>
                    <a:p>
                      <a:pPr algn="just"/>
                      <a:r>
                        <a:rPr lang="es-EC" sz="2000" b="0" kern="1200" dirty="0">
                          <a:solidFill>
                            <a:schemeClr val="tx1"/>
                          </a:solidFill>
                          <a:effectLst/>
                        </a:rPr>
                        <a:t>Los consejos de vigilancia serán corresponsables del desempeño de las cooperativas de ahorro y crédito y estarán sujetos a las responsabilidades y sanciones que este código establece para los consejos de administración. </a:t>
                      </a:r>
                    </a:p>
                    <a:p>
                      <a:pPr>
                        <a:lnSpc>
                          <a:spcPct val="107000"/>
                        </a:lnSpc>
                        <a:spcAft>
                          <a:spcPts val="0"/>
                        </a:spcAft>
                      </a:pPr>
                      <a:r>
                        <a:rPr lang="es-EC" sz="1800" b="0" dirty="0">
                          <a:solidFill>
                            <a:schemeClr val="tx1"/>
                          </a:solidFill>
                          <a:effectLst/>
                        </a:rPr>
                        <a:t> </a:t>
                      </a:r>
                      <a:endParaRPr lang="es-EC"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
        <p:nvSpPr>
          <p:cNvPr id="59405" name="Rectangle 1">
            <a:extLst>
              <a:ext uri="{FF2B5EF4-FFF2-40B4-BE49-F238E27FC236}">
                <a16:creationId xmlns:a16="http://schemas.microsoft.com/office/drawing/2014/main" id="{5A450E50-68ED-41FE-AE36-6A09EDD73AF7}"/>
              </a:ext>
            </a:extLst>
          </p:cNvPr>
          <p:cNvSpPr>
            <a:spLocks noChangeArrowheads="1"/>
          </p:cNvSpPr>
          <p:nvPr/>
        </p:nvSpPr>
        <p:spPr bwMode="auto">
          <a:xfrm>
            <a:off x="3398839" y="24140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s-EC" altLang="es-EC" sz="18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DFB6EB5-8598-8691-E75F-4962560657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7" name="Straight Connector 15">
            <a:extLst>
              <a:ext uri="{FF2B5EF4-FFF2-40B4-BE49-F238E27FC236}">
                <a16:creationId xmlns:a16="http://schemas.microsoft.com/office/drawing/2014/main" id="{1BFC0AE6-EB98-B940-AF85-90EB0B819C8D}"/>
              </a:ext>
            </a:extLst>
          </p:cNvPr>
          <p:cNvSpPr/>
          <p:nvPr/>
        </p:nvSpPr>
        <p:spPr>
          <a:xfrm>
            <a:off x="3738637" y="1169234"/>
            <a:ext cx="1" cy="5139352"/>
          </a:xfrm>
          <a:prstGeom prst="line">
            <a:avLst/>
          </a:prstGeom>
          <a:ln w="3175">
            <a:solidFill>
              <a:schemeClr val="accent6">
                <a:lumOff val="-9960"/>
              </a:schemeClr>
            </a:solidFill>
            <a:miter/>
          </a:ln>
        </p:spPr>
        <p:txBody>
          <a:bodyPr lIns="45719" rIns="45719"/>
          <a:lstStyle/>
          <a:p>
            <a:endParaRPr/>
          </a:p>
        </p:txBody>
      </p:sp>
      <p:sp>
        <p:nvSpPr>
          <p:cNvPr id="9" name="Title 20">
            <a:extLst>
              <a:ext uri="{FF2B5EF4-FFF2-40B4-BE49-F238E27FC236}">
                <a16:creationId xmlns:a16="http://schemas.microsoft.com/office/drawing/2014/main" id="{5DB849F1-271A-764A-A46A-AA699E8493BD}"/>
              </a:ext>
            </a:extLst>
          </p:cNvPr>
          <p:cNvSpPr txBox="1"/>
          <p:nvPr/>
        </p:nvSpPr>
        <p:spPr>
          <a:xfrm>
            <a:off x="4224920" y="924996"/>
            <a:ext cx="7054662" cy="5383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pPr defTabSz="457200">
              <a:lnSpc>
                <a:spcPct val="130000"/>
              </a:lnSpc>
              <a:defRPr sz="1200">
                <a:latin typeface="Century Gothic"/>
                <a:ea typeface="Century Gothic"/>
                <a:cs typeface="Century Gothic"/>
                <a:sym typeface="Century Gothic"/>
              </a:defRPr>
            </a:pPr>
            <a:r>
              <a:rPr lang="es-ES" sz="1400" dirty="0"/>
              <a:t>Para que un socio o representante, sea designado vocal de los consejos debe por lo menos cumplir los siguientes requisitos: </a:t>
            </a:r>
          </a:p>
          <a:p>
            <a:pPr marL="342900" indent="-342900" defTabSz="457200">
              <a:lnSpc>
                <a:spcPct val="130000"/>
              </a:lnSpc>
              <a:buFont typeface="+mj-lt"/>
              <a:buAutoNum type="arabicPeriod"/>
              <a:defRPr sz="1200">
                <a:latin typeface="Century Gothic"/>
                <a:ea typeface="Century Gothic"/>
                <a:cs typeface="Century Gothic"/>
                <a:sym typeface="Century Gothic"/>
              </a:defRPr>
            </a:pPr>
            <a:r>
              <a:rPr lang="es-ES" sz="1400" dirty="0"/>
              <a:t>Tener al menos dos años como socio en la Cooperativa; </a:t>
            </a:r>
          </a:p>
          <a:p>
            <a:pPr marL="342900" indent="-342900" defTabSz="457200">
              <a:lnSpc>
                <a:spcPct val="130000"/>
              </a:lnSpc>
              <a:buFont typeface="+mj-lt"/>
              <a:buAutoNum type="arabicPeriod"/>
              <a:defRPr sz="1200">
                <a:latin typeface="Century Gothic"/>
                <a:ea typeface="Century Gothic"/>
                <a:cs typeface="Century Gothic"/>
                <a:sym typeface="Century Gothic"/>
              </a:defRPr>
            </a:pPr>
            <a:r>
              <a:rPr lang="es-ES" sz="1400" dirty="0"/>
              <a:t>De acuerdo con su segmento, la Cooperativa propenderá a que los vocales de los Consejos acrediten la formación y capacitación necesaria en las áreas afines a su gestión, para lo cual establecerá los requisitos que correspondan en el Reglamento de Elecciones, incluyendo mecanismos que aseguren la participación de todos los socios o representantes; </a:t>
            </a:r>
          </a:p>
          <a:p>
            <a:pPr marL="342900" indent="-342900" defTabSz="457200">
              <a:lnSpc>
                <a:spcPct val="130000"/>
              </a:lnSpc>
              <a:buFont typeface="+mj-lt"/>
              <a:buAutoNum type="arabicPeriod"/>
              <a:defRPr sz="1200">
                <a:latin typeface="Century Gothic"/>
                <a:ea typeface="Century Gothic"/>
                <a:cs typeface="Century Gothic"/>
                <a:sym typeface="Century Gothic"/>
              </a:defRPr>
            </a:pPr>
            <a:r>
              <a:rPr lang="es-ES" sz="1400" dirty="0"/>
              <a:t>Acreditar al menos veinte horas de capacitación en el área de sus funciones, antes de su posesión; </a:t>
            </a:r>
          </a:p>
          <a:p>
            <a:pPr marL="342900" indent="-342900" defTabSz="457200">
              <a:lnSpc>
                <a:spcPct val="130000"/>
              </a:lnSpc>
              <a:buFont typeface="+mj-lt"/>
              <a:buAutoNum type="arabicPeriod"/>
              <a:defRPr sz="1200">
                <a:latin typeface="Century Gothic"/>
                <a:ea typeface="Century Gothic"/>
                <a:cs typeface="Century Gothic"/>
                <a:sym typeface="Century Gothic"/>
              </a:defRPr>
            </a:pPr>
            <a:r>
              <a:rPr lang="es-ES" sz="1400" dirty="0"/>
              <a:t> Estar al día en sus obligaciones económicas con la Cooperativa; </a:t>
            </a:r>
          </a:p>
          <a:p>
            <a:pPr marL="342900" indent="-342900" defTabSz="457200">
              <a:lnSpc>
                <a:spcPct val="130000"/>
              </a:lnSpc>
              <a:buFont typeface="+mj-lt"/>
              <a:buAutoNum type="arabicPeriod"/>
              <a:defRPr sz="1200">
                <a:latin typeface="Century Gothic"/>
                <a:ea typeface="Century Gothic"/>
                <a:cs typeface="Century Gothic"/>
                <a:sym typeface="Century Gothic"/>
              </a:defRPr>
            </a:pPr>
            <a:r>
              <a:rPr lang="es-ES" sz="1400" dirty="0"/>
              <a:t>No haber sido reelegido en el periodo inmediato anterior; </a:t>
            </a:r>
          </a:p>
          <a:p>
            <a:pPr marL="342900" indent="-342900" defTabSz="457200">
              <a:lnSpc>
                <a:spcPct val="130000"/>
              </a:lnSpc>
              <a:buFont typeface="+mj-lt"/>
              <a:buAutoNum type="arabicPeriod"/>
              <a:defRPr sz="1200">
                <a:latin typeface="Century Gothic"/>
                <a:ea typeface="Century Gothic"/>
                <a:cs typeface="Century Gothic"/>
                <a:sym typeface="Century Gothic"/>
              </a:defRPr>
            </a:pPr>
            <a:r>
              <a:rPr lang="es-ES" sz="1400" dirty="0"/>
              <a:t>No tener relación de parentesco, hasta el cuarto grado de consanguinidad y segundo de afinidad, ni relación conyugal o unión de hecho con otro de los vocales ni con el Gerente; </a:t>
            </a:r>
          </a:p>
          <a:p>
            <a:pPr marL="342900" indent="-342900" defTabSz="457200">
              <a:lnSpc>
                <a:spcPct val="130000"/>
              </a:lnSpc>
              <a:buFont typeface="+mj-lt"/>
              <a:buAutoNum type="arabicPeriod"/>
              <a:defRPr sz="1200">
                <a:latin typeface="Century Gothic"/>
                <a:ea typeface="Century Gothic"/>
                <a:cs typeface="Century Gothic"/>
                <a:sym typeface="Century Gothic"/>
              </a:defRPr>
            </a:pPr>
            <a:r>
              <a:rPr lang="es-ES" sz="1400" dirty="0"/>
              <a:t>En el caso de que la Asamblea General este conformada por representantes, tener dicha calidad; y,</a:t>
            </a:r>
          </a:p>
          <a:p>
            <a:pPr marL="342900" indent="-342900" defTabSz="457200">
              <a:lnSpc>
                <a:spcPct val="130000"/>
              </a:lnSpc>
              <a:buFont typeface="+mj-lt"/>
              <a:buAutoNum type="arabicPeriod"/>
              <a:defRPr sz="1200">
                <a:latin typeface="Century Gothic"/>
                <a:ea typeface="Century Gothic"/>
                <a:cs typeface="Century Gothic"/>
                <a:sym typeface="Century Gothic"/>
              </a:defRPr>
            </a:pPr>
            <a:r>
              <a:rPr lang="es-ES" sz="1400" dirty="0"/>
              <a:t>No estar incurso en los impedimentos determinados en el artículo 258 del Código Orgánico Monetario y Financiero.</a:t>
            </a:r>
            <a:endParaRPr lang="es-MX" sz="1400" dirty="0"/>
          </a:p>
        </p:txBody>
      </p:sp>
      <p:sp>
        <p:nvSpPr>
          <p:cNvPr id="11" name="Title 20">
            <a:extLst>
              <a:ext uri="{FF2B5EF4-FFF2-40B4-BE49-F238E27FC236}">
                <a16:creationId xmlns:a16="http://schemas.microsoft.com/office/drawing/2014/main" id="{7D2142AD-8C9C-D245-94AD-E5D10EA2F379}"/>
              </a:ext>
            </a:extLst>
          </p:cNvPr>
          <p:cNvSpPr txBox="1"/>
          <p:nvPr/>
        </p:nvSpPr>
        <p:spPr>
          <a:xfrm>
            <a:off x="1267441" y="3912034"/>
            <a:ext cx="2259379" cy="3065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defTabSz="457200">
              <a:lnSpc>
                <a:spcPct val="130000"/>
              </a:lnSpc>
              <a:defRPr sz="1200">
                <a:latin typeface="Century Gothic"/>
                <a:ea typeface="Century Gothic"/>
                <a:cs typeface="Century Gothic"/>
                <a:sym typeface="Century Gothic"/>
              </a:defRPr>
            </a:lvl1pPr>
          </a:lstStyle>
          <a:p>
            <a:endParaRPr dirty="0"/>
          </a:p>
        </p:txBody>
      </p:sp>
      <p:sp>
        <p:nvSpPr>
          <p:cNvPr id="12" name="Title 20">
            <a:extLst>
              <a:ext uri="{FF2B5EF4-FFF2-40B4-BE49-F238E27FC236}">
                <a16:creationId xmlns:a16="http://schemas.microsoft.com/office/drawing/2014/main" id="{650C041C-B9E6-4974-9275-D9F4516C91D3}"/>
              </a:ext>
            </a:extLst>
          </p:cNvPr>
          <p:cNvSpPr txBox="1"/>
          <p:nvPr/>
        </p:nvSpPr>
        <p:spPr>
          <a:xfrm>
            <a:off x="912419" y="2032401"/>
            <a:ext cx="2826220" cy="7502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ctr">
            <a:spAutoFit/>
          </a:bodyPr>
          <a:lstStyle>
            <a:lvl1pPr defTabSz="457200">
              <a:lnSpc>
                <a:spcPct val="130000"/>
              </a:lnSpc>
              <a:defRPr sz="1200">
                <a:latin typeface="Century Gothic"/>
                <a:ea typeface="Century Gothic"/>
                <a:cs typeface="Century Gothic"/>
                <a:sym typeface="Century Gothic"/>
              </a:defRPr>
            </a:lvl1pPr>
          </a:lstStyle>
          <a:p>
            <a:r>
              <a:rPr lang="es-EC" sz="3600" dirty="0">
                <a:effectLst/>
                <a:latin typeface="Calibri" panose="020F0502020204030204" pitchFamily="34" charset="0"/>
                <a:ea typeface="Times New Roman" panose="02020603050405020304" pitchFamily="18" charset="0"/>
              </a:rPr>
              <a:t>Requisitos </a:t>
            </a:r>
            <a:endParaRPr sz="3600" dirty="0"/>
          </a:p>
        </p:txBody>
      </p:sp>
    </p:spTree>
    <p:extLst>
      <p:ext uri="{BB962C8B-B14F-4D97-AF65-F5344CB8AC3E}">
        <p14:creationId xmlns:p14="http://schemas.microsoft.com/office/powerpoint/2010/main" val="239511064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8BF66AB-F3A4-2E7B-DBD4-8C5A75A0D1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7" name="Straight Connector 15">
            <a:extLst>
              <a:ext uri="{FF2B5EF4-FFF2-40B4-BE49-F238E27FC236}">
                <a16:creationId xmlns:a16="http://schemas.microsoft.com/office/drawing/2014/main" id="{1BFC0AE6-EB98-B940-AF85-90EB0B819C8D}"/>
              </a:ext>
            </a:extLst>
          </p:cNvPr>
          <p:cNvSpPr/>
          <p:nvPr/>
        </p:nvSpPr>
        <p:spPr>
          <a:xfrm>
            <a:off x="3733280" y="1842876"/>
            <a:ext cx="5358" cy="3547830"/>
          </a:xfrm>
          <a:prstGeom prst="line">
            <a:avLst/>
          </a:prstGeom>
          <a:ln w="3175">
            <a:solidFill>
              <a:schemeClr val="accent6">
                <a:lumOff val="-9960"/>
              </a:schemeClr>
            </a:solidFill>
            <a:miter/>
          </a:ln>
        </p:spPr>
        <p:txBody>
          <a:bodyPr lIns="45719" rIns="45719"/>
          <a:lstStyle/>
          <a:p>
            <a:endParaRPr/>
          </a:p>
        </p:txBody>
      </p:sp>
      <p:sp>
        <p:nvSpPr>
          <p:cNvPr id="9" name="Title 20">
            <a:extLst>
              <a:ext uri="{FF2B5EF4-FFF2-40B4-BE49-F238E27FC236}">
                <a16:creationId xmlns:a16="http://schemas.microsoft.com/office/drawing/2014/main" id="{5DB849F1-271A-764A-A46A-AA699E8493BD}"/>
              </a:ext>
            </a:extLst>
          </p:cNvPr>
          <p:cNvSpPr txBox="1"/>
          <p:nvPr/>
        </p:nvSpPr>
        <p:spPr>
          <a:xfrm>
            <a:off x="4222737" y="1131418"/>
            <a:ext cx="7054662" cy="52105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pPr marL="228600" indent="-228600" defTabSz="457200">
              <a:lnSpc>
                <a:spcPct val="130000"/>
              </a:lnSpc>
              <a:buFont typeface="+mj-lt"/>
              <a:buAutoNum type="arabicPeriod"/>
              <a:defRPr sz="1200">
                <a:latin typeface="Century Gothic"/>
                <a:ea typeface="Century Gothic"/>
                <a:cs typeface="Century Gothic"/>
                <a:sym typeface="Century Gothic"/>
              </a:defRPr>
            </a:pPr>
            <a:r>
              <a:rPr lang="es-ES" sz="1400" dirty="0"/>
              <a:t>Por recomendación u observaciones debidamente fundamentadas, que consten en informes del organismo de control, del Consejo de Vigilancia o auditoría;</a:t>
            </a:r>
          </a:p>
          <a:p>
            <a:pPr marL="228600" indent="-228600" defTabSz="457200">
              <a:lnSpc>
                <a:spcPct val="130000"/>
              </a:lnSpc>
              <a:buFont typeface="+mj-lt"/>
              <a:buAutoNum type="arabicPeriod"/>
              <a:defRPr sz="1200">
                <a:latin typeface="Century Gothic"/>
                <a:ea typeface="Century Gothic"/>
                <a:cs typeface="Century Gothic"/>
                <a:sym typeface="Century Gothic"/>
              </a:defRPr>
            </a:pPr>
            <a:r>
              <a:rPr lang="es-ES" sz="1400" dirty="0"/>
              <a:t>Por rechazo a sus informes de gestión. En este caso la remoción será adoptada con el voto de más de la mitad de los integrantes de la Asamblea General, conforme lo dispuesto en el artículo 30 del presente Estatuto;</a:t>
            </a:r>
          </a:p>
          <a:p>
            <a:pPr marL="228600" indent="-228600" defTabSz="457200">
              <a:lnSpc>
                <a:spcPct val="130000"/>
              </a:lnSpc>
              <a:buFont typeface="+mj-lt"/>
              <a:buAutoNum type="arabicPeriod"/>
              <a:defRPr sz="1200">
                <a:latin typeface="Century Gothic"/>
                <a:ea typeface="Century Gothic"/>
                <a:cs typeface="Century Gothic"/>
                <a:sym typeface="Century Gothic"/>
              </a:defRPr>
            </a:pPr>
            <a:r>
              <a:rPr lang="es-ES" sz="1400" dirty="0"/>
              <a:t>Incumplimiento de atribuciones y deberes contemplados en el Reglamento General de la Ley Orgánica de Economía Popular y Solidaria y Estatuto Social de la Cooperativa;</a:t>
            </a:r>
          </a:p>
          <a:p>
            <a:pPr marL="228600" indent="-228600" defTabSz="457200">
              <a:lnSpc>
                <a:spcPct val="130000"/>
              </a:lnSpc>
              <a:buFont typeface="+mj-lt"/>
              <a:buAutoNum type="arabicPeriod"/>
              <a:defRPr sz="1200">
                <a:latin typeface="Century Gothic"/>
                <a:ea typeface="Century Gothic"/>
                <a:cs typeface="Century Gothic"/>
                <a:sym typeface="Century Gothic"/>
              </a:defRPr>
            </a:pPr>
            <a:r>
              <a:rPr lang="es-ES" sz="1400" dirty="0"/>
              <a:t>Estar prorrogados en funciones, por más de sesenta (60) días, sin justificación o autorización del organismo de control;</a:t>
            </a:r>
          </a:p>
          <a:p>
            <a:pPr marL="228600" indent="-228600" defTabSz="457200">
              <a:lnSpc>
                <a:spcPct val="130000"/>
              </a:lnSpc>
              <a:buFont typeface="+mj-lt"/>
              <a:buAutoNum type="arabicPeriod"/>
              <a:defRPr sz="1200">
                <a:latin typeface="Century Gothic"/>
                <a:ea typeface="Century Gothic"/>
                <a:cs typeface="Century Gothic"/>
                <a:sym typeface="Century Gothic"/>
              </a:defRPr>
            </a:pPr>
            <a:r>
              <a:rPr lang="es-ES" sz="1400" dirty="0"/>
              <a:t>Impedir la realización u obstaculizar el desarrollo de las asambleas generales o sesiones de los consejos; </a:t>
            </a:r>
          </a:p>
          <a:p>
            <a:pPr marL="228600" indent="-228600" defTabSz="457200">
              <a:lnSpc>
                <a:spcPct val="130000"/>
              </a:lnSpc>
              <a:buFont typeface="+mj-lt"/>
              <a:buAutoNum type="arabicPeriod"/>
              <a:defRPr sz="1200">
                <a:latin typeface="Century Gothic"/>
                <a:ea typeface="Century Gothic"/>
                <a:cs typeface="Century Gothic"/>
                <a:sym typeface="Century Gothic"/>
              </a:defRPr>
            </a:pPr>
            <a:r>
              <a:rPr lang="es-ES" sz="1400" dirty="0"/>
              <a:t>Cuando alguno de los miembros de los Consejos tenga influencia patrimonial con participación en empresas ajenas a la actividad financiera y que por medio de ésta obtenga beneficios a título personal; y, </a:t>
            </a:r>
          </a:p>
          <a:p>
            <a:pPr marL="228600" indent="-228600" defTabSz="457200">
              <a:lnSpc>
                <a:spcPct val="130000"/>
              </a:lnSpc>
              <a:buFont typeface="+mj-lt"/>
              <a:buAutoNum type="arabicPeriod"/>
              <a:defRPr sz="1200">
                <a:latin typeface="Century Gothic"/>
                <a:ea typeface="Century Gothic"/>
                <a:cs typeface="Century Gothic"/>
                <a:sym typeface="Century Gothic"/>
              </a:defRPr>
            </a:pPr>
            <a:r>
              <a:rPr lang="es-ES" sz="1400" dirty="0"/>
              <a:t>Por cualquier otra causa prevista en la normativa aplicable</a:t>
            </a:r>
          </a:p>
          <a:p>
            <a:pPr defTabSz="457200">
              <a:lnSpc>
                <a:spcPct val="130000"/>
              </a:lnSpc>
              <a:defRPr sz="1200">
                <a:latin typeface="Century Gothic"/>
                <a:ea typeface="Century Gothic"/>
                <a:cs typeface="Century Gothic"/>
                <a:sym typeface="Century Gothic"/>
              </a:defRPr>
            </a:pPr>
            <a:endParaRPr lang="es-ES" sz="2000" dirty="0"/>
          </a:p>
        </p:txBody>
      </p:sp>
      <p:sp>
        <p:nvSpPr>
          <p:cNvPr id="11" name="Title 20">
            <a:extLst>
              <a:ext uri="{FF2B5EF4-FFF2-40B4-BE49-F238E27FC236}">
                <a16:creationId xmlns:a16="http://schemas.microsoft.com/office/drawing/2014/main" id="{7D2142AD-8C9C-D245-94AD-E5D10EA2F379}"/>
              </a:ext>
            </a:extLst>
          </p:cNvPr>
          <p:cNvSpPr txBox="1"/>
          <p:nvPr/>
        </p:nvSpPr>
        <p:spPr>
          <a:xfrm>
            <a:off x="1267441" y="3912034"/>
            <a:ext cx="2259379" cy="3065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defTabSz="457200">
              <a:lnSpc>
                <a:spcPct val="130000"/>
              </a:lnSpc>
              <a:defRPr sz="1200">
                <a:latin typeface="Century Gothic"/>
                <a:ea typeface="Century Gothic"/>
                <a:cs typeface="Century Gothic"/>
                <a:sym typeface="Century Gothic"/>
              </a:defRPr>
            </a:lvl1pPr>
          </a:lstStyle>
          <a:p>
            <a:endParaRPr dirty="0"/>
          </a:p>
        </p:txBody>
      </p:sp>
      <p:sp>
        <p:nvSpPr>
          <p:cNvPr id="12" name="Title 20">
            <a:extLst>
              <a:ext uri="{FF2B5EF4-FFF2-40B4-BE49-F238E27FC236}">
                <a16:creationId xmlns:a16="http://schemas.microsoft.com/office/drawing/2014/main" id="{650C041C-B9E6-4974-9275-D9F4516C91D3}"/>
              </a:ext>
            </a:extLst>
          </p:cNvPr>
          <p:cNvSpPr txBox="1"/>
          <p:nvPr/>
        </p:nvSpPr>
        <p:spPr>
          <a:xfrm>
            <a:off x="759140" y="2081533"/>
            <a:ext cx="2974140" cy="14704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ctr">
            <a:spAutoFit/>
          </a:bodyPr>
          <a:lstStyle>
            <a:lvl1pPr defTabSz="457200">
              <a:lnSpc>
                <a:spcPct val="130000"/>
              </a:lnSpc>
              <a:defRPr sz="1200">
                <a:latin typeface="Century Gothic"/>
                <a:ea typeface="Century Gothic"/>
                <a:cs typeface="Century Gothic"/>
                <a:sym typeface="Century Gothic"/>
              </a:defRPr>
            </a:lvl1pPr>
          </a:lstStyle>
          <a:p>
            <a:r>
              <a:rPr lang="es-EC" sz="3600" dirty="0">
                <a:latin typeface="Calibri" panose="020F0502020204030204" pitchFamily="34" charset="0"/>
              </a:rPr>
              <a:t>Causales de</a:t>
            </a:r>
          </a:p>
          <a:p>
            <a:r>
              <a:rPr lang="es-EC" sz="3600" dirty="0">
                <a:latin typeface="Calibri" panose="020F0502020204030204" pitchFamily="34" charset="0"/>
              </a:rPr>
              <a:t>remoción</a:t>
            </a:r>
            <a:endParaRPr sz="3600" dirty="0"/>
          </a:p>
        </p:txBody>
      </p:sp>
    </p:spTree>
    <p:extLst>
      <p:ext uri="{BB962C8B-B14F-4D97-AF65-F5344CB8AC3E}">
        <p14:creationId xmlns:p14="http://schemas.microsoft.com/office/powerpoint/2010/main" val="7959176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5476B77-6527-653A-A4BA-8591102BBA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3" name="Marcador de contenido 2">
            <a:extLst>
              <a:ext uri="{FF2B5EF4-FFF2-40B4-BE49-F238E27FC236}">
                <a16:creationId xmlns:a16="http://schemas.microsoft.com/office/drawing/2014/main" id="{48B393BA-ED8A-3D6B-74AA-E9F562DBE9D4}"/>
              </a:ext>
            </a:extLst>
          </p:cNvPr>
          <p:cNvSpPr>
            <a:spLocks noGrp="1"/>
          </p:cNvSpPr>
          <p:nvPr>
            <p:ph idx="1"/>
          </p:nvPr>
        </p:nvSpPr>
        <p:spPr>
          <a:xfrm>
            <a:off x="1468759" y="2019742"/>
            <a:ext cx="9254482" cy="2818516"/>
          </a:xfrm>
        </p:spPr>
        <p:txBody>
          <a:bodyPr>
            <a:noAutofit/>
          </a:bodyPr>
          <a:lstStyle/>
          <a:p>
            <a:pPr marL="0" indent="0">
              <a:buNone/>
            </a:pPr>
            <a:r>
              <a:rPr lang="es-EC" sz="6000" dirty="0"/>
              <a:t>LAS COMISIONES Y COMITÉS  </a:t>
            </a:r>
          </a:p>
          <a:p>
            <a:pPr marL="0" indent="0">
              <a:buNone/>
            </a:pPr>
            <a:r>
              <a:rPr lang="es-EC" sz="6000" dirty="0"/>
              <a:t>EN LA NORMATIVA DE LA </a:t>
            </a:r>
          </a:p>
          <a:p>
            <a:pPr marL="0" indent="0">
              <a:buNone/>
            </a:pPr>
            <a:r>
              <a:rPr lang="es-EC" sz="6000" dirty="0"/>
              <a:t>ECONOMÍA POPULAR </a:t>
            </a:r>
          </a:p>
          <a:p>
            <a:pPr marL="0" indent="0">
              <a:buNone/>
            </a:pPr>
            <a:r>
              <a:rPr lang="es-EC" sz="6000" dirty="0"/>
              <a:t>Y SOLIDARIA</a:t>
            </a:r>
          </a:p>
        </p:txBody>
      </p:sp>
    </p:spTree>
    <p:extLst>
      <p:ext uri="{BB962C8B-B14F-4D97-AF65-F5344CB8AC3E}">
        <p14:creationId xmlns:p14="http://schemas.microsoft.com/office/powerpoint/2010/main" val="36081222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A04B72D-F2C3-F773-BF71-1E1D5B0771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2" name="Título 1">
            <a:extLst>
              <a:ext uri="{FF2B5EF4-FFF2-40B4-BE49-F238E27FC236}">
                <a16:creationId xmlns:a16="http://schemas.microsoft.com/office/drawing/2014/main" id="{F6F13008-AE83-4E4F-77C9-7CB367D30E68}"/>
              </a:ext>
            </a:extLst>
          </p:cNvPr>
          <p:cNvSpPr>
            <a:spLocks noGrp="1"/>
          </p:cNvSpPr>
          <p:nvPr>
            <p:ph type="title"/>
          </p:nvPr>
        </p:nvSpPr>
        <p:spPr>
          <a:xfrm>
            <a:off x="635000" y="640823"/>
            <a:ext cx="3418659" cy="5583148"/>
          </a:xfrm>
        </p:spPr>
        <p:txBody>
          <a:bodyPr anchor="ctr">
            <a:normAutofit/>
          </a:bodyPr>
          <a:lstStyle/>
          <a:p>
            <a:r>
              <a:rPr lang="es-EC" sz="5000"/>
              <a:t>BASE NORMATIVA</a:t>
            </a:r>
          </a:p>
        </p:txBody>
      </p:sp>
      <p:graphicFrame>
        <p:nvGraphicFramePr>
          <p:cNvPr id="5" name="Marcador de contenido 2">
            <a:extLst>
              <a:ext uri="{FF2B5EF4-FFF2-40B4-BE49-F238E27FC236}">
                <a16:creationId xmlns:a16="http://schemas.microsoft.com/office/drawing/2014/main" id="{9C59964E-431D-3B98-2F92-24363F1EF135}"/>
              </a:ext>
            </a:extLst>
          </p:cNvPr>
          <p:cNvGraphicFramePr>
            <a:graphicFrameLocks noGrp="1"/>
          </p:cNvGraphicFramePr>
          <p:nvPr>
            <p:ph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16396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3821401-9C81-E4AA-D6D4-891EC0C720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2" name="Título 1">
            <a:extLst>
              <a:ext uri="{FF2B5EF4-FFF2-40B4-BE49-F238E27FC236}">
                <a16:creationId xmlns:a16="http://schemas.microsoft.com/office/drawing/2014/main" id="{4C1F90FE-D30D-BAB3-AFBE-456BA30A7DCC}"/>
              </a:ext>
            </a:extLst>
          </p:cNvPr>
          <p:cNvSpPr>
            <a:spLocks noGrp="1"/>
          </p:cNvSpPr>
          <p:nvPr>
            <p:ph type="title"/>
          </p:nvPr>
        </p:nvSpPr>
        <p:spPr>
          <a:xfrm>
            <a:off x="635000" y="640823"/>
            <a:ext cx="3418659" cy="5583148"/>
          </a:xfrm>
        </p:spPr>
        <p:txBody>
          <a:bodyPr anchor="ctr">
            <a:normAutofit/>
          </a:bodyPr>
          <a:lstStyle/>
          <a:p>
            <a:r>
              <a:rPr lang="es-EC" dirty="0"/>
              <a:t>COMISIONES Y COMITÉS</a:t>
            </a:r>
          </a:p>
        </p:txBody>
      </p:sp>
      <p:graphicFrame>
        <p:nvGraphicFramePr>
          <p:cNvPr id="5" name="Marcador de contenido 2">
            <a:extLst>
              <a:ext uri="{FF2B5EF4-FFF2-40B4-BE49-F238E27FC236}">
                <a16:creationId xmlns:a16="http://schemas.microsoft.com/office/drawing/2014/main" id="{B68987EF-A58D-08F6-674C-F1B1ABC17FE2}"/>
              </a:ext>
            </a:extLst>
          </p:cNvPr>
          <p:cNvGraphicFramePr>
            <a:graphicFrameLocks noGrp="1"/>
          </p:cNvGraphicFramePr>
          <p:nvPr>
            <p:ph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66834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0A46809-DB6E-1F5F-FAEB-F3165D3EEF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2" name="Título 1">
            <a:extLst>
              <a:ext uri="{FF2B5EF4-FFF2-40B4-BE49-F238E27FC236}">
                <a16:creationId xmlns:a16="http://schemas.microsoft.com/office/drawing/2014/main" id="{C31EFAA4-1FFD-2A81-99FD-D14E858F3C6B}"/>
              </a:ext>
            </a:extLst>
          </p:cNvPr>
          <p:cNvSpPr>
            <a:spLocks noGrp="1"/>
          </p:cNvSpPr>
          <p:nvPr>
            <p:ph type="title"/>
          </p:nvPr>
        </p:nvSpPr>
        <p:spPr/>
        <p:txBody>
          <a:bodyPr/>
          <a:lstStyle/>
          <a:p>
            <a:r>
              <a:rPr lang="es-EC" dirty="0"/>
              <a:t>Comisiones especiales</a:t>
            </a:r>
          </a:p>
        </p:txBody>
      </p:sp>
      <p:sp>
        <p:nvSpPr>
          <p:cNvPr id="3" name="Marcador de contenido 2">
            <a:extLst>
              <a:ext uri="{FF2B5EF4-FFF2-40B4-BE49-F238E27FC236}">
                <a16:creationId xmlns:a16="http://schemas.microsoft.com/office/drawing/2014/main" id="{E77DBD5B-0A83-C5D5-D356-EA3764171F80}"/>
              </a:ext>
            </a:extLst>
          </p:cNvPr>
          <p:cNvSpPr>
            <a:spLocks noGrp="1"/>
          </p:cNvSpPr>
          <p:nvPr>
            <p:ph idx="1"/>
          </p:nvPr>
        </p:nvSpPr>
        <p:spPr/>
        <p:txBody>
          <a:bodyPr/>
          <a:lstStyle/>
          <a:p>
            <a:pPr marL="0" indent="0">
              <a:buNone/>
            </a:pPr>
            <a:r>
              <a:rPr lang="es-EC" sz="1800" b="1" dirty="0">
                <a:solidFill>
                  <a:srgbClr val="C40606"/>
                </a:solidFill>
                <a:effectLst/>
                <a:latin typeface="Times New Roman" panose="02020603050405020304" pitchFamily="18" charset="0"/>
                <a:ea typeface="Times New Roman" panose="02020603050405020304" pitchFamily="18" charset="0"/>
              </a:rPr>
              <a:t>RLOEPS</a:t>
            </a:r>
          </a:p>
          <a:p>
            <a:pPr marL="0" indent="0">
              <a:buNone/>
            </a:pPr>
            <a:r>
              <a:rPr lang="es-EC" sz="2400" b="1" dirty="0">
                <a:solidFill>
                  <a:srgbClr val="C40606"/>
                </a:solidFill>
                <a:effectLst/>
                <a:latin typeface="Times New Roman" panose="02020603050405020304" pitchFamily="18" charset="0"/>
                <a:ea typeface="Times New Roman" panose="02020603050405020304" pitchFamily="18" charset="0"/>
              </a:rPr>
              <a:t>Art. 46</a:t>
            </a:r>
            <a:r>
              <a:rPr lang="es-EC" sz="2400" dirty="0">
                <a:effectLst/>
                <a:latin typeface="Times New Roman" panose="02020603050405020304" pitchFamily="18" charset="0"/>
                <a:ea typeface="Times New Roman" panose="02020603050405020304" pitchFamily="18" charset="0"/>
              </a:rPr>
              <a:t>.- </a:t>
            </a:r>
            <a:r>
              <a:rPr lang="es-EC" sz="2400" b="1" dirty="0">
                <a:solidFill>
                  <a:srgbClr val="FF0000"/>
                </a:solidFill>
                <a:effectLst/>
                <a:latin typeface="Times New Roman" panose="02020603050405020304" pitchFamily="18" charset="0"/>
                <a:ea typeface="Times New Roman" panose="02020603050405020304" pitchFamily="18" charset="0"/>
              </a:rPr>
              <a:t>Comisiones especiales</a:t>
            </a:r>
            <a:r>
              <a:rPr lang="es-EC" sz="2400" dirty="0">
                <a:effectLst/>
                <a:latin typeface="Times New Roman" panose="02020603050405020304" pitchFamily="18" charset="0"/>
                <a:ea typeface="Times New Roman" panose="02020603050405020304" pitchFamily="18" charset="0"/>
              </a:rPr>
              <a:t>.- El Consejo de Administración, podrá conformar las comisiones que estime necesarias para el buen funcionamiento de la cooperativa, que estarán integradas por </a:t>
            </a:r>
            <a:r>
              <a:rPr lang="es-EC" sz="2400" b="1" dirty="0">
                <a:solidFill>
                  <a:srgbClr val="FF0000"/>
                </a:solidFill>
                <a:effectLst/>
                <a:latin typeface="Times New Roman" panose="02020603050405020304" pitchFamily="18" charset="0"/>
                <a:ea typeface="Times New Roman" panose="02020603050405020304" pitchFamily="18" charset="0"/>
              </a:rPr>
              <a:t>tres vocales </a:t>
            </a:r>
            <a:r>
              <a:rPr lang="es-EC" sz="2400" dirty="0">
                <a:effectLst/>
                <a:latin typeface="Times New Roman" panose="02020603050405020304" pitchFamily="18" charset="0"/>
                <a:ea typeface="Times New Roman" panose="02020603050405020304" pitchFamily="18" charset="0"/>
              </a:rPr>
              <a:t>que durarán en sus funciones un año, pudiendo ser reelegidos por una sola vez y que cumplirán las tareas asignadas por dicho consejo.</a:t>
            </a:r>
            <a:br>
              <a:rPr lang="es-EC" sz="2400" dirty="0">
                <a:effectLst/>
                <a:latin typeface="Times New Roman" panose="02020603050405020304" pitchFamily="18" charset="0"/>
                <a:ea typeface="Times New Roman" panose="02020603050405020304" pitchFamily="18" charset="0"/>
              </a:rPr>
            </a:br>
            <a:br>
              <a:rPr lang="es-EC" sz="2400" dirty="0">
                <a:effectLst/>
                <a:latin typeface="Times New Roman" panose="02020603050405020304" pitchFamily="18" charset="0"/>
                <a:ea typeface="Times New Roman" panose="02020603050405020304" pitchFamily="18" charset="0"/>
              </a:rPr>
            </a:br>
            <a:r>
              <a:rPr lang="es-EC" sz="2400" dirty="0">
                <a:effectLst/>
                <a:latin typeface="Times New Roman" panose="02020603050405020304" pitchFamily="18" charset="0"/>
                <a:ea typeface="Times New Roman" panose="02020603050405020304" pitchFamily="18" charset="0"/>
              </a:rPr>
              <a:t>Todas las cooperativas tendrán una </a:t>
            </a:r>
            <a:r>
              <a:rPr lang="es-EC" sz="2400" b="1" dirty="0">
                <a:solidFill>
                  <a:srgbClr val="FF0000"/>
                </a:solidFill>
                <a:effectLst/>
                <a:latin typeface="Times New Roman" panose="02020603050405020304" pitchFamily="18" charset="0"/>
                <a:ea typeface="Times New Roman" panose="02020603050405020304" pitchFamily="18" charset="0"/>
              </a:rPr>
              <a:t>comisión de educación y de resolución de conflictos; y, las de ahorro y crédito, los comités y comisiones necesarios para su adecuado funcionamiento.</a:t>
            </a:r>
            <a:endParaRPr lang="es-EC" sz="2400" b="1" dirty="0">
              <a:solidFill>
                <a:srgbClr val="FF0000"/>
              </a:solidFill>
            </a:endParaRPr>
          </a:p>
        </p:txBody>
      </p:sp>
    </p:spTree>
    <p:extLst>
      <p:ext uri="{BB962C8B-B14F-4D97-AF65-F5344CB8AC3E}">
        <p14:creationId xmlns:p14="http://schemas.microsoft.com/office/powerpoint/2010/main" val="7465548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775E440-E311-80BD-661F-3DA22FEDE8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2" name="Título 1">
            <a:extLst>
              <a:ext uri="{FF2B5EF4-FFF2-40B4-BE49-F238E27FC236}">
                <a16:creationId xmlns:a16="http://schemas.microsoft.com/office/drawing/2014/main" id="{8305792C-638B-830B-71B6-046CDE8B991F}"/>
              </a:ext>
            </a:extLst>
          </p:cNvPr>
          <p:cNvSpPr>
            <a:spLocks noGrp="1"/>
          </p:cNvSpPr>
          <p:nvPr>
            <p:ph type="title"/>
          </p:nvPr>
        </p:nvSpPr>
        <p:spPr/>
        <p:txBody>
          <a:bodyPr/>
          <a:lstStyle/>
          <a:p>
            <a:r>
              <a:rPr lang="es-EC" dirty="0"/>
              <a:t>Integración Comisiones</a:t>
            </a:r>
          </a:p>
        </p:txBody>
      </p:sp>
      <p:sp>
        <p:nvSpPr>
          <p:cNvPr id="3" name="Marcador de contenido 2">
            <a:extLst>
              <a:ext uri="{FF2B5EF4-FFF2-40B4-BE49-F238E27FC236}">
                <a16:creationId xmlns:a16="http://schemas.microsoft.com/office/drawing/2014/main" id="{4EA8589D-BFE8-BBF4-2198-E011159DEBF4}"/>
              </a:ext>
            </a:extLst>
          </p:cNvPr>
          <p:cNvSpPr>
            <a:spLocks noGrp="1"/>
          </p:cNvSpPr>
          <p:nvPr>
            <p:ph idx="1"/>
          </p:nvPr>
        </p:nvSpPr>
        <p:spPr/>
        <p:txBody>
          <a:bodyPr>
            <a:normAutofit/>
          </a:bodyPr>
          <a:lstStyle/>
          <a:p>
            <a:r>
              <a:rPr lang="es-EC" b="1" dirty="0">
                <a:solidFill>
                  <a:srgbClr val="FF0000"/>
                </a:solidFill>
                <a:latin typeface="Times New Roman" panose="02020603050405020304" pitchFamily="18" charset="0"/>
                <a:cs typeface="Times New Roman" panose="02020603050405020304" pitchFamily="18" charset="0"/>
              </a:rPr>
              <a:t>ESTATUTO</a:t>
            </a:r>
            <a:r>
              <a:rPr lang="es-EC" b="1" dirty="0">
                <a:latin typeface="Times New Roman" panose="02020603050405020304" pitchFamily="18" charset="0"/>
                <a:cs typeface="Times New Roman" panose="02020603050405020304" pitchFamily="18" charset="0"/>
              </a:rPr>
              <a:t> </a:t>
            </a:r>
          </a:p>
          <a:p>
            <a:pPr marL="0" indent="0">
              <a:buNone/>
            </a:pPr>
            <a:r>
              <a:rPr lang="es-MX" dirty="0">
                <a:latin typeface="Times New Roman" panose="02020603050405020304" pitchFamily="18" charset="0"/>
                <a:cs typeface="Times New Roman" panose="02020603050405020304" pitchFamily="18" charset="0"/>
              </a:rPr>
              <a:t>Art. 31.- Las Comisiones Especiales serán permanentes u ocasionales. Las designará el Consejo de Administración </a:t>
            </a:r>
            <a:r>
              <a:rPr lang="es-MX" b="1" dirty="0">
                <a:solidFill>
                  <a:srgbClr val="FF0000"/>
                </a:solidFill>
                <a:latin typeface="Times New Roman" panose="02020603050405020304" pitchFamily="18" charset="0"/>
                <a:cs typeface="Times New Roman" panose="02020603050405020304" pitchFamily="18" charset="0"/>
              </a:rPr>
              <a:t>con tres (3) vocales principales y sus respectivos suplentes</a:t>
            </a:r>
            <a:r>
              <a:rPr lang="es-MX" dirty="0">
                <a:latin typeface="Times New Roman" panose="02020603050405020304" pitchFamily="18" charset="0"/>
                <a:cs typeface="Times New Roman" panose="02020603050405020304" pitchFamily="18" charset="0"/>
              </a:rPr>
              <a:t>, elegidos de entre los </a:t>
            </a:r>
            <a:r>
              <a:rPr lang="es-MX" b="1" dirty="0">
                <a:solidFill>
                  <a:srgbClr val="FF0000"/>
                </a:solidFill>
                <a:latin typeface="Times New Roman" panose="02020603050405020304" pitchFamily="18" charset="0"/>
                <a:cs typeface="Times New Roman" panose="02020603050405020304" pitchFamily="18" charset="0"/>
              </a:rPr>
              <a:t>representantes</a:t>
            </a:r>
            <a:r>
              <a:rPr lang="es-MX" dirty="0">
                <a:latin typeface="Times New Roman" panose="02020603050405020304" pitchFamily="18" charset="0"/>
                <a:cs typeface="Times New Roman" panose="02020603050405020304" pitchFamily="18" charset="0"/>
              </a:rPr>
              <a:t> o socios según el tipo de Asamblea General contemplado en el artículo 14 del presente Estatuto, durarán </a:t>
            </a:r>
            <a:r>
              <a:rPr lang="es-MX" b="1" dirty="0">
                <a:solidFill>
                  <a:srgbClr val="FF0000"/>
                </a:solidFill>
                <a:latin typeface="Times New Roman" panose="02020603050405020304" pitchFamily="18" charset="0"/>
                <a:cs typeface="Times New Roman" panose="02020603050405020304" pitchFamily="18" charset="0"/>
              </a:rPr>
              <a:t>un año en sus funciones</a:t>
            </a:r>
            <a:r>
              <a:rPr lang="es-MX" dirty="0">
                <a:latin typeface="Times New Roman" panose="02020603050405020304" pitchFamily="18" charset="0"/>
                <a:cs typeface="Times New Roman" panose="02020603050405020304" pitchFamily="18" charset="0"/>
              </a:rPr>
              <a:t>, pudiendo ser relegidos por una sola vez y removidos en cualquier tiempo cumpliendo con las garantías básicas del debido proceso y legítimo derecho a la defensa. </a:t>
            </a:r>
          </a:p>
          <a:p>
            <a:pPr marL="0" indent="0">
              <a:buNone/>
            </a:pPr>
            <a:r>
              <a:rPr lang="es-MX" dirty="0">
                <a:latin typeface="Times New Roman" panose="02020603050405020304" pitchFamily="18" charset="0"/>
                <a:cs typeface="Times New Roman" panose="02020603050405020304" pitchFamily="18" charset="0"/>
              </a:rPr>
              <a:t>Las </a:t>
            </a:r>
            <a:r>
              <a:rPr lang="es-MX" b="1" dirty="0">
                <a:solidFill>
                  <a:srgbClr val="FF0000"/>
                </a:solidFill>
                <a:latin typeface="Times New Roman" panose="02020603050405020304" pitchFamily="18" charset="0"/>
                <a:cs typeface="Times New Roman" panose="02020603050405020304" pitchFamily="18" charset="0"/>
              </a:rPr>
              <a:t>comisiones ocasionales</a:t>
            </a:r>
            <a:r>
              <a:rPr lang="es-MX" dirty="0">
                <a:latin typeface="Times New Roman" panose="02020603050405020304" pitchFamily="18" charset="0"/>
                <a:cs typeface="Times New Roman" panose="02020603050405020304" pitchFamily="18" charset="0"/>
              </a:rPr>
              <a:t>, cumplirán las </a:t>
            </a:r>
            <a:r>
              <a:rPr lang="es-MX" b="1" dirty="0">
                <a:solidFill>
                  <a:srgbClr val="FF0000"/>
                </a:solidFill>
                <a:latin typeface="Times New Roman" panose="02020603050405020304" pitchFamily="18" charset="0"/>
                <a:cs typeface="Times New Roman" panose="02020603050405020304" pitchFamily="18" charset="0"/>
              </a:rPr>
              <a:t>funciones que el Consejo de Administración les encargue</a:t>
            </a:r>
            <a:r>
              <a:rPr lang="es-MX" dirty="0">
                <a:latin typeface="Times New Roman" panose="02020603050405020304" pitchFamily="18" charset="0"/>
                <a:cs typeface="Times New Roman" panose="02020603050405020304" pitchFamily="18" charset="0"/>
              </a:rPr>
              <a:t>. </a:t>
            </a:r>
            <a:endParaRPr lang="es-EC" dirty="0">
              <a:latin typeface="Times New Roman" panose="02020603050405020304" pitchFamily="18" charset="0"/>
              <a:cs typeface="Times New Roman" panose="02020603050405020304" pitchFamily="18" charset="0"/>
            </a:endParaRPr>
          </a:p>
          <a:p>
            <a:endParaRPr lang="es-EC" dirty="0"/>
          </a:p>
        </p:txBody>
      </p:sp>
    </p:spTree>
    <p:extLst>
      <p:ext uri="{BB962C8B-B14F-4D97-AF65-F5344CB8AC3E}">
        <p14:creationId xmlns:p14="http://schemas.microsoft.com/office/powerpoint/2010/main" val="21797246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94E6EDA-0E9A-5A68-2EF7-07C0D3AADC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2" name="Título 1">
            <a:extLst>
              <a:ext uri="{FF2B5EF4-FFF2-40B4-BE49-F238E27FC236}">
                <a16:creationId xmlns:a16="http://schemas.microsoft.com/office/drawing/2014/main" id="{8305792C-638B-830B-71B6-046CDE8B991F}"/>
              </a:ext>
            </a:extLst>
          </p:cNvPr>
          <p:cNvSpPr>
            <a:spLocks noGrp="1"/>
          </p:cNvSpPr>
          <p:nvPr>
            <p:ph type="title"/>
          </p:nvPr>
        </p:nvSpPr>
        <p:spPr/>
        <p:txBody>
          <a:bodyPr/>
          <a:lstStyle/>
          <a:p>
            <a:r>
              <a:rPr lang="es-EC" dirty="0"/>
              <a:t>Comisiones especiales permanentes</a:t>
            </a:r>
          </a:p>
        </p:txBody>
      </p:sp>
      <p:sp>
        <p:nvSpPr>
          <p:cNvPr id="3" name="Marcador de contenido 2">
            <a:extLst>
              <a:ext uri="{FF2B5EF4-FFF2-40B4-BE49-F238E27FC236}">
                <a16:creationId xmlns:a16="http://schemas.microsoft.com/office/drawing/2014/main" id="{4EA8589D-BFE8-BBF4-2198-E011159DEBF4}"/>
              </a:ext>
            </a:extLst>
          </p:cNvPr>
          <p:cNvSpPr>
            <a:spLocks noGrp="1"/>
          </p:cNvSpPr>
          <p:nvPr>
            <p:ph idx="1"/>
          </p:nvPr>
        </p:nvSpPr>
        <p:spPr/>
        <p:txBody>
          <a:bodyPr>
            <a:normAutofit/>
          </a:bodyPr>
          <a:lstStyle/>
          <a:p>
            <a:r>
              <a:rPr lang="es-EC" b="1" dirty="0">
                <a:solidFill>
                  <a:srgbClr val="FF0000"/>
                </a:solidFill>
                <a:latin typeface="Times New Roman" panose="02020603050405020304" pitchFamily="18" charset="0"/>
                <a:cs typeface="Times New Roman" panose="02020603050405020304" pitchFamily="18" charset="0"/>
              </a:rPr>
              <a:t>ESTATUTO</a:t>
            </a:r>
            <a:r>
              <a:rPr lang="es-EC" b="1" dirty="0">
                <a:latin typeface="Times New Roman" panose="02020603050405020304" pitchFamily="18" charset="0"/>
                <a:cs typeface="Times New Roman" panose="02020603050405020304" pitchFamily="18" charset="0"/>
              </a:rPr>
              <a:t> </a:t>
            </a:r>
          </a:p>
          <a:p>
            <a:pPr marL="0" indent="0">
              <a:buNone/>
            </a:pPr>
            <a:r>
              <a:rPr lang="es-MX" dirty="0">
                <a:latin typeface="Times New Roman" panose="02020603050405020304" pitchFamily="18" charset="0"/>
                <a:cs typeface="Times New Roman" panose="02020603050405020304" pitchFamily="18" charset="0"/>
              </a:rPr>
              <a:t>Artículo 32.- COMISIONES ESPECIALES PERMANENTES: La Cooperativa mantendrá, con el carácter de permanente, las siguientes comisiones especiales: </a:t>
            </a:r>
          </a:p>
          <a:p>
            <a:pPr marL="514350" indent="-514350">
              <a:buAutoNum type="arabicPeriod"/>
            </a:pPr>
            <a:r>
              <a:rPr lang="es-MX" dirty="0">
                <a:latin typeface="Times New Roman" panose="02020603050405020304" pitchFamily="18" charset="0"/>
                <a:cs typeface="Times New Roman" panose="02020603050405020304" pitchFamily="18" charset="0"/>
              </a:rPr>
              <a:t>Resolución de Conflictos </a:t>
            </a:r>
          </a:p>
          <a:p>
            <a:pPr marL="514350" indent="-514350">
              <a:buAutoNum type="arabicPeriod"/>
            </a:pPr>
            <a:r>
              <a:rPr lang="es-MX" dirty="0">
                <a:latin typeface="Times New Roman" panose="02020603050405020304" pitchFamily="18" charset="0"/>
                <a:cs typeface="Times New Roman" panose="02020603050405020304" pitchFamily="18" charset="0"/>
              </a:rPr>
              <a:t>Educación</a:t>
            </a:r>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1207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descr="Patrón de fondo&#10;&#10;Descripción generada automáticamente con confianza baja">
            <a:extLst>
              <a:ext uri="{FF2B5EF4-FFF2-40B4-BE49-F238E27FC236}">
                <a16:creationId xmlns:a16="http://schemas.microsoft.com/office/drawing/2014/main" id="{E9717B1C-F0E0-734B-AE39-3778D5B34B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62"/>
            <a:ext cx="12192000" cy="6845475"/>
          </a:xfrm>
          <a:prstGeom prst="rect">
            <a:avLst/>
          </a:prstGeom>
        </p:spPr>
      </p:pic>
      <p:sp>
        <p:nvSpPr>
          <p:cNvPr id="2" name="Title 20">
            <a:extLst>
              <a:ext uri="{FF2B5EF4-FFF2-40B4-BE49-F238E27FC236}">
                <a16:creationId xmlns:a16="http://schemas.microsoft.com/office/drawing/2014/main" id="{7027A86D-CA19-A633-81B5-391EDE6F45CC}"/>
              </a:ext>
            </a:extLst>
          </p:cNvPr>
          <p:cNvSpPr txBox="1"/>
          <p:nvPr/>
        </p:nvSpPr>
        <p:spPr>
          <a:xfrm>
            <a:off x="359523" y="1973599"/>
            <a:ext cx="3112838" cy="29107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ctr">
            <a:spAutoFit/>
          </a:bodyPr>
          <a:lstStyle>
            <a:lvl1pPr defTabSz="457200">
              <a:lnSpc>
                <a:spcPct val="130000"/>
              </a:lnSpc>
              <a:defRPr sz="1200">
                <a:latin typeface="Century Gothic"/>
                <a:ea typeface="Century Gothic"/>
                <a:cs typeface="Century Gothic"/>
                <a:sym typeface="Century Gothic"/>
              </a:defRPr>
            </a:lvl1pPr>
          </a:lstStyle>
          <a:p>
            <a:r>
              <a:rPr lang="es-MX" sz="3600" dirty="0">
                <a:effectLst/>
                <a:latin typeface="Calibri" panose="020F0502020204030204" pitchFamily="34" charset="0"/>
                <a:ea typeface="Times New Roman" panose="02020603050405020304" pitchFamily="18" charset="0"/>
              </a:rPr>
              <a:t>Personas con propiedad patrimonial con influencia</a:t>
            </a:r>
            <a:endParaRPr lang="es-MX" sz="1000" dirty="0"/>
          </a:p>
        </p:txBody>
      </p:sp>
      <p:sp>
        <p:nvSpPr>
          <p:cNvPr id="4" name="Straight Connector 15">
            <a:extLst>
              <a:ext uri="{FF2B5EF4-FFF2-40B4-BE49-F238E27FC236}">
                <a16:creationId xmlns:a16="http://schemas.microsoft.com/office/drawing/2014/main" id="{8A90FCCE-DBDA-E4DD-E4FF-28EEE5AAE26B}"/>
              </a:ext>
            </a:extLst>
          </p:cNvPr>
          <p:cNvSpPr/>
          <p:nvPr/>
        </p:nvSpPr>
        <p:spPr>
          <a:xfrm>
            <a:off x="3733280" y="1842876"/>
            <a:ext cx="5358" cy="3547830"/>
          </a:xfrm>
          <a:prstGeom prst="line">
            <a:avLst/>
          </a:prstGeom>
          <a:ln w="3175">
            <a:solidFill>
              <a:schemeClr val="accent6">
                <a:lumOff val="-9960"/>
              </a:schemeClr>
            </a:solidFill>
            <a:miter/>
          </a:ln>
        </p:spPr>
        <p:txBody>
          <a:bodyPr lIns="45719" rIns="45719"/>
          <a:lstStyle/>
          <a:p>
            <a:endParaRPr/>
          </a:p>
        </p:txBody>
      </p:sp>
      <p:sp>
        <p:nvSpPr>
          <p:cNvPr id="6" name="Title 20">
            <a:extLst>
              <a:ext uri="{FF2B5EF4-FFF2-40B4-BE49-F238E27FC236}">
                <a16:creationId xmlns:a16="http://schemas.microsoft.com/office/drawing/2014/main" id="{BD558AA0-3F61-1D18-9E0C-75DE88D7AF8B}"/>
              </a:ext>
            </a:extLst>
          </p:cNvPr>
          <p:cNvSpPr txBox="1"/>
          <p:nvPr/>
        </p:nvSpPr>
        <p:spPr>
          <a:xfrm>
            <a:off x="4260476" y="1968310"/>
            <a:ext cx="7054662" cy="29213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pPr defTabSz="457200">
              <a:lnSpc>
                <a:spcPct val="130000"/>
              </a:lnSpc>
              <a:defRPr sz="1200">
                <a:latin typeface="Century Gothic"/>
                <a:ea typeface="Century Gothic"/>
                <a:cs typeface="Century Gothic"/>
                <a:sym typeface="Century Gothic"/>
              </a:defRPr>
            </a:pPr>
            <a:r>
              <a:rPr lang="es-MX" sz="2400" dirty="0"/>
              <a:t>Para las entidades del sistema financiero nacional, se consideran personas con propiedad patrimonial con influencia a las personas naturales o jurídicas que posean, directa o indirectamente, el 25% o más del capital suscrito y pagado o del capital social.</a:t>
            </a:r>
            <a:endParaRPr lang="es-ES" sz="2400" dirty="0"/>
          </a:p>
        </p:txBody>
      </p:sp>
    </p:spTree>
    <p:extLst>
      <p:ext uri="{BB962C8B-B14F-4D97-AF65-F5344CB8AC3E}">
        <p14:creationId xmlns:p14="http://schemas.microsoft.com/office/powerpoint/2010/main" val="19776346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dvAuto="0"/>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93CE735-ECA8-80A8-9AEA-CAAC5F487E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2" name="Título 1">
            <a:extLst>
              <a:ext uri="{FF2B5EF4-FFF2-40B4-BE49-F238E27FC236}">
                <a16:creationId xmlns:a16="http://schemas.microsoft.com/office/drawing/2014/main" id="{395FB171-3FF5-3FB3-FE5E-3F32D427861B}"/>
              </a:ext>
            </a:extLst>
          </p:cNvPr>
          <p:cNvSpPr>
            <a:spLocks noGrp="1"/>
          </p:cNvSpPr>
          <p:nvPr>
            <p:ph type="title"/>
          </p:nvPr>
        </p:nvSpPr>
        <p:spPr/>
        <p:txBody>
          <a:bodyPr/>
          <a:lstStyle/>
          <a:p>
            <a:r>
              <a:rPr lang="es-EC" dirty="0"/>
              <a:t>COMITES Y COMISIONES</a:t>
            </a:r>
          </a:p>
        </p:txBody>
      </p:sp>
      <p:sp>
        <p:nvSpPr>
          <p:cNvPr id="3" name="Marcador de contenido 2">
            <a:extLst>
              <a:ext uri="{FF2B5EF4-FFF2-40B4-BE49-F238E27FC236}">
                <a16:creationId xmlns:a16="http://schemas.microsoft.com/office/drawing/2014/main" id="{CAE79166-3DD6-9627-1B95-531A2DE3FA51}"/>
              </a:ext>
            </a:extLst>
          </p:cNvPr>
          <p:cNvSpPr>
            <a:spLocks noGrp="1"/>
          </p:cNvSpPr>
          <p:nvPr>
            <p:ph idx="1"/>
          </p:nvPr>
        </p:nvSpPr>
        <p:spPr/>
        <p:txBody>
          <a:bodyPr>
            <a:normAutofit/>
          </a:bodyPr>
          <a:lstStyle/>
          <a:p>
            <a:r>
              <a:rPr lang="es-EC" dirty="0"/>
              <a:t>Artículo 13.- ORGANIZACIÓN INTERNA</a:t>
            </a:r>
          </a:p>
          <a:p>
            <a:endParaRPr lang="es-EC" dirty="0"/>
          </a:p>
          <a:p>
            <a:r>
              <a:rPr lang="es-MX" dirty="0"/>
              <a:t>Comisiones especiales y </a:t>
            </a:r>
            <a:r>
              <a:rPr lang="es-MX" b="1" dirty="0">
                <a:solidFill>
                  <a:srgbClr val="FF0000"/>
                </a:solidFill>
              </a:rPr>
              <a:t>comités previstos en la normativa vigente.</a:t>
            </a:r>
          </a:p>
        </p:txBody>
      </p:sp>
    </p:spTree>
    <p:extLst>
      <p:ext uri="{BB962C8B-B14F-4D97-AF65-F5344CB8AC3E}">
        <p14:creationId xmlns:p14="http://schemas.microsoft.com/office/powerpoint/2010/main" val="22563820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FC37300-77B7-4477-2C8C-B9C841FCF0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2" name="Título 1">
            <a:extLst>
              <a:ext uri="{FF2B5EF4-FFF2-40B4-BE49-F238E27FC236}">
                <a16:creationId xmlns:a16="http://schemas.microsoft.com/office/drawing/2014/main" id="{441AC43D-949E-8EEC-B260-DFCA03686912}"/>
              </a:ext>
            </a:extLst>
          </p:cNvPr>
          <p:cNvSpPr>
            <a:spLocks noGrp="1"/>
          </p:cNvSpPr>
          <p:nvPr>
            <p:ph type="title"/>
          </p:nvPr>
        </p:nvSpPr>
        <p:spPr/>
        <p:txBody>
          <a:bodyPr/>
          <a:lstStyle/>
          <a:p>
            <a:r>
              <a:rPr lang="es-EC" dirty="0"/>
              <a:t>Designación de los comités y comisiones</a:t>
            </a:r>
          </a:p>
        </p:txBody>
      </p:sp>
      <p:sp>
        <p:nvSpPr>
          <p:cNvPr id="3" name="Marcador de contenido 2">
            <a:extLst>
              <a:ext uri="{FF2B5EF4-FFF2-40B4-BE49-F238E27FC236}">
                <a16:creationId xmlns:a16="http://schemas.microsoft.com/office/drawing/2014/main" id="{DA5A7813-47E4-CF67-B4B3-3442A6A29386}"/>
              </a:ext>
            </a:extLst>
          </p:cNvPr>
          <p:cNvSpPr>
            <a:spLocks noGrp="1"/>
          </p:cNvSpPr>
          <p:nvPr>
            <p:ph idx="1"/>
          </p:nvPr>
        </p:nvSpPr>
        <p:spPr>
          <a:xfrm>
            <a:off x="838200" y="1839480"/>
            <a:ext cx="10515600" cy="4351338"/>
          </a:xfrm>
        </p:spPr>
        <p:txBody>
          <a:bodyPr/>
          <a:lstStyle/>
          <a:p>
            <a:pPr marL="0" indent="0">
              <a:buNone/>
            </a:pPr>
            <a:r>
              <a:rPr lang="es-EC" sz="2800" b="1" dirty="0">
                <a:solidFill>
                  <a:srgbClr val="C40606"/>
                </a:solidFill>
                <a:effectLst/>
                <a:latin typeface="Times New Roman" panose="02020603050405020304" pitchFamily="18" charset="0"/>
                <a:ea typeface="Times New Roman" panose="02020603050405020304" pitchFamily="18" charset="0"/>
              </a:rPr>
              <a:t>RLOEPS</a:t>
            </a:r>
          </a:p>
          <a:p>
            <a:pPr marL="0" indent="0">
              <a:buNone/>
            </a:pPr>
            <a:r>
              <a:rPr lang="es-MX" dirty="0">
                <a:latin typeface="Times New Roman" panose="02020603050405020304" pitchFamily="18" charset="0"/>
                <a:cs typeface="Times New Roman" panose="02020603050405020304" pitchFamily="18" charset="0"/>
              </a:rPr>
              <a:t>Art. 34.- Atribuciones y deberes.- El Consejo de Administración tendrá las siguientes atribuciones y deberes</a:t>
            </a:r>
          </a:p>
          <a:p>
            <a:pPr marL="0" indent="0">
              <a:buNone/>
            </a:pPr>
            <a:r>
              <a:rPr lang="es-MX" dirty="0">
                <a:latin typeface="Times New Roman" panose="02020603050405020304" pitchFamily="18" charset="0"/>
                <a:cs typeface="Times New Roman" panose="02020603050405020304" pitchFamily="18" charset="0"/>
              </a:rPr>
              <a:t>8. Designar al Presidente, Vicepresidente y Secretario del Consejo de Administración; y comisiones o comités especiales y removerlos cuando inobservaren la normativa legal y reglamentaria</a:t>
            </a:r>
            <a:r>
              <a:rPr lang="es-MX" dirty="0"/>
              <a:t>;</a:t>
            </a:r>
          </a:p>
          <a:p>
            <a:pPr marL="0" indent="0">
              <a:buNone/>
            </a:pPr>
            <a:endParaRPr lang="es-EC" dirty="0"/>
          </a:p>
        </p:txBody>
      </p:sp>
    </p:spTree>
    <p:extLst>
      <p:ext uri="{BB962C8B-B14F-4D97-AF65-F5344CB8AC3E}">
        <p14:creationId xmlns:p14="http://schemas.microsoft.com/office/powerpoint/2010/main" val="35499940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07ABDCC-B9C2-5306-DDCE-7F1284EA96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2" name="Título 1">
            <a:extLst>
              <a:ext uri="{FF2B5EF4-FFF2-40B4-BE49-F238E27FC236}">
                <a16:creationId xmlns:a16="http://schemas.microsoft.com/office/drawing/2014/main" id="{8305792C-638B-830B-71B6-046CDE8B991F}"/>
              </a:ext>
            </a:extLst>
          </p:cNvPr>
          <p:cNvSpPr>
            <a:spLocks noGrp="1"/>
          </p:cNvSpPr>
          <p:nvPr>
            <p:ph type="title"/>
          </p:nvPr>
        </p:nvSpPr>
        <p:spPr/>
        <p:txBody>
          <a:bodyPr/>
          <a:lstStyle/>
          <a:p>
            <a:r>
              <a:rPr lang="es-EC" dirty="0"/>
              <a:t>Integración Comisiones</a:t>
            </a:r>
          </a:p>
        </p:txBody>
      </p:sp>
      <p:sp>
        <p:nvSpPr>
          <p:cNvPr id="3" name="Marcador de contenido 2">
            <a:extLst>
              <a:ext uri="{FF2B5EF4-FFF2-40B4-BE49-F238E27FC236}">
                <a16:creationId xmlns:a16="http://schemas.microsoft.com/office/drawing/2014/main" id="{4EA8589D-BFE8-BBF4-2198-E011159DEBF4}"/>
              </a:ext>
            </a:extLst>
          </p:cNvPr>
          <p:cNvSpPr>
            <a:spLocks noGrp="1"/>
          </p:cNvSpPr>
          <p:nvPr>
            <p:ph idx="1"/>
          </p:nvPr>
        </p:nvSpPr>
        <p:spPr/>
        <p:txBody>
          <a:bodyPr>
            <a:normAutofit/>
          </a:bodyPr>
          <a:lstStyle/>
          <a:p>
            <a:r>
              <a:rPr lang="es-EC" b="1" dirty="0">
                <a:solidFill>
                  <a:srgbClr val="FF0000"/>
                </a:solidFill>
                <a:latin typeface="Times New Roman" panose="02020603050405020304" pitchFamily="18" charset="0"/>
                <a:cs typeface="Times New Roman" panose="02020603050405020304" pitchFamily="18" charset="0"/>
              </a:rPr>
              <a:t>ESTATUTO</a:t>
            </a:r>
            <a:r>
              <a:rPr lang="es-EC" b="1" dirty="0">
                <a:latin typeface="Times New Roman" panose="02020603050405020304" pitchFamily="18" charset="0"/>
                <a:cs typeface="Times New Roman" panose="02020603050405020304" pitchFamily="18" charset="0"/>
              </a:rPr>
              <a:t> </a:t>
            </a:r>
          </a:p>
          <a:p>
            <a:pPr marL="0" indent="0">
              <a:buNone/>
            </a:pPr>
            <a:r>
              <a:rPr lang="es-MX" dirty="0">
                <a:latin typeface="Times New Roman" panose="02020603050405020304" pitchFamily="18" charset="0"/>
                <a:cs typeface="Times New Roman" panose="02020603050405020304" pitchFamily="18" charset="0"/>
              </a:rPr>
              <a:t>Artículo 34.- FUNCIONES Y RESPONSABILIDADES: Solo los secretarios del Consejo de Vigilancia, comisiones y comités creados por norma serán elegidos obligatoriamente de entre los vocales principales </a:t>
            </a:r>
            <a:r>
              <a:rPr lang="es-MX" b="1" dirty="0">
                <a:solidFill>
                  <a:srgbClr val="FF0000"/>
                </a:solidFill>
                <a:latin typeface="Times New Roman" panose="02020603050405020304" pitchFamily="18" charset="0"/>
                <a:cs typeface="Times New Roman" panose="02020603050405020304" pitchFamily="18" charset="0"/>
              </a:rPr>
              <a:t>de dichos órganos. </a:t>
            </a:r>
            <a:endParaRPr lang="es-EC"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28617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7F7CF6C-272D-2367-EFE4-D324B90AE0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2" name="Título 1">
            <a:extLst>
              <a:ext uri="{FF2B5EF4-FFF2-40B4-BE49-F238E27FC236}">
                <a16:creationId xmlns:a16="http://schemas.microsoft.com/office/drawing/2014/main" id="{395FB171-3FF5-3FB3-FE5E-3F32D427861B}"/>
              </a:ext>
            </a:extLst>
          </p:cNvPr>
          <p:cNvSpPr>
            <a:spLocks noGrp="1"/>
          </p:cNvSpPr>
          <p:nvPr>
            <p:ph type="title"/>
          </p:nvPr>
        </p:nvSpPr>
        <p:spPr/>
        <p:txBody>
          <a:bodyPr/>
          <a:lstStyle/>
          <a:p>
            <a:r>
              <a:rPr lang="es-EC" dirty="0"/>
              <a:t>COMITES Y COMISIONES</a:t>
            </a:r>
          </a:p>
        </p:txBody>
      </p:sp>
      <p:sp>
        <p:nvSpPr>
          <p:cNvPr id="3" name="Marcador de contenido 2">
            <a:extLst>
              <a:ext uri="{FF2B5EF4-FFF2-40B4-BE49-F238E27FC236}">
                <a16:creationId xmlns:a16="http://schemas.microsoft.com/office/drawing/2014/main" id="{CAE79166-3DD6-9627-1B95-531A2DE3FA51}"/>
              </a:ext>
            </a:extLst>
          </p:cNvPr>
          <p:cNvSpPr>
            <a:spLocks noGrp="1"/>
          </p:cNvSpPr>
          <p:nvPr>
            <p:ph idx="1"/>
          </p:nvPr>
        </p:nvSpPr>
        <p:spPr/>
        <p:txBody>
          <a:bodyPr>
            <a:normAutofit/>
          </a:bodyPr>
          <a:lstStyle/>
          <a:p>
            <a:pPr marL="0" indent="0">
              <a:buNone/>
            </a:pPr>
            <a:r>
              <a:rPr lang="es-MX" dirty="0">
                <a:solidFill>
                  <a:srgbClr val="FF0000"/>
                </a:solidFill>
                <a:latin typeface="Times New Roman" panose="02020603050405020304" pitchFamily="18" charset="0"/>
                <a:cs typeface="Times New Roman" panose="02020603050405020304" pitchFamily="18" charset="0"/>
              </a:rPr>
              <a:t>ESTATUTO</a:t>
            </a:r>
          </a:p>
          <a:p>
            <a:pPr marL="0" indent="0">
              <a:buNone/>
            </a:pPr>
            <a:r>
              <a:rPr lang="es-MX" dirty="0">
                <a:latin typeface="Times New Roman" panose="02020603050405020304" pitchFamily="18" charset="0"/>
                <a:cs typeface="Times New Roman" panose="02020603050405020304" pitchFamily="18" charset="0"/>
              </a:rPr>
              <a:t>Artículo 17.- ATRIBUCIONES Y DEBERES DE LA ASAMBLEA GENERAL: </a:t>
            </a:r>
            <a:endParaRPr lang="es-MX" b="1" dirty="0">
              <a:solidFill>
                <a:srgbClr val="FF0000"/>
              </a:solidFill>
              <a:latin typeface="Times New Roman" panose="02020603050405020304" pitchFamily="18" charset="0"/>
              <a:cs typeface="Times New Roman" panose="02020603050405020304" pitchFamily="18" charset="0"/>
            </a:endParaRPr>
          </a:p>
          <a:p>
            <a:pPr marL="0" indent="0">
              <a:buNone/>
            </a:pPr>
            <a:r>
              <a:rPr lang="es-MX" dirty="0">
                <a:latin typeface="Times New Roman" panose="02020603050405020304" pitchFamily="18" charset="0"/>
                <a:cs typeface="Times New Roman" panose="02020603050405020304" pitchFamily="18" charset="0"/>
              </a:rPr>
              <a:t>11.- Aprobar el reglamento que regule dietas, viáticos, movilización, gastos de representación y otras retribuciones. Al Presidente le corresponde gastos de representación; a los vocales dietas; a los representantes o socios de la Asamblea General alimentación y movilización; y, </a:t>
            </a:r>
            <a:r>
              <a:rPr lang="es-MX" b="1" dirty="0">
                <a:solidFill>
                  <a:srgbClr val="FF0000"/>
                </a:solidFill>
                <a:latin typeface="Times New Roman" panose="02020603050405020304" pitchFamily="18" charset="0"/>
                <a:cs typeface="Times New Roman" panose="02020603050405020304" pitchFamily="18" charset="0"/>
              </a:rPr>
              <a:t>para los miembros de comités o comisiones especiales otras retribuciones. </a:t>
            </a:r>
            <a:r>
              <a:rPr lang="es-MX" dirty="0">
                <a:latin typeface="Times New Roman" panose="02020603050405020304" pitchFamily="18" charset="0"/>
                <a:cs typeface="Times New Roman" panose="02020603050405020304" pitchFamily="18" charset="0"/>
              </a:rPr>
              <a:t>Estos gastos, en su conjunto, no podrán exceder del diez por ciento (10%) del presupuesto para gastos de administración de la Cooperativa;</a:t>
            </a:r>
            <a:endParaRPr lang="es-EC" b="1" dirty="0">
              <a:solidFill>
                <a:srgbClr val="FF0000"/>
              </a:solidFill>
              <a:latin typeface="Times New Roman" panose="02020603050405020304" pitchFamily="18" charset="0"/>
              <a:cs typeface="Times New Roman" panose="02020603050405020304" pitchFamily="18" charset="0"/>
            </a:endParaRPr>
          </a:p>
          <a:p>
            <a:pPr marL="0" indent="0">
              <a:buNone/>
            </a:pPr>
            <a:endParaRPr lang="es-MX" b="1" dirty="0">
              <a:solidFill>
                <a:srgbClr val="FF0000"/>
              </a:solidFill>
            </a:endParaRPr>
          </a:p>
        </p:txBody>
      </p:sp>
    </p:spTree>
    <p:extLst>
      <p:ext uri="{BB962C8B-B14F-4D97-AF65-F5344CB8AC3E}">
        <p14:creationId xmlns:p14="http://schemas.microsoft.com/office/powerpoint/2010/main" val="36190946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D087B0D-4802-D19F-BA44-74D0D86575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2" name="Título 1">
            <a:extLst>
              <a:ext uri="{FF2B5EF4-FFF2-40B4-BE49-F238E27FC236}">
                <a16:creationId xmlns:a16="http://schemas.microsoft.com/office/drawing/2014/main" id="{01624DC5-697F-D6EB-6202-AF121BB77169}"/>
              </a:ext>
            </a:extLst>
          </p:cNvPr>
          <p:cNvSpPr>
            <a:spLocks noGrp="1"/>
          </p:cNvSpPr>
          <p:nvPr>
            <p:ph type="title"/>
          </p:nvPr>
        </p:nvSpPr>
        <p:spPr/>
        <p:txBody>
          <a:bodyPr/>
          <a:lstStyle/>
          <a:p>
            <a:r>
              <a:rPr lang="es-EC" dirty="0"/>
              <a:t>Comisión de educación </a:t>
            </a:r>
          </a:p>
        </p:txBody>
      </p:sp>
      <p:sp>
        <p:nvSpPr>
          <p:cNvPr id="3" name="Marcador de contenido 2">
            <a:extLst>
              <a:ext uri="{FF2B5EF4-FFF2-40B4-BE49-F238E27FC236}">
                <a16:creationId xmlns:a16="http://schemas.microsoft.com/office/drawing/2014/main" id="{C6AF1DD1-0C8A-2A00-26ED-B24B3A9111C8}"/>
              </a:ext>
            </a:extLst>
          </p:cNvPr>
          <p:cNvSpPr>
            <a:spLocks noGrp="1"/>
          </p:cNvSpPr>
          <p:nvPr>
            <p:ph idx="1"/>
          </p:nvPr>
        </p:nvSpPr>
        <p:spPr/>
        <p:txBody>
          <a:bodyPr/>
          <a:lstStyle/>
          <a:p>
            <a:r>
              <a:rPr lang="es-EC" dirty="0"/>
              <a:t>Integración: 3 vocales principales con sus respectivos suplentes</a:t>
            </a:r>
          </a:p>
          <a:p>
            <a:r>
              <a:rPr lang="es-EC" dirty="0"/>
              <a:t>Funciones: </a:t>
            </a:r>
            <a:r>
              <a:rPr lang="es-MX" dirty="0"/>
              <a:t>La Comisión de Educación cumplirá las funciones determinadas en su Reglamento Interno </a:t>
            </a:r>
            <a:r>
              <a:rPr lang="es-EC" sz="1800" dirty="0"/>
              <a:t>(Art. 32 del Estatuto último inciso)</a:t>
            </a:r>
          </a:p>
        </p:txBody>
      </p:sp>
    </p:spTree>
    <p:extLst>
      <p:ext uri="{BB962C8B-B14F-4D97-AF65-F5344CB8AC3E}">
        <p14:creationId xmlns:p14="http://schemas.microsoft.com/office/powerpoint/2010/main" val="4990148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FE8FE6D-75E1-3E6D-329B-02E536E31B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2" name="Título 1">
            <a:extLst>
              <a:ext uri="{FF2B5EF4-FFF2-40B4-BE49-F238E27FC236}">
                <a16:creationId xmlns:a16="http://schemas.microsoft.com/office/drawing/2014/main" id="{4DA395FF-08A3-4A3B-F698-022A3CD76641}"/>
              </a:ext>
            </a:extLst>
          </p:cNvPr>
          <p:cNvSpPr>
            <a:spLocks noGrp="1"/>
          </p:cNvSpPr>
          <p:nvPr>
            <p:ph type="ctrTitle"/>
          </p:nvPr>
        </p:nvSpPr>
        <p:spPr>
          <a:xfrm>
            <a:off x="1524000" y="1675820"/>
            <a:ext cx="9144000" cy="2387600"/>
          </a:xfrm>
        </p:spPr>
        <p:txBody>
          <a:bodyPr/>
          <a:lstStyle/>
          <a:p>
            <a:r>
              <a:rPr lang="es-EC" dirty="0"/>
              <a:t>COMISION DE RESOLUCIÓN DE CONFLICTOS</a:t>
            </a:r>
          </a:p>
        </p:txBody>
      </p:sp>
      <p:sp>
        <p:nvSpPr>
          <p:cNvPr id="3" name="Subtítulo 2">
            <a:extLst>
              <a:ext uri="{FF2B5EF4-FFF2-40B4-BE49-F238E27FC236}">
                <a16:creationId xmlns:a16="http://schemas.microsoft.com/office/drawing/2014/main" id="{8EEB8FE1-4BD5-FFDC-DEB0-5CB9E0E28B0D}"/>
              </a:ext>
            </a:extLst>
          </p:cNvPr>
          <p:cNvSpPr>
            <a:spLocks noGrp="1"/>
          </p:cNvSpPr>
          <p:nvPr>
            <p:ph type="subTitle" idx="1"/>
          </p:nvPr>
        </p:nvSpPr>
        <p:spPr>
          <a:xfrm>
            <a:off x="1524000" y="4155495"/>
            <a:ext cx="9144000" cy="609015"/>
          </a:xfrm>
        </p:spPr>
        <p:txBody>
          <a:bodyPr/>
          <a:lstStyle/>
          <a:p>
            <a:r>
              <a:rPr lang="es-EC" b="1" dirty="0"/>
              <a:t>RESOLUCIÓN No. SEPS-IGT-IGS-IGJ-INSESF-INGINT-2021-019</a:t>
            </a:r>
          </a:p>
        </p:txBody>
      </p:sp>
    </p:spTree>
    <p:extLst>
      <p:ext uri="{BB962C8B-B14F-4D97-AF65-F5344CB8AC3E}">
        <p14:creationId xmlns:p14="http://schemas.microsoft.com/office/powerpoint/2010/main" val="5701382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20608FF-57C2-BDC6-E842-265A5B05DB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2" name="Título 1">
            <a:extLst>
              <a:ext uri="{FF2B5EF4-FFF2-40B4-BE49-F238E27FC236}">
                <a16:creationId xmlns:a16="http://schemas.microsoft.com/office/drawing/2014/main" id="{41F41979-B4CD-45B9-63A4-E25DCF16D9AF}"/>
              </a:ext>
            </a:extLst>
          </p:cNvPr>
          <p:cNvSpPr>
            <a:spLocks noGrp="1"/>
          </p:cNvSpPr>
          <p:nvPr>
            <p:ph type="title"/>
          </p:nvPr>
        </p:nvSpPr>
        <p:spPr/>
        <p:txBody>
          <a:bodyPr/>
          <a:lstStyle/>
          <a:p>
            <a:r>
              <a:rPr lang="es-EC" b="1" dirty="0"/>
              <a:t>COMISION DE RESOLUCION DE CONFLICTOS</a:t>
            </a:r>
            <a:endParaRPr lang="es-EC" dirty="0"/>
          </a:p>
        </p:txBody>
      </p:sp>
      <p:sp>
        <p:nvSpPr>
          <p:cNvPr id="3" name="Marcador de contenido 2">
            <a:extLst>
              <a:ext uri="{FF2B5EF4-FFF2-40B4-BE49-F238E27FC236}">
                <a16:creationId xmlns:a16="http://schemas.microsoft.com/office/drawing/2014/main" id="{B4B6E094-BB6F-E29F-17B4-537B12D48D5D}"/>
              </a:ext>
            </a:extLst>
          </p:cNvPr>
          <p:cNvSpPr>
            <a:spLocks noGrp="1"/>
          </p:cNvSpPr>
          <p:nvPr>
            <p:ph idx="1"/>
          </p:nvPr>
        </p:nvSpPr>
        <p:spPr/>
        <p:txBody>
          <a:bodyPr/>
          <a:lstStyle/>
          <a:p>
            <a:pPr marL="0" indent="0">
              <a:buNone/>
            </a:pPr>
            <a:r>
              <a:rPr lang="es-EC" sz="2400" b="1" dirty="0">
                <a:solidFill>
                  <a:srgbClr val="FF0000"/>
                </a:solidFill>
                <a:latin typeface="Times New Roman" panose="02020603050405020304" pitchFamily="18" charset="0"/>
                <a:ea typeface="Times New Roman" panose="02020603050405020304" pitchFamily="18" charset="0"/>
              </a:rPr>
              <a:t>RLOEPS</a:t>
            </a:r>
            <a:endParaRPr lang="es-EC" sz="2400" b="1" dirty="0">
              <a:solidFill>
                <a:srgbClr val="FF0000"/>
              </a:solidFill>
              <a:effectLst/>
              <a:latin typeface="Times New Roman" panose="02020603050405020304" pitchFamily="18" charset="0"/>
              <a:ea typeface="Times New Roman" panose="02020603050405020304" pitchFamily="18" charset="0"/>
            </a:endParaRPr>
          </a:p>
          <a:p>
            <a:pPr marL="0" indent="0">
              <a:buNone/>
            </a:pPr>
            <a:r>
              <a:rPr lang="es-EC" sz="1800" dirty="0">
                <a:effectLst/>
                <a:latin typeface="Times New Roman" panose="02020603050405020304" pitchFamily="18" charset="0"/>
                <a:ea typeface="Times New Roman" panose="02020603050405020304" pitchFamily="18" charset="0"/>
              </a:rPr>
              <a:t>CUARTA.- Las organizaciones deben resolver los conflictos internos, que se susciten entre socios y con sus directivos, conforme su normativa interna, a través de la comisión especial para la resolución de conflictos, prevista en este Reglamento y que debe constar en su estatuto social.</a:t>
            </a:r>
            <a:br>
              <a:rPr lang="es-EC" sz="1800" dirty="0">
                <a:effectLst/>
                <a:latin typeface="Times New Roman" panose="02020603050405020304" pitchFamily="18" charset="0"/>
                <a:ea typeface="Times New Roman" panose="02020603050405020304" pitchFamily="18" charset="0"/>
              </a:rPr>
            </a:br>
            <a:br>
              <a:rPr lang="es-EC" sz="1800" dirty="0">
                <a:effectLst/>
                <a:latin typeface="Times New Roman" panose="02020603050405020304" pitchFamily="18" charset="0"/>
                <a:ea typeface="Times New Roman" panose="02020603050405020304" pitchFamily="18" charset="0"/>
              </a:rPr>
            </a:br>
            <a:r>
              <a:rPr lang="es-EC" sz="1800" dirty="0">
                <a:effectLst/>
                <a:latin typeface="Times New Roman" panose="02020603050405020304" pitchFamily="18" charset="0"/>
                <a:ea typeface="Times New Roman" panose="02020603050405020304" pitchFamily="18" charset="0"/>
              </a:rPr>
              <a:t>Si el conflicto no se soluciona al interno de la organización, pueden recurrir al uso de métodos alternativos de solución de controversias.</a:t>
            </a:r>
            <a:br>
              <a:rPr lang="es-EC" sz="1800" dirty="0">
                <a:effectLst/>
                <a:latin typeface="Times New Roman" panose="02020603050405020304" pitchFamily="18" charset="0"/>
                <a:ea typeface="Times New Roman" panose="02020603050405020304" pitchFamily="18" charset="0"/>
              </a:rPr>
            </a:br>
            <a:br>
              <a:rPr lang="es-EC" sz="1800" dirty="0">
                <a:effectLst/>
                <a:latin typeface="Times New Roman" panose="02020603050405020304" pitchFamily="18" charset="0"/>
                <a:ea typeface="Times New Roman" panose="02020603050405020304" pitchFamily="18" charset="0"/>
              </a:rPr>
            </a:br>
            <a:r>
              <a:rPr lang="es-EC" sz="1800" dirty="0">
                <a:effectLst/>
                <a:latin typeface="Times New Roman" panose="02020603050405020304" pitchFamily="18" charset="0"/>
                <a:ea typeface="Times New Roman" panose="02020603050405020304" pitchFamily="18" charset="0"/>
              </a:rPr>
              <a:t>Tanto la resolución interna como el acta de imposibilidad de acuerdo, serán requisitos para la presentación de denuncias ante el Organismo de Control.</a:t>
            </a:r>
            <a:br>
              <a:rPr lang="es-EC" sz="1800" dirty="0">
                <a:effectLst/>
                <a:latin typeface="Times New Roman" panose="02020603050405020304" pitchFamily="18" charset="0"/>
                <a:ea typeface="Times New Roman" panose="02020603050405020304" pitchFamily="18" charset="0"/>
              </a:rPr>
            </a:br>
            <a:br>
              <a:rPr lang="es-EC" sz="1800" dirty="0">
                <a:effectLst/>
                <a:latin typeface="Times New Roman" panose="02020603050405020304" pitchFamily="18" charset="0"/>
                <a:ea typeface="Times New Roman" panose="02020603050405020304" pitchFamily="18" charset="0"/>
              </a:rPr>
            </a:br>
            <a:r>
              <a:rPr lang="es-EC" sz="1800" dirty="0">
                <a:effectLst/>
                <a:latin typeface="Times New Roman" panose="02020603050405020304" pitchFamily="18" charset="0"/>
                <a:ea typeface="Times New Roman" panose="02020603050405020304" pitchFamily="18" charset="0"/>
              </a:rPr>
              <a:t>La Superintendencia podrá establecer un centro de mediación para la solución de conflictos a los que se refiere la presente norma</a:t>
            </a:r>
            <a:endParaRPr lang="es-EC" dirty="0"/>
          </a:p>
        </p:txBody>
      </p:sp>
    </p:spTree>
    <p:extLst>
      <p:ext uri="{BB962C8B-B14F-4D97-AF65-F5344CB8AC3E}">
        <p14:creationId xmlns:p14="http://schemas.microsoft.com/office/powerpoint/2010/main" val="42114215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BBC899E-B1EE-6456-2F7F-619A08C7B7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2" name="Título 1">
            <a:extLst>
              <a:ext uri="{FF2B5EF4-FFF2-40B4-BE49-F238E27FC236}">
                <a16:creationId xmlns:a16="http://schemas.microsoft.com/office/drawing/2014/main" id="{7893637D-04D3-2EB8-017A-7078A69E2F1F}"/>
              </a:ext>
            </a:extLst>
          </p:cNvPr>
          <p:cNvSpPr>
            <a:spLocks noGrp="1"/>
          </p:cNvSpPr>
          <p:nvPr>
            <p:ph type="title"/>
          </p:nvPr>
        </p:nvSpPr>
        <p:spPr/>
        <p:txBody>
          <a:bodyPr/>
          <a:lstStyle/>
          <a:p>
            <a:r>
              <a:rPr lang="es-EC" b="1" dirty="0"/>
              <a:t>COMISION DE RESOLUCION DE CONFLICTOS</a:t>
            </a:r>
          </a:p>
        </p:txBody>
      </p:sp>
      <p:sp>
        <p:nvSpPr>
          <p:cNvPr id="3" name="Marcador de contenido 2">
            <a:extLst>
              <a:ext uri="{FF2B5EF4-FFF2-40B4-BE49-F238E27FC236}">
                <a16:creationId xmlns:a16="http://schemas.microsoft.com/office/drawing/2014/main" id="{C00B1621-65C2-6151-028E-E4E4CBE9DA99}"/>
              </a:ext>
            </a:extLst>
          </p:cNvPr>
          <p:cNvSpPr>
            <a:spLocks noGrp="1"/>
          </p:cNvSpPr>
          <p:nvPr>
            <p:ph idx="1"/>
          </p:nvPr>
        </p:nvSpPr>
        <p:spPr/>
        <p:txBody>
          <a:bodyPr>
            <a:noAutofit/>
          </a:bodyPr>
          <a:lstStyle/>
          <a:p>
            <a:pPr marL="0" indent="0">
              <a:buNone/>
            </a:pPr>
            <a:r>
              <a:rPr lang="es-MX" sz="3200" b="1" dirty="0">
                <a:solidFill>
                  <a:srgbClr val="FF0000"/>
                </a:solidFill>
                <a:latin typeface="Times New Roman" panose="02020603050405020304" pitchFamily="18" charset="0"/>
                <a:cs typeface="Times New Roman" panose="02020603050405020304" pitchFamily="18" charset="0"/>
              </a:rPr>
              <a:t>ESTATUTO</a:t>
            </a:r>
          </a:p>
          <a:p>
            <a:pPr marL="0" indent="0">
              <a:buNone/>
            </a:pPr>
            <a:r>
              <a:rPr lang="es-MX" dirty="0">
                <a:latin typeface="Times New Roman" panose="02020603050405020304" pitchFamily="18" charset="0"/>
                <a:cs typeface="Times New Roman" panose="02020603050405020304" pitchFamily="18" charset="0"/>
              </a:rPr>
              <a:t>La Comisión Especial de Resolución de Conflictos tendrá como objeto recibir, investigar, preparar el expediente y resolver todo lo relacionado con las denuncias, reclamos y demás conflictos, que se generen en contra de los órganos de gobierno, de dirección, de control, gerencia, empleados y los socios; así como, los conflictos de gobernabilidad entre los órganos que conforman la estructura interna de las entidades, cuyo ámbito, conformación, resoluciones e impugnaciones constarán en la normativa que se dicte para el efecto. (Art 32 del Estatuto</a:t>
            </a:r>
            <a:r>
              <a:rPr lang="es-EC" b="1" dirty="0">
                <a:latin typeface="Times New Roman" panose="02020603050405020304" pitchFamily="18" charset="0"/>
                <a:cs typeface="Times New Roman" panose="02020603050405020304" pitchFamily="18" charset="0"/>
              </a:rPr>
              <a:t> </a:t>
            </a:r>
            <a:r>
              <a:rPr lang="es-EC" dirty="0">
                <a:latin typeface="Times New Roman" panose="02020603050405020304" pitchFamily="18" charset="0"/>
                <a:cs typeface="Times New Roman" panose="02020603050405020304" pitchFamily="18" charset="0"/>
              </a:rPr>
              <a:t>penúltimo inciso)</a:t>
            </a:r>
            <a:endParaRPr lang="es-MX"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57168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AAA737D-C0A9-9AD8-50FB-BEFF017522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2" name="Título 1">
            <a:extLst>
              <a:ext uri="{FF2B5EF4-FFF2-40B4-BE49-F238E27FC236}">
                <a16:creationId xmlns:a16="http://schemas.microsoft.com/office/drawing/2014/main" id="{7893637D-04D3-2EB8-017A-7078A69E2F1F}"/>
              </a:ext>
            </a:extLst>
          </p:cNvPr>
          <p:cNvSpPr>
            <a:spLocks noGrp="1"/>
          </p:cNvSpPr>
          <p:nvPr>
            <p:ph type="title"/>
          </p:nvPr>
        </p:nvSpPr>
        <p:spPr/>
        <p:txBody>
          <a:bodyPr/>
          <a:lstStyle/>
          <a:p>
            <a:r>
              <a:rPr lang="es-EC" b="1" dirty="0"/>
              <a:t>COMISION DE RESOLUCION DE CONFLICTOS</a:t>
            </a:r>
          </a:p>
        </p:txBody>
      </p:sp>
      <p:sp>
        <p:nvSpPr>
          <p:cNvPr id="3" name="Marcador de contenido 2">
            <a:extLst>
              <a:ext uri="{FF2B5EF4-FFF2-40B4-BE49-F238E27FC236}">
                <a16:creationId xmlns:a16="http://schemas.microsoft.com/office/drawing/2014/main" id="{C00B1621-65C2-6151-028E-E4E4CBE9DA99}"/>
              </a:ext>
            </a:extLst>
          </p:cNvPr>
          <p:cNvSpPr>
            <a:spLocks noGrp="1"/>
          </p:cNvSpPr>
          <p:nvPr>
            <p:ph idx="1"/>
          </p:nvPr>
        </p:nvSpPr>
        <p:spPr/>
        <p:txBody>
          <a:bodyPr>
            <a:normAutofit/>
          </a:bodyPr>
          <a:lstStyle/>
          <a:p>
            <a:pPr marL="0" indent="0">
              <a:buNone/>
            </a:pPr>
            <a:r>
              <a:rPr lang="es-EC" sz="1800" b="1" dirty="0">
                <a:effectLst/>
                <a:latin typeface="Times New Roman" panose="02020603050405020304" pitchFamily="18" charset="0"/>
                <a:ea typeface="Times New Roman" panose="02020603050405020304" pitchFamily="18" charset="0"/>
              </a:rPr>
              <a:t>COMPET</a:t>
            </a:r>
            <a:r>
              <a:rPr lang="es-EC" sz="1800" b="1" dirty="0">
                <a:latin typeface="Times New Roman" panose="02020603050405020304" pitchFamily="18" charset="0"/>
                <a:ea typeface="Times New Roman" panose="02020603050405020304" pitchFamily="18" charset="0"/>
              </a:rPr>
              <a:t>ENCIA: R</a:t>
            </a:r>
            <a:r>
              <a:rPr lang="es-EC" sz="1800" b="1" dirty="0">
                <a:effectLst/>
                <a:latin typeface="Times New Roman" panose="02020603050405020304" pitchFamily="18" charset="0"/>
                <a:ea typeface="Times New Roman" panose="02020603050405020304" pitchFamily="18" charset="0"/>
              </a:rPr>
              <a:t>ecibir, investigar, preparar el expediente y resolver todo lo relacionado con: </a:t>
            </a:r>
          </a:p>
          <a:p>
            <a:pPr marL="742950" indent="-742950">
              <a:buFont typeface="+mj-lt"/>
              <a:buAutoNum type="arabicPeriod"/>
            </a:pPr>
            <a:r>
              <a:rPr lang="es-EC" sz="3600" b="1" dirty="0">
                <a:solidFill>
                  <a:srgbClr val="FF0000"/>
                </a:solidFill>
                <a:latin typeface="Times New Roman" panose="02020603050405020304" pitchFamily="18" charset="0"/>
                <a:ea typeface="Times New Roman" panose="02020603050405020304" pitchFamily="18" charset="0"/>
              </a:rPr>
              <a:t>D</a:t>
            </a:r>
            <a:r>
              <a:rPr lang="es-EC" sz="3600" b="1" dirty="0">
                <a:solidFill>
                  <a:srgbClr val="FF0000"/>
                </a:solidFill>
                <a:effectLst/>
                <a:latin typeface="Times New Roman" panose="02020603050405020304" pitchFamily="18" charset="0"/>
                <a:ea typeface="Times New Roman" panose="02020603050405020304" pitchFamily="18" charset="0"/>
              </a:rPr>
              <a:t>enuncias, reclamos y demás conflictos;</a:t>
            </a:r>
          </a:p>
          <a:p>
            <a:pPr marL="742950" indent="-742950">
              <a:buFont typeface="+mj-lt"/>
              <a:buAutoNum type="arabicPeriod"/>
            </a:pPr>
            <a:r>
              <a:rPr lang="es-EC" sz="3600" b="1" dirty="0">
                <a:solidFill>
                  <a:srgbClr val="FF0000"/>
                </a:solidFill>
                <a:effectLst/>
                <a:latin typeface="Times New Roman" panose="02020603050405020304" pitchFamily="18" charset="0"/>
                <a:ea typeface="Times New Roman" panose="02020603050405020304" pitchFamily="18" charset="0"/>
              </a:rPr>
              <a:t>Contra de los órganos de gobierno, de dirección, de control, gerencia, empleados y los socios, </a:t>
            </a:r>
          </a:p>
          <a:p>
            <a:pPr marL="742950" indent="-742950">
              <a:buFont typeface="+mj-lt"/>
              <a:buAutoNum type="arabicPeriod"/>
            </a:pPr>
            <a:r>
              <a:rPr lang="es-EC" sz="3600" b="1" dirty="0">
                <a:solidFill>
                  <a:srgbClr val="FF0000"/>
                </a:solidFill>
                <a:effectLst/>
                <a:latin typeface="Times New Roman" panose="02020603050405020304" pitchFamily="18" charset="0"/>
                <a:ea typeface="Times New Roman" panose="02020603050405020304" pitchFamily="18" charset="0"/>
              </a:rPr>
              <a:t>Conflictos de gobernabilidad entre los órganos que conforman la estructura interna de las entidades.</a:t>
            </a:r>
            <a:br>
              <a:rPr lang="es-EC" sz="3600" b="1" dirty="0">
                <a:solidFill>
                  <a:srgbClr val="FF0000"/>
                </a:solidFill>
                <a:effectLst/>
                <a:latin typeface="Times New Roman" panose="02020603050405020304" pitchFamily="18" charset="0"/>
                <a:ea typeface="Times New Roman" panose="02020603050405020304" pitchFamily="18" charset="0"/>
              </a:rPr>
            </a:br>
            <a:endParaRPr lang="es-EC" sz="3600" b="1" dirty="0">
              <a:solidFill>
                <a:srgbClr val="FF0000"/>
              </a:solidFill>
            </a:endParaRPr>
          </a:p>
        </p:txBody>
      </p:sp>
    </p:spTree>
    <p:extLst>
      <p:ext uri="{BB962C8B-B14F-4D97-AF65-F5344CB8AC3E}">
        <p14:creationId xmlns:p14="http://schemas.microsoft.com/office/powerpoint/2010/main" val="36190781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4B86C6F-FAEE-8A13-2FE8-EBECD04F47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2" name="Título 1">
            <a:extLst>
              <a:ext uri="{FF2B5EF4-FFF2-40B4-BE49-F238E27FC236}">
                <a16:creationId xmlns:a16="http://schemas.microsoft.com/office/drawing/2014/main" id="{DA1BAAEC-D6AC-3FCF-F651-09E4DC056D68}"/>
              </a:ext>
            </a:extLst>
          </p:cNvPr>
          <p:cNvSpPr>
            <a:spLocks noGrp="1"/>
          </p:cNvSpPr>
          <p:nvPr>
            <p:ph type="title"/>
          </p:nvPr>
        </p:nvSpPr>
        <p:spPr/>
        <p:txBody>
          <a:bodyPr/>
          <a:lstStyle/>
          <a:p>
            <a:r>
              <a:rPr lang="es-EC" dirty="0"/>
              <a:t>Dentro del proceso de elecciones</a:t>
            </a:r>
          </a:p>
        </p:txBody>
      </p:sp>
      <p:sp>
        <p:nvSpPr>
          <p:cNvPr id="3" name="Marcador de contenido 2">
            <a:extLst>
              <a:ext uri="{FF2B5EF4-FFF2-40B4-BE49-F238E27FC236}">
                <a16:creationId xmlns:a16="http://schemas.microsoft.com/office/drawing/2014/main" id="{70431419-B6CF-F310-B3BF-133AFCEE429F}"/>
              </a:ext>
            </a:extLst>
          </p:cNvPr>
          <p:cNvSpPr>
            <a:spLocks noGrp="1"/>
          </p:cNvSpPr>
          <p:nvPr>
            <p:ph idx="1"/>
          </p:nvPr>
        </p:nvSpPr>
        <p:spPr>
          <a:xfrm>
            <a:off x="838200" y="1451552"/>
            <a:ext cx="10515600" cy="4351338"/>
          </a:xfrm>
        </p:spPr>
        <p:txBody>
          <a:bodyPr>
            <a:noAutofit/>
          </a:bodyPr>
          <a:lstStyle/>
          <a:p>
            <a:pPr marL="0" indent="0">
              <a:buNone/>
            </a:pPr>
            <a:r>
              <a:rPr lang="es-MX" sz="2400" b="1" dirty="0">
                <a:solidFill>
                  <a:srgbClr val="FF0000"/>
                </a:solidFill>
                <a:latin typeface="Times New Roman" panose="02020603050405020304" pitchFamily="18" charset="0"/>
                <a:ea typeface="Times New Roman" panose="02020603050405020304" pitchFamily="18" charset="0"/>
              </a:rPr>
              <a:t>RLOEPS</a:t>
            </a:r>
            <a:endParaRPr lang="es-MX" sz="2400" b="1" dirty="0">
              <a:solidFill>
                <a:srgbClr val="FF0000"/>
              </a:solidFill>
              <a:effectLst/>
              <a:latin typeface="Times New Roman" panose="02020603050405020304" pitchFamily="18" charset="0"/>
              <a:ea typeface="Times New Roman" panose="02020603050405020304" pitchFamily="18" charset="0"/>
            </a:endParaRPr>
          </a:p>
          <a:p>
            <a:r>
              <a:rPr lang="es-MX" sz="2200" dirty="0">
                <a:effectLst/>
                <a:latin typeface="Times New Roman" panose="02020603050405020304" pitchFamily="18" charset="0"/>
                <a:ea typeface="Times New Roman" panose="02020603050405020304" pitchFamily="18" charset="0"/>
              </a:rPr>
              <a:t>Art. 33.- Elecciones, asambleas, delegaciones de asistencias.- Las elecciones de representantes, la organización y funcionamiento de las asambleas informativas y los aspectos tales como convocatoria, quórum y orden del día; así como las delegaciones de asistencia a las asambleas generales y de representantes serán establecidos por el órgano regulador.</a:t>
            </a:r>
          </a:p>
          <a:p>
            <a:pPr marL="176213" indent="0">
              <a:buNone/>
            </a:pPr>
            <a:r>
              <a:rPr lang="es-MX" sz="2200" dirty="0">
                <a:effectLst/>
                <a:latin typeface="Times New Roman" panose="02020603050405020304" pitchFamily="18" charset="0"/>
                <a:ea typeface="Times New Roman" panose="02020603050405020304" pitchFamily="18" charset="0"/>
              </a:rPr>
              <a:t>Para el caso de las cooperativas de ahorro y crédito, la Junta de Política y Regulación Monetaria y Financiera emitirá la regulación necesaria sobre la elección de representantes.</a:t>
            </a:r>
          </a:p>
          <a:p>
            <a:pPr marL="176213" indent="0">
              <a:buNone/>
            </a:pPr>
            <a:r>
              <a:rPr lang="es-MX" sz="2200" dirty="0">
                <a:effectLst/>
                <a:latin typeface="Times New Roman" panose="02020603050405020304" pitchFamily="18" charset="0"/>
                <a:ea typeface="Times New Roman" panose="02020603050405020304" pitchFamily="18" charset="0"/>
              </a:rPr>
              <a:t>Las elecciones pueden ser impugnadas en el término de cinco días hábiles posteriores a la proclamación de resultados, </a:t>
            </a:r>
            <a:r>
              <a:rPr lang="es-MX" sz="2200" b="1" u="sng" dirty="0">
                <a:solidFill>
                  <a:srgbClr val="FF0000"/>
                </a:solidFill>
                <a:effectLst/>
                <a:latin typeface="Times New Roman" panose="02020603050405020304" pitchFamily="18" charset="0"/>
                <a:ea typeface="Times New Roman" panose="02020603050405020304" pitchFamily="18" charset="0"/>
              </a:rPr>
              <a:t>ante la Comisión de Resolución de Conflictos de la propia organización</a:t>
            </a:r>
            <a:r>
              <a:rPr lang="es-MX" sz="2200" dirty="0">
                <a:effectLst/>
                <a:latin typeface="Times New Roman" panose="02020603050405020304" pitchFamily="18" charset="0"/>
                <a:ea typeface="Times New Roman" panose="02020603050405020304" pitchFamily="18" charset="0"/>
              </a:rPr>
              <a:t>. La impugnación debe ser presentada por al menos el veinte cinco por ciento (25%) de socios registrados, con la debida fundamentación.</a:t>
            </a:r>
          </a:p>
          <a:p>
            <a:r>
              <a:rPr lang="es-MX" sz="2200" dirty="0">
                <a:latin typeface="Times New Roman" panose="02020603050405020304" pitchFamily="18" charset="0"/>
                <a:ea typeface="Times New Roman" panose="02020603050405020304" pitchFamily="18" charset="0"/>
              </a:rPr>
              <a:t>Se repite en el Estatuto Art. 15 </a:t>
            </a:r>
            <a:br>
              <a:rPr lang="es-EC" sz="2400" dirty="0">
                <a:effectLst/>
                <a:latin typeface="Times New Roman" panose="02020603050405020304" pitchFamily="18" charset="0"/>
                <a:ea typeface="Times New Roman" panose="02020603050405020304" pitchFamily="18" charset="0"/>
              </a:rPr>
            </a:br>
            <a:endParaRPr lang="es-EC" sz="2400" dirty="0"/>
          </a:p>
        </p:txBody>
      </p:sp>
    </p:spTree>
    <p:extLst>
      <p:ext uri="{BB962C8B-B14F-4D97-AF65-F5344CB8AC3E}">
        <p14:creationId xmlns:p14="http://schemas.microsoft.com/office/powerpoint/2010/main" val="2421307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descr="Patrón de fondo&#10;&#10;Descripción generada automáticamente con confianza baja">
            <a:extLst>
              <a:ext uri="{FF2B5EF4-FFF2-40B4-BE49-F238E27FC236}">
                <a16:creationId xmlns:a16="http://schemas.microsoft.com/office/drawing/2014/main" id="{E9717B1C-F0E0-734B-AE39-3778D5B34B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62"/>
            <a:ext cx="12192000" cy="6845475"/>
          </a:xfrm>
          <a:prstGeom prst="rect">
            <a:avLst/>
          </a:prstGeom>
        </p:spPr>
      </p:pic>
      <p:sp>
        <p:nvSpPr>
          <p:cNvPr id="2" name="Title 20">
            <a:extLst>
              <a:ext uri="{FF2B5EF4-FFF2-40B4-BE49-F238E27FC236}">
                <a16:creationId xmlns:a16="http://schemas.microsoft.com/office/drawing/2014/main" id="{7027A86D-CA19-A633-81B5-391EDE6F45CC}"/>
              </a:ext>
            </a:extLst>
          </p:cNvPr>
          <p:cNvSpPr txBox="1"/>
          <p:nvPr/>
        </p:nvSpPr>
        <p:spPr>
          <a:xfrm>
            <a:off x="359523" y="2571263"/>
            <a:ext cx="3112838" cy="1715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ctr">
            <a:spAutoFit/>
          </a:bodyPr>
          <a:lstStyle>
            <a:lvl1pPr defTabSz="457200">
              <a:lnSpc>
                <a:spcPct val="130000"/>
              </a:lnSpc>
              <a:defRPr sz="1200">
                <a:latin typeface="Century Gothic"/>
                <a:ea typeface="Century Gothic"/>
                <a:cs typeface="Century Gothic"/>
                <a:sym typeface="Century Gothic"/>
              </a:defRPr>
            </a:lvl1pPr>
          </a:lstStyle>
          <a:p>
            <a:r>
              <a:rPr lang="es-MX" sz="3600" dirty="0">
                <a:effectLst/>
                <a:latin typeface="Calibri" panose="020F0502020204030204" pitchFamily="34" charset="0"/>
                <a:ea typeface="Times New Roman" panose="02020603050405020304" pitchFamily="18" charset="0"/>
              </a:rPr>
              <a:t>Grupo Popular y Solidario</a:t>
            </a:r>
          </a:p>
          <a:p>
            <a:r>
              <a:rPr lang="es-MX" sz="1000" dirty="0">
                <a:latin typeface="Calibri" panose="020F0502020204030204" pitchFamily="34" charset="0"/>
              </a:rPr>
              <a:t>COMYF 443 y 444</a:t>
            </a:r>
            <a:endParaRPr lang="es-MX" sz="1000" dirty="0"/>
          </a:p>
        </p:txBody>
      </p:sp>
      <p:sp>
        <p:nvSpPr>
          <p:cNvPr id="4" name="Straight Connector 15">
            <a:extLst>
              <a:ext uri="{FF2B5EF4-FFF2-40B4-BE49-F238E27FC236}">
                <a16:creationId xmlns:a16="http://schemas.microsoft.com/office/drawing/2014/main" id="{8A90FCCE-DBDA-E4DD-E4FF-28EEE5AAE26B}"/>
              </a:ext>
            </a:extLst>
          </p:cNvPr>
          <p:cNvSpPr/>
          <p:nvPr/>
        </p:nvSpPr>
        <p:spPr>
          <a:xfrm>
            <a:off x="3733280" y="1842876"/>
            <a:ext cx="5358" cy="3547830"/>
          </a:xfrm>
          <a:prstGeom prst="line">
            <a:avLst/>
          </a:prstGeom>
          <a:ln w="3175">
            <a:solidFill>
              <a:schemeClr val="accent6">
                <a:lumOff val="-9960"/>
              </a:schemeClr>
            </a:solidFill>
            <a:miter/>
          </a:ln>
        </p:spPr>
        <p:txBody>
          <a:bodyPr lIns="45719" rIns="45719"/>
          <a:lstStyle/>
          <a:p>
            <a:endParaRPr/>
          </a:p>
        </p:txBody>
      </p:sp>
      <p:sp>
        <p:nvSpPr>
          <p:cNvPr id="6" name="Title 20">
            <a:extLst>
              <a:ext uri="{FF2B5EF4-FFF2-40B4-BE49-F238E27FC236}">
                <a16:creationId xmlns:a16="http://schemas.microsoft.com/office/drawing/2014/main" id="{BD558AA0-3F61-1D18-9E0C-75DE88D7AF8B}"/>
              </a:ext>
            </a:extLst>
          </p:cNvPr>
          <p:cNvSpPr txBox="1"/>
          <p:nvPr/>
        </p:nvSpPr>
        <p:spPr>
          <a:xfrm>
            <a:off x="4260476" y="172436"/>
            <a:ext cx="7054662" cy="65131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pPr defTabSz="457200">
              <a:lnSpc>
                <a:spcPct val="130000"/>
              </a:lnSpc>
              <a:defRPr sz="1200">
                <a:latin typeface="Century Gothic"/>
                <a:ea typeface="Century Gothic"/>
                <a:cs typeface="Century Gothic"/>
                <a:sym typeface="Century Gothic"/>
              </a:defRPr>
            </a:pPr>
            <a:r>
              <a:rPr lang="es-MX" sz="1900" dirty="0"/>
              <a:t>Inversión en entidades de servicios financieros y servicios auxiliares del sistema financiero. Las entidades financieras populares y solidarias podrán participar en calidad de accionistas o socios de las entidades de servicios financieros, con excepción de las casas de cambio, y en entidades de servicios auxiliares del sistema financiero. En este caso, todas las entidades deberán combinar y/o consolidar sus balances para presentarlos al organismo de control bajo la figura de grupo popular y solidario</a:t>
            </a:r>
          </a:p>
          <a:p>
            <a:pPr defTabSz="457200">
              <a:lnSpc>
                <a:spcPct val="130000"/>
              </a:lnSpc>
              <a:defRPr sz="1200">
                <a:latin typeface="Century Gothic"/>
                <a:ea typeface="Century Gothic"/>
                <a:cs typeface="Century Gothic"/>
                <a:sym typeface="Century Gothic"/>
              </a:defRPr>
            </a:pPr>
            <a:endParaRPr lang="es-MX" sz="1900" dirty="0"/>
          </a:p>
          <a:p>
            <a:pPr defTabSz="457200">
              <a:lnSpc>
                <a:spcPct val="130000"/>
              </a:lnSpc>
              <a:defRPr sz="1200">
                <a:latin typeface="Century Gothic"/>
                <a:ea typeface="Century Gothic"/>
                <a:cs typeface="Century Gothic"/>
                <a:sym typeface="Century Gothic"/>
              </a:defRPr>
            </a:pPr>
            <a:r>
              <a:rPr lang="es-MX" sz="1900" dirty="0"/>
              <a:t>Regulación y control. Las entidades financieras populares y solidarias están sometidas a la regulación de la Junta de Política y Regulación Monetaria y Financiera y al control de la Superintendencia de Economía Popular y Solidaria, quienes en las políticas que emitan tendrán presente la naturaleza y características propias del sector financiero solidario.</a:t>
            </a:r>
            <a:endParaRPr lang="es-ES" sz="1900" dirty="0"/>
          </a:p>
        </p:txBody>
      </p:sp>
    </p:spTree>
    <p:extLst>
      <p:ext uri="{BB962C8B-B14F-4D97-AF65-F5344CB8AC3E}">
        <p14:creationId xmlns:p14="http://schemas.microsoft.com/office/powerpoint/2010/main" val="209918859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dvAuto="0"/>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982471D-A458-73F7-5B65-01F6980B7B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2" name="Título 1">
            <a:extLst>
              <a:ext uri="{FF2B5EF4-FFF2-40B4-BE49-F238E27FC236}">
                <a16:creationId xmlns:a16="http://schemas.microsoft.com/office/drawing/2014/main" id="{7893637D-04D3-2EB8-017A-7078A69E2F1F}"/>
              </a:ext>
            </a:extLst>
          </p:cNvPr>
          <p:cNvSpPr>
            <a:spLocks noGrp="1"/>
          </p:cNvSpPr>
          <p:nvPr>
            <p:ph type="title"/>
          </p:nvPr>
        </p:nvSpPr>
        <p:spPr/>
        <p:txBody>
          <a:bodyPr/>
          <a:lstStyle/>
          <a:p>
            <a:r>
              <a:rPr lang="es-EC" b="1" dirty="0"/>
              <a:t>COMISION DE RESOLUCION DE CONFLICTOS</a:t>
            </a:r>
          </a:p>
        </p:txBody>
      </p:sp>
      <p:sp>
        <p:nvSpPr>
          <p:cNvPr id="3" name="Marcador de contenido 2">
            <a:extLst>
              <a:ext uri="{FF2B5EF4-FFF2-40B4-BE49-F238E27FC236}">
                <a16:creationId xmlns:a16="http://schemas.microsoft.com/office/drawing/2014/main" id="{C00B1621-65C2-6151-028E-E4E4CBE9DA99}"/>
              </a:ext>
            </a:extLst>
          </p:cNvPr>
          <p:cNvSpPr>
            <a:spLocks noGrp="1"/>
          </p:cNvSpPr>
          <p:nvPr>
            <p:ph idx="1"/>
          </p:nvPr>
        </p:nvSpPr>
        <p:spPr/>
        <p:txBody>
          <a:bodyPr>
            <a:normAutofit/>
          </a:bodyPr>
          <a:lstStyle/>
          <a:p>
            <a:r>
              <a:rPr lang="es-EC" sz="3600" b="1" dirty="0">
                <a:solidFill>
                  <a:srgbClr val="FF0000"/>
                </a:solidFill>
                <a:effectLst/>
                <a:latin typeface="Times New Roman" panose="02020603050405020304" pitchFamily="18" charset="0"/>
                <a:ea typeface="Times New Roman" panose="02020603050405020304" pitchFamily="18" charset="0"/>
              </a:rPr>
              <a:t>Primera instancia: </a:t>
            </a:r>
            <a:r>
              <a:rPr lang="es-EC" sz="3600" dirty="0">
                <a:effectLst/>
                <a:latin typeface="Times New Roman" panose="02020603050405020304" pitchFamily="18" charset="0"/>
                <a:ea typeface="Times New Roman" panose="02020603050405020304" pitchFamily="18" charset="0"/>
              </a:rPr>
              <a:t>Receptar, investigar y resolver denuncias, reclamos y otros conflictos de las entidades, </a:t>
            </a:r>
          </a:p>
          <a:p>
            <a:r>
              <a:rPr lang="es-EC" sz="3600" dirty="0">
                <a:latin typeface="Times New Roman" panose="02020603050405020304" pitchFamily="18" charset="0"/>
                <a:ea typeface="Times New Roman" panose="02020603050405020304" pitchFamily="18" charset="0"/>
              </a:rPr>
              <a:t>Las</a:t>
            </a:r>
            <a:r>
              <a:rPr lang="es-EC" sz="3600" dirty="0">
                <a:effectLst/>
                <a:latin typeface="Times New Roman" panose="02020603050405020304" pitchFamily="18" charset="0"/>
                <a:ea typeface="Times New Roman" panose="02020603050405020304" pitchFamily="18" charset="0"/>
              </a:rPr>
              <a:t> personas que se consideren afectadas </a:t>
            </a:r>
            <a:r>
              <a:rPr lang="es-EC" sz="3600" b="1" dirty="0">
                <a:solidFill>
                  <a:srgbClr val="FF0000"/>
                </a:solidFill>
                <a:effectLst/>
                <a:latin typeface="Times New Roman" panose="02020603050405020304" pitchFamily="18" charset="0"/>
                <a:ea typeface="Times New Roman" panose="02020603050405020304" pitchFamily="18" charset="0"/>
              </a:rPr>
              <a:t>deberán presentar obligatoriamente </a:t>
            </a:r>
            <a:r>
              <a:rPr lang="es-EC" sz="3600" dirty="0">
                <a:effectLst/>
                <a:latin typeface="Times New Roman" panose="02020603050405020304" pitchFamily="18" charset="0"/>
                <a:ea typeface="Times New Roman" panose="02020603050405020304" pitchFamily="18" charset="0"/>
              </a:rPr>
              <a:t>sus denuncias o reclamos a la Comisión Especial de Resolución de Conflictos y agotar este mecanismo interno</a:t>
            </a:r>
            <a:br>
              <a:rPr lang="es-EC" sz="3600" b="1" dirty="0">
                <a:solidFill>
                  <a:srgbClr val="FF0000"/>
                </a:solidFill>
                <a:effectLst/>
                <a:latin typeface="Times New Roman" panose="02020603050405020304" pitchFamily="18" charset="0"/>
                <a:ea typeface="Times New Roman" panose="02020603050405020304" pitchFamily="18" charset="0"/>
              </a:rPr>
            </a:br>
            <a:endParaRPr lang="es-EC" sz="3600" b="1" dirty="0">
              <a:solidFill>
                <a:srgbClr val="FF0000"/>
              </a:solidFill>
            </a:endParaRPr>
          </a:p>
        </p:txBody>
      </p:sp>
    </p:spTree>
    <p:extLst>
      <p:ext uri="{BB962C8B-B14F-4D97-AF65-F5344CB8AC3E}">
        <p14:creationId xmlns:p14="http://schemas.microsoft.com/office/powerpoint/2010/main" val="27738688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A5D53B9-A513-E16C-2E67-647F9BB5D9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2" name="Título 1">
            <a:extLst>
              <a:ext uri="{FF2B5EF4-FFF2-40B4-BE49-F238E27FC236}">
                <a16:creationId xmlns:a16="http://schemas.microsoft.com/office/drawing/2014/main" id="{7893637D-04D3-2EB8-017A-7078A69E2F1F}"/>
              </a:ext>
            </a:extLst>
          </p:cNvPr>
          <p:cNvSpPr>
            <a:spLocks noGrp="1"/>
          </p:cNvSpPr>
          <p:nvPr>
            <p:ph type="title"/>
          </p:nvPr>
        </p:nvSpPr>
        <p:spPr/>
        <p:txBody>
          <a:bodyPr/>
          <a:lstStyle/>
          <a:p>
            <a:r>
              <a:rPr lang="es-EC" b="1" dirty="0"/>
              <a:t>COMISION DE RESOLUCION DE CONFLICTOS</a:t>
            </a:r>
          </a:p>
        </p:txBody>
      </p:sp>
      <p:sp>
        <p:nvSpPr>
          <p:cNvPr id="3" name="Marcador de contenido 2">
            <a:extLst>
              <a:ext uri="{FF2B5EF4-FFF2-40B4-BE49-F238E27FC236}">
                <a16:creationId xmlns:a16="http://schemas.microsoft.com/office/drawing/2014/main" id="{C00B1621-65C2-6151-028E-E4E4CBE9DA99}"/>
              </a:ext>
            </a:extLst>
          </p:cNvPr>
          <p:cNvSpPr>
            <a:spLocks noGrp="1"/>
          </p:cNvSpPr>
          <p:nvPr>
            <p:ph idx="1"/>
          </p:nvPr>
        </p:nvSpPr>
        <p:spPr/>
        <p:txBody>
          <a:bodyPr>
            <a:normAutofit/>
          </a:bodyPr>
          <a:lstStyle/>
          <a:p>
            <a:pPr algn="just"/>
            <a:r>
              <a:rPr lang="es-EC" sz="3600" dirty="0">
                <a:effectLst/>
                <a:latin typeface="Times New Roman" panose="02020603050405020304" pitchFamily="18" charset="0"/>
                <a:ea typeface="Times New Roman" panose="02020603050405020304" pitchFamily="18" charset="0"/>
              </a:rPr>
              <a:t>Si el conflicto no se soluciona al interno de la organización, pueden recurrir al uso de </a:t>
            </a:r>
            <a:r>
              <a:rPr lang="es-EC" sz="3600" b="1" dirty="0">
                <a:solidFill>
                  <a:srgbClr val="FF0000"/>
                </a:solidFill>
                <a:effectLst/>
                <a:latin typeface="Times New Roman" panose="02020603050405020304" pitchFamily="18" charset="0"/>
                <a:ea typeface="Times New Roman" panose="02020603050405020304" pitchFamily="18" charset="0"/>
              </a:rPr>
              <a:t>métodos alternativos de solución de controversias</a:t>
            </a:r>
            <a:r>
              <a:rPr lang="es-EC" sz="3600" dirty="0">
                <a:effectLst/>
                <a:latin typeface="Times New Roman" panose="02020603050405020304" pitchFamily="18" charset="0"/>
                <a:ea typeface="Times New Roman" panose="02020603050405020304" pitchFamily="18" charset="0"/>
              </a:rPr>
              <a:t>.</a:t>
            </a:r>
          </a:p>
          <a:p>
            <a:pPr algn="just"/>
            <a:r>
              <a:rPr lang="es-EC" sz="3600" dirty="0">
                <a:effectLst/>
                <a:latin typeface="Times New Roman" panose="02020603050405020304" pitchFamily="18" charset="0"/>
                <a:ea typeface="Times New Roman" panose="02020603050405020304" pitchFamily="18" charset="0"/>
              </a:rPr>
              <a:t>Tanto la resolución interna como el acta de imposibilidad de acuerdo, </a:t>
            </a:r>
            <a:r>
              <a:rPr lang="es-EC" sz="3600" b="1" dirty="0">
                <a:solidFill>
                  <a:srgbClr val="FF0000"/>
                </a:solidFill>
                <a:effectLst/>
                <a:latin typeface="Times New Roman" panose="02020603050405020304" pitchFamily="18" charset="0"/>
                <a:ea typeface="Times New Roman" panose="02020603050405020304" pitchFamily="18" charset="0"/>
              </a:rPr>
              <a:t>serán requisitos para la presentación de denuncias ante el Organismo de Control</a:t>
            </a:r>
            <a:br>
              <a:rPr lang="es-EC" sz="3600" b="1" dirty="0">
                <a:solidFill>
                  <a:srgbClr val="FF0000"/>
                </a:solidFill>
                <a:effectLst/>
                <a:latin typeface="Times New Roman" panose="02020603050405020304" pitchFamily="18" charset="0"/>
                <a:ea typeface="Times New Roman" panose="02020603050405020304" pitchFamily="18" charset="0"/>
              </a:rPr>
            </a:br>
            <a:endParaRPr lang="es-EC" sz="3600" b="1" dirty="0">
              <a:solidFill>
                <a:srgbClr val="FF0000"/>
              </a:solidFill>
            </a:endParaRPr>
          </a:p>
        </p:txBody>
      </p:sp>
    </p:spTree>
    <p:extLst>
      <p:ext uri="{BB962C8B-B14F-4D97-AF65-F5344CB8AC3E}">
        <p14:creationId xmlns:p14="http://schemas.microsoft.com/office/powerpoint/2010/main" val="36063085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81747C5-4A82-0161-D75A-5E0ACCDBA1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2" name="Título 1">
            <a:extLst>
              <a:ext uri="{FF2B5EF4-FFF2-40B4-BE49-F238E27FC236}">
                <a16:creationId xmlns:a16="http://schemas.microsoft.com/office/drawing/2014/main" id="{7893637D-04D3-2EB8-017A-7078A69E2F1F}"/>
              </a:ext>
            </a:extLst>
          </p:cNvPr>
          <p:cNvSpPr>
            <a:spLocks noGrp="1"/>
          </p:cNvSpPr>
          <p:nvPr>
            <p:ph type="title"/>
          </p:nvPr>
        </p:nvSpPr>
        <p:spPr/>
        <p:txBody>
          <a:bodyPr/>
          <a:lstStyle/>
          <a:p>
            <a:r>
              <a:rPr lang="es-MX" b="1" dirty="0"/>
              <a:t>Ámbito de la Comisión Especial de Resolución de Conflictos.</a:t>
            </a:r>
            <a:endParaRPr lang="es-EC" b="1" dirty="0"/>
          </a:p>
        </p:txBody>
      </p:sp>
      <p:sp>
        <p:nvSpPr>
          <p:cNvPr id="3" name="Marcador de contenido 2">
            <a:extLst>
              <a:ext uri="{FF2B5EF4-FFF2-40B4-BE49-F238E27FC236}">
                <a16:creationId xmlns:a16="http://schemas.microsoft.com/office/drawing/2014/main" id="{C00B1621-65C2-6151-028E-E4E4CBE9DA99}"/>
              </a:ext>
            </a:extLst>
          </p:cNvPr>
          <p:cNvSpPr>
            <a:spLocks noGrp="1"/>
          </p:cNvSpPr>
          <p:nvPr>
            <p:ph idx="1"/>
          </p:nvPr>
        </p:nvSpPr>
        <p:spPr/>
        <p:txBody>
          <a:bodyPr>
            <a:normAutofit/>
          </a:bodyPr>
          <a:lstStyle/>
          <a:p>
            <a:pPr algn="just"/>
            <a:r>
              <a:rPr lang="es-EC" dirty="0">
                <a:effectLst/>
                <a:latin typeface="Times New Roman" panose="02020603050405020304" pitchFamily="18" charset="0"/>
                <a:ea typeface="Times New Roman" panose="02020603050405020304" pitchFamily="18" charset="0"/>
              </a:rPr>
              <a:t>La Comisión tendrá la obligación de dirigir un procedimiento relacionado con </a:t>
            </a:r>
            <a:r>
              <a:rPr lang="es-EC" b="1" dirty="0">
                <a:solidFill>
                  <a:srgbClr val="FF0000"/>
                </a:solidFill>
                <a:effectLst/>
                <a:latin typeface="Times New Roman" panose="02020603050405020304" pitchFamily="18" charset="0"/>
                <a:ea typeface="Times New Roman" panose="02020603050405020304" pitchFamily="18" charset="0"/>
              </a:rPr>
              <a:t>denuncias, reclamos y demás conflictos, respetando las garantías básicas del debido proceso</a:t>
            </a:r>
            <a:r>
              <a:rPr lang="es-EC" dirty="0">
                <a:effectLst/>
                <a:latin typeface="Times New Roman" panose="02020603050405020304" pitchFamily="18" charset="0"/>
                <a:ea typeface="Times New Roman" panose="02020603050405020304" pitchFamily="18" charset="0"/>
              </a:rPr>
              <a:t> para las partes involucradas; producto de lo cual, en el ámbito de sus atribuciones y responsabilidades, </a:t>
            </a:r>
            <a:r>
              <a:rPr lang="es-EC" b="1" dirty="0">
                <a:solidFill>
                  <a:srgbClr val="FF0000"/>
                </a:solidFill>
                <a:effectLst/>
                <a:latin typeface="Times New Roman" panose="02020603050405020304" pitchFamily="18" charset="0"/>
                <a:ea typeface="Times New Roman" panose="02020603050405020304" pitchFamily="18" charset="0"/>
              </a:rPr>
              <a:t>resolverá sobre la existencia o no de un derecho vulnerado con la aplicación del procedimiento para restituir lo denunciado o reclamado</a:t>
            </a:r>
            <a:r>
              <a:rPr lang="es-EC" dirty="0">
                <a:effectLst/>
                <a:latin typeface="Times New Roman" panose="02020603050405020304" pitchFamily="18" charset="0"/>
                <a:ea typeface="Times New Roman" panose="02020603050405020304" pitchFamily="18" charset="0"/>
              </a:rPr>
              <a:t>; o </a:t>
            </a:r>
            <a:r>
              <a:rPr lang="es-EC" b="1" dirty="0">
                <a:solidFill>
                  <a:srgbClr val="FF0000"/>
                </a:solidFill>
                <a:effectLst/>
                <a:latin typeface="Times New Roman" panose="02020603050405020304" pitchFamily="18" charset="0"/>
                <a:ea typeface="Times New Roman" panose="02020603050405020304" pitchFamily="18" charset="0"/>
              </a:rPr>
              <a:t>declarará la responsabilidad o no de las personas implicadas </a:t>
            </a:r>
            <a:r>
              <a:rPr lang="es-EC" dirty="0">
                <a:effectLst/>
                <a:latin typeface="Times New Roman" panose="02020603050405020304" pitchFamily="18" charset="0"/>
                <a:ea typeface="Times New Roman" panose="02020603050405020304" pitchFamily="18" charset="0"/>
              </a:rPr>
              <a:t>que puede incluir la imposición de la sanción correspondiente, en función de la normativa interna que las entidades desarrollen para el efecto.</a:t>
            </a:r>
            <a:endParaRPr lang="es-EC" b="1" dirty="0">
              <a:solidFill>
                <a:srgbClr val="FF0000"/>
              </a:solidFill>
            </a:endParaRPr>
          </a:p>
        </p:txBody>
      </p:sp>
    </p:spTree>
    <p:extLst>
      <p:ext uri="{BB962C8B-B14F-4D97-AF65-F5344CB8AC3E}">
        <p14:creationId xmlns:p14="http://schemas.microsoft.com/office/powerpoint/2010/main" val="4310564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9C33F92-BEA8-3D8A-4E5A-819D38D78E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2" name="Título 1">
            <a:extLst>
              <a:ext uri="{FF2B5EF4-FFF2-40B4-BE49-F238E27FC236}">
                <a16:creationId xmlns:a16="http://schemas.microsoft.com/office/drawing/2014/main" id="{7893637D-04D3-2EB8-017A-7078A69E2F1F}"/>
              </a:ext>
            </a:extLst>
          </p:cNvPr>
          <p:cNvSpPr>
            <a:spLocks noGrp="1"/>
          </p:cNvSpPr>
          <p:nvPr>
            <p:ph type="title"/>
          </p:nvPr>
        </p:nvSpPr>
        <p:spPr/>
        <p:txBody>
          <a:bodyPr/>
          <a:lstStyle/>
          <a:p>
            <a:r>
              <a:rPr lang="es-MX" b="1" dirty="0"/>
              <a:t>Ámbito de la Comisión Especial de Resolución de Conflictos.</a:t>
            </a:r>
            <a:endParaRPr lang="es-EC" b="1" dirty="0"/>
          </a:p>
        </p:txBody>
      </p:sp>
      <p:sp>
        <p:nvSpPr>
          <p:cNvPr id="3" name="Marcador de contenido 2">
            <a:extLst>
              <a:ext uri="{FF2B5EF4-FFF2-40B4-BE49-F238E27FC236}">
                <a16:creationId xmlns:a16="http://schemas.microsoft.com/office/drawing/2014/main" id="{C00B1621-65C2-6151-028E-E4E4CBE9DA99}"/>
              </a:ext>
            </a:extLst>
          </p:cNvPr>
          <p:cNvSpPr>
            <a:spLocks noGrp="1"/>
          </p:cNvSpPr>
          <p:nvPr>
            <p:ph idx="1"/>
          </p:nvPr>
        </p:nvSpPr>
        <p:spPr/>
        <p:txBody>
          <a:bodyPr>
            <a:normAutofit/>
          </a:bodyPr>
          <a:lstStyle/>
          <a:p>
            <a:pPr algn="just"/>
            <a:r>
              <a:rPr lang="es-EC" sz="3200" dirty="0">
                <a:effectLst/>
                <a:latin typeface="Times New Roman" panose="02020603050405020304" pitchFamily="18" charset="0"/>
                <a:ea typeface="Times New Roman" panose="02020603050405020304" pitchFamily="18" charset="0"/>
              </a:rPr>
              <a:t>El procedimiento de atención de denuncias, reclamos y otros conflictos será regulado en el reglamento interno, en el cual se incluirán las condiciones mínimas para su funcionamiento y definirá los procedimientos apropiados que brinden a todas las personas la capacidad de presentar sus denuncias y reclamos resguardando la confidencialidad en caso de que el denunciante o reclamante así lo requiera; así como, establecerá el término de cinco (5) días para la presentación de impugnaciones.</a:t>
            </a:r>
            <a:endParaRPr lang="es-EC" sz="3200" b="1" dirty="0">
              <a:solidFill>
                <a:srgbClr val="FF0000"/>
              </a:solidFill>
            </a:endParaRPr>
          </a:p>
        </p:txBody>
      </p:sp>
    </p:spTree>
    <p:extLst>
      <p:ext uri="{BB962C8B-B14F-4D97-AF65-F5344CB8AC3E}">
        <p14:creationId xmlns:p14="http://schemas.microsoft.com/office/powerpoint/2010/main" val="36754331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C49B952-FD54-30F1-9128-82DC71B9E2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2" name="Título 1">
            <a:extLst>
              <a:ext uri="{FF2B5EF4-FFF2-40B4-BE49-F238E27FC236}">
                <a16:creationId xmlns:a16="http://schemas.microsoft.com/office/drawing/2014/main" id="{FF8E361C-3393-0643-1632-DCA4D4504240}"/>
              </a:ext>
            </a:extLst>
          </p:cNvPr>
          <p:cNvSpPr>
            <a:spLocks noGrp="1"/>
          </p:cNvSpPr>
          <p:nvPr>
            <p:ph type="title"/>
          </p:nvPr>
        </p:nvSpPr>
        <p:spPr/>
        <p:txBody>
          <a:bodyPr/>
          <a:lstStyle/>
          <a:p>
            <a:r>
              <a:rPr lang="es-EC" b="1" dirty="0"/>
              <a:t>COMISION DE RESOLUCION DE CONFLICTOS</a:t>
            </a:r>
          </a:p>
        </p:txBody>
      </p:sp>
      <p:sp>
        <p:nvSpPr>
          <p:cNvPr id="3" name="Marcador de contenido 2">
            <a:extLst>
              <a:ext uri="{FF2B5EF4-FFF2-40B4-BE49-F238E27FC236}">
                <a16:creationId xmlns:a16="http://schemas.microsoft.com/office/drawing/2014/main" id="{A39EA959-6813-32D8-1CAD-CEFDDB9D5211}"/>
              </a:ext>
            </a:extLst>
          </p:cNvPr>
          <p:cNvSpPr>
            <a:spLocks noGrp="1"/>
          </p:cNvSpPr>
          <p:nvPr>
            <p:ph idx="1"/>
          </p:nvPr>
        </p:nvSpPr>
        <p:spPr>
          <a:xfrm>
            <a:off x="838200" y="1440873"/>
            <a:ext cx="10515600" cy="4736090"/>
          </a:xfrm>
        </p:spPr>
        <p:txBody>
          <a:bodyPr>
            <a:normAutofit fontScale="85000" lnSpcReduction="20000"/>
          </a:bodyPr>
          <a:lstStyle/>
          <a:p>
            <a:r>
              <a:rPr lang="es-EC" sz="3500" dirty="0">
                <a:effectLst/>
                <a:latin typeface="Times New Roman" panose="02020603050405020304" pitchFamily="18" charset="0"/>
                <a:ea typeface="Times New Roman" panose="02020603050405020304" pitchFamily="18" charset="0"/>
              </a:rPr>
              <a:t>Las resoluciones de la Comisión Especial de Resolución de Conflictos se adoptarán por </a:t>
            </a:r>
            <a:r>
              <a:rPr lang="es-EC" sz="3500" b="1" u="sng" dirty="0">
                <a:solidFill>
                  <a:srgbClr val="FF0000"/>
                </a:solidFill>
                <a:effectLst/>
                <a:latin typeface="Times New Roman" panose="02020603050405020304" pitchFamily="18" charset="0"/>
                <a:ea typeface="Times New Roman" panose="02020603050405020304" pitchFamily="18" charset="0"/>
              </a:rPr>
              <a:t>mayoría simple</a:t>
            </a:r>
          </a:p>
          <a:p>
            <a:r>
              <a:rPr lang="es-EC" sz="3500" dirty="0">
                <a:effectLst/>
                <a:latin typeface="Times New Roman" panose="02020603050405020304" pitchFamily="18" charset="0"/>
                <a:ea typeface="Times New Roman" panose="02020603050405020304" pitchFamily="18" charset="0"/>
              </a:rPr>
              <a:t>Las decisiones adoptadas por la Comisión Especial de Resolución de Conflictos serán </a:t>
            </a:r>
            <a:r>
              <a:rPr lang="es-EC" sz="3500" b="1" u="sng" dirty="0">
                <a:solidFill>
                  <a:srgbClr val="FF0000"/>
                </a:solidFill>
                <a:effectLst/>
                <a:latin typeface="Times New Roman" panose="02020603050405020304" pitchFamily="18" charset="0"/>
                <a:ea typeface="Times New Roman" panose="02020603050405020304" pitchFamily="18" charset="0"/>
              </a:rPr>
              <a:t>apelables ante la Asamblea o Junta General</a:t>
            </a:r>
            <a:r>
              <a:rPr lang="es-EC" sz="3500" dirty="0">
                <a:effectLst/>
                <a:latin typeface="Times New Roman" panose="02020603050405020304" pitchFamily="18" charset="0"/>
                <a:ea typeface="Times New Roman" panose="02020603050405020304" pitchFamily="18" charset="0"/>
              </a:rPr>
              <a:t>. Si luego de resuelta la apelación en la Asamblea o Junta General, persiste el conflicto, el denunciante o reclamante se obliga a acudir a un Centro de Mediación, como mecanismo alternativo de solución de conflictos.</a:t>
            </a:r>
          </a:p>
          <a:p>
            <a:r>
              <a:rPr lang="es-EC" sz="3500" b="1" u="sng" dirty="0">
                <a:solidFill>
                  <a:srgbClr val="FF0000"/>
                </a:solidFill>
                <a:effectLst/>
                <a:latin typeface="Times New Roman" panose="02020603050405020304" pitchFamily="18" charset="0"/>
                <a:ea typeface="Times New Roman" panose="02020603050405020304" pitchFamily="18" charset="0"/>
              </a:rPr>
              <a:t>Todas las instancias referidas en este artículo deberán ser agotadas obligatoriamente y justificadas de manera documentada</a:t>
            </a:r>
            <a:r>
              <a:rPr lang="es-EC" sz="3500" dirty="0">
                <a:effectLst/>
                <a:latin typeface="Times New Roman" panose="02020603050405020304" pitchFamily="18" charset="0"/>
                <a:ea typeface="Times New Roman" panose="02020603050405020304" pitchFamily="18" charset="0"/>
              </a:rPr>
              <a:t>, previo a la presentación de reclamos o denuncias ante la Superintendencia de Economía Popular y Solidaria.</a:t>
            </a:r>
            <a:br>
              <a:rPr lang="es-EC" sz="1800" dirty="0">
                <a:effectLst/>
                <a:latin typeface="Times New Roman" panose="02020603050405020304" pitchFamily="18" charset="0"/>
                <a:ea typeface="Times New Roman" panose="02020603050405020304" pitchFamily="18" charset="0"/>
              </a:rPr>
            </a:br>
            <a:endParaRPr lang="es-EC" dirty="0"/>
          </a:p>
        </p:txBody>
      </p:sp>
    </p:spTree>
    <p:extLst>
      <p:ext uri="{BB962C8B-B14F-4D97-AF65-F5344CB8AC3E}">
        <p14:creationId xmlns:p14="http://schemas.microsoft.com/office/powerpoint/2010/main" val="42461391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FE8FE6D-75E1-3E6D-329B-02E536E31B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2" name="Título 1">
            <a:extLst>
              <a:ext uri="{FF2B5EF4-FFF2-40B4-BE49-F238E27FC236}">
                <a16:creationId xmlns:a16="http://schemas.microsoft.com/office/drawing/2014/main" id="{4DA395FF-08A3-4A3B-F698-022A3CD76641}"/>
              </a:ext>
            </a:extLst>
          </p:cNvPr>
          <p:cNvSpPr>
            <a:spLocks noGrp="1"/>
          </p:cNvSpPr>
          <p:nvPr>
            <p:ph type="ctrTitle"/>
          </p:nvPr>
        </p:nvSpPr>
        <p:spPr>
          <a:xfrm>
            <a:off x="1524000" y="1675820"/>
            <a:ext cx="9144000" cy="2387600"/>
          </a:xfrm>
        </p:spPr>
        <p:txBody>
          <a:bodyPr/>
          <a:lstStyle/>
          <a:p>
            <a:pPr algn="ctr"/>
            <a:r>
              <a:rPr lang="es-ES" sz="6000" b="1" dirty="0"/>
              <a:t>PROCEDMIENTO PARLAMENTARIO</a:t>
            </a:r>
          </a:p>
        </p:txBody>
      </p:sp>
    </p:spTree>
    <p:extLst>
      <p:ext uri="{BB962C8B-B14F-4D97-AF65-F5344CB8AC3E}">
        <p14:creationId xmlns:p14="http://schemas.microsoft.com/office/powerpoint/2010/main" val="31105757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5F0D76B-15DE-CF8C-0BC3-B8E28A9739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7" name="Straight Connector 15">
            <a:extLst>
              <a:ext uri="{FF2B5EF4-FFF2-40B4-BE49-F238E27FC236}">
                <a16:creationId xmlns:a16="http://schemas.microsoft.com/office/drawing/2014/main" id="{1BFC0AE6-EB98-B940-AF85-90EB0B819C8D}"/>
              </a:ext>
            </a:extLst>
          </p:cNvPr>
          <p:cNvSpPr/>
          <p:nvPr/>
        </p:nvSpPr>
        <p:spPr>
          <a:xfrm>
            <a:off x="3733280" y="1842876"/>
            <a:ext cx="5358" cy="3547830"/>
          </a:xfrm>
          <a:prstGeom prst="line">
            <a:avLst/>
          </a:prstGeom>
          <a:ln w="3175">
            <a:solidFill>
              <a:schemeClr val="accent6">
                <a:lumOff val="-9960"/>
              </a:schemeClr>
            </a:solidFill>
            <a:miter/>
          </a:ln>
        </p:spPr>
        <p:txBody>
          <a:bodyPr lIns="45719" rIns="45719"/>
          <a:lstStyle/>
          <a:p>
            <a:endParaRPr/>
          </a:p>
        </p:txBody>
      </p:sp>
      <p:sp>
        <p:nvSpPr>
          <p:cNvPr id="9" name="Title 20">
            <a:extLst>
              <a:ext uri="{FF2B5EF4-FFF2-40B4-BE49-F238E27FC236}">
                <a16:creationId xmlns:a16="http://schemas.microsoft.com/office/drawing/2014/main" id="{5DB849F1-271A-764A-A46A-AA699E8493BD}"/>
              </a:ext>
            </a:extLst>
          </p:cNvPr>
          <p:cNvSpPr txBox="1"/>
          <p:nvPr/>
        </p:nvSpPr>
        <p:spPr>
          <a:xfrm>
            <a:off x="4224920" y="2591927"/>
            <a:ext cx="7054662" cy="20497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pPr marL="171450" indent="-171450" defTabSz="457200">
              <a:lnSpc>
                <a:spcPct val="130000"/>
              </a:lnSpc>
              <a:buFont typeface="Arial" panose="020B0604020202020204" pitchFamily="34" charset="0"/>
              <a:buChar char="•"/>
              <a:defRPr sz="1200">
                <a:latin typeface="Century Gothic"/>
                <a:ea typeface="Century Gothic"/>
                <a:cs typeface="Century Gothic"/>
                <a:sym typeface="Century Gothic"/>
              </a:defRPr>
            </a:pPr>
            <a:r>
              <a:rPr lang="es-MX" sz="2000" dirty="0"/>
              <a:t>Estatuto</a:t>
            </a:r>
          </a:p>
          <a:p>
            <a:pPr marL="171450" indent="-171450" defTabSz="457200">
              <a:lnSpc>
                <a:spcPct val="130000"/>
              </a:lnSpc>
              <a:buFont typeface="Arial" panose="020B0604020202020204" pitchFamily="34" charset="0"/>
              <a:buChar char="•"/>
              <a:defRPr sz="1200">
                <a:latin typeface="Century Gothic"/>
                <a:ea typeface="Century Gothic"/>
                <a:cs typeface="Century Gothic"/>
                <a:sym typeface="Century Gothic"/>
              </a:defRPr>
            </a:pPr>
            <a:r>
              <a:rPr lang="es-MX" sz="2000" dirty="0"/>
              <a:t>Resolución 363 Junta de regulación</a:t>
            </a:r>
          </a:p>
          <a:p>
            <a:pPr marL="171450" indent="-171450" defTabSz="457200">
              <a:lnSpc>
                <a:spcPct val="130000"/>
              </a:lnSpc>
              <a:buFont typeface="Arial" panose="020B0604020202020204" pitchFamily="34" charset="0"/>
              <a:buChar char="•"/>
              <a:defRPr sz="1200">
                <a:latin typeface="Century Gothic"/>
                <a:ea typeface="Century Gothic"/>
                <a:cs typeface="Century Gothic"/>
                <a:sym typeface="Century Gothic"/>
              </a:defRPr>
            </a:pPr>
            <a:r>
              <a:rPr lang="es-MX" sz="2000" dirty="0"/>
              <a:t>Resolución 584 Junta de regulación</a:t>
            </a:r>
          </a:p>
          <a:p>
            <a:pPr marL="171450" indent="-171450" defTabSz="457200">
              <a:lnSpc>
                <a:spcPct val="130000"/>
              </a:lnSpc>
              <a:buFont typeface="Arial" panose="020B0604020202020204" pitchFamily="34" charset="0"/>
              <a:buChar char="•"/>
              <a:defRPr sz="1200">
                <a:latin typeface="Century Gothic"/>
                <a:ea typeface="Century Gothic"/>
                <a:cs typeface="Century Gothic"/>
                <a:sym typeface="Century Gothic"/>
              </a:defRPr>
            </a:pPr>
            <a:r>
              <a:rPr lang="es-MX" sz="2000" dirty="0"/>
              <a:t>Resolución 062 Junta de regulación</a:t>
            </a:r>
          </a:p>
          <a:p>
            <a:pPr marL="171450" indent="-171450" defTabSz="457200">
              <a:lnSpc>
                <a:spcPct val="130000"/>
              </a:lnSpc>
              <a:buFont typeface="Arial" panose="020B0604020202020204" pitchFamily="34" charset="0"/>
              <a:buChar char="•"/>
              <a:defRPr sz="1200">
                <a:latin typeface="Century Gothic"/>
                <a:ea typeface="Century Gothic"/>
                <a:cs typeface="Century Gothic"/>
                <a:sym typeface="Century Gothic"/>
              </a:defRPr>
            </a:pPr>
            <a:endParaRPr lang="es-MX" sz="2000" dirty="0"/>
          </a:p>
        </p:txBody>
      </p:sp>
      <p:sp>
        <p:nvSpPr>
          <p:cNvPr id="11" name="Title 20">
            <a:extLst>
              <a:ext uri="{FF2B5EF4-FFF2-40B4-BE49-F238E27FC236}">
                <a16:creationId xmlns:a16="http://schemas.microsoft.com/office/drawing/2014/main" id="{7D2142AD-8C9C-D245-94AD-E5D10EA2F379}"/>
              </a:ext>
            </a:extLst>
          </p:cNvPr>
          <p:cNvSpPr txBox="1"/>
          <p:nvPr/>
        </p:nvSpPr>
        <p:spPr>
          <a:xfrm>
            <a:off x="1267441" y="3912034"/>
            <a:ext cx="2259379" cy="3065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defTabSz="457200">
              <a:lnSpc>
                <a:spcPct val="130000"/>
              </a:lnSpc>
              <a:defRPr sz="1200">
                <a:latin typeface="Century Gothic"/>
                <a:ea typeface="Century Gothic"/>
                <a:cs typeface="Century Gothic"/>
                <a:sym typeface="Century Gothic"/>
              </a:defRPr>
            </a:lvl1pPr>
          </a:lstStyle>
          <a:p>
            <a:endParaRPr dirty="0"/>
          </a:p>
        </p:txBody>
      </p:sp>
      <p:sp>
        <p:nvSpPr>
          <p:cNvPr id="12" name="Title 20">
            <a:extLst>
              <a:ext uri="{FF2B5EF4-FFF2-40B4-BE49-F238E27FC236}">
                <a16:creationId xmlns:a16="http://schemas.microsoft.com/office/drawing/2014/main" id="{650C041C-B9E6-4974-9275-D9F4516C91D3}"/>
              </a:ext>
            </a:extLst>
          </p:cNvPr>
          <p:cNvSpPr txBox="1"/>
          <p:nvPr/>
        </p:nvSpPr>
        <p:spPr>
          <a:xfrm>
            <a:off x="907060" y="1842876"/>
            <a:ext cx="2826220" cy="29107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ctr">
            <a:spAutoFit/>
          </a:bodyPr>
          <a:lstStyle>
            <a:lvl1pPr defTabSz="457200">
              <a:lnSpc>
                <a:spcPct val="130000"/>
              </a:lnSpc>
              <a:defRPr sz="1200">
                <a:latin typeface="Century Gothic"/>
                <a:ea typeface="Century Gothic"/>
                <a:cs typeface="Century Gothic"/>
                <a:sym typeface="Century Gothic"/>
              </a:defRPr>
            </a:lvl1pPr>
          </a:lstStyle>
          <a:p>
            <a:r>
              <a:rPr lang="es-EC" sz="3600" dirty="0">
                <a:effectLst/>
                <a:latin typeface="Calibri" panose="020F0502020204030204" pitchFamily="34" charset="0"/>
                <a:ea typeface="Times New Roman" panose="02020603050405020304" pitchFamily="18" charset="0"/>
              </a:rPr>
              <a:t>Marco normativo Procedimiento Parlamentario</a:t>
            </a:r>
            <a:endParaRPr sz="3600" dirty="0"/>
          </a:p>
        </p:txBody>
      </p:sp>
    </p:spTree>
    <p:extLst>
      <p:ext uri="{BB962C8B-B14F-4D97-AF65-F5344CB8AC3E}">
        <p14:creationId xmlns:p14="http://schemas.microsoft.com/office/powerpoint/2010/main" val="28928803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2D74E1C-52EB-8005-D964-2B9A756F87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7" name="Straight Connector 15">
            <a:extLst>
              <a:ext uri="{FF2B5EF4-FFF2-40B4-BE49-F238E27FC236}">
                <a16:creationId xmlns:a16="http://schemas.microsoft.com/office/drawing/2014/main" id="{1BFC0AE6-EB98-B940-AF85-90EB0B819C8D}"/>
              </a:ext>
            </a:extLst>
          </p:cNvPr>
          <p:cNvSpPr/>
          <p:nvPr/>
        </p:nvSpPr>
        <p:spPr>
          <a:xfrm>
            <a:off x="3733280" y="1842876"/>
            <a:ext cx="5358" cy="3547830"/>
          </a:xfrm>
          <a:prstGeom prst="line">
            <a:avLst/>
          </a:prstGeom>
          <a:ln w="3175">
            <a:solidFill>
              <a:schemeClr val="accent6">
                <a:lumOff val="-9960"/>
              </a:schemeClr>
            </a:solidFill>
            <a:miter/>
          </a:ln>
        </p:spPr>
        <p:txBody>
          <a:bodyPr lIns="45719" rIns="45719"/>
          <a:lstStyle/>
          <a:p>
            <a:endParaRPr/>
          </a:p>
        </p:txBody>
      </p:sp>
      <p:sp>
        <p:nvSpPr>
          <p:cNvPr id="9" name="Title 20">
            <a:extLst>
              <a:ext uri="{FF2B5EF4-FFF2-40B4-BE49-F238E27FC236}">
                <a16:creationId xmlns:a16="http://schemas.microsoft.com/office/drawing/2014/main" id="{5DB849F1-271A-764A-A46A-AA699E8493BD}"/>
              </a:ext>
            </a:extLst>
          </p:cNvPr>
          <p:cNvSpPr txBox="1"/>
          <p:nvPr/>
        </p:nvSpPr>
        <p:spPr>
          <a:xfrm>
            <a:off x="4224920" y="1951752"/>
            <a:ext cx="7054662" cy="33300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pPr defTabSz="457200">
              <a:lnSpc>
                <a:spcPct val="130000"/>
              </a:lnSpc>
              <a:defRPr sz="1200">
                <a:latin typeface="Century Gothic"/>
                <a:ea typeface="Century Gothic"/>
                <a:cs typeface="Century Gothic"/>
                <a:sym typeface="Century Gothic"/>
              </a:defRPr>
            </a:pPr>
            <a:r>
              <a:rPr lang="es-ES" sz="1600" dirty="0"/>
              <a:t>La Asamblea General de Representantes estará conformada por los representantes y los vocales principales y suplentes de los Consejos de Administración y Vigilancia</a:t>
            </a:r>
          </a:p>
          <a:p>
            <a:pPr defTabSz="457200">
              <a:lnSpc>
                <a:spcPct val="130000"/>
              </a:lnSpc>
              <a:defRPr sz="1200">
                <a:latin typeface="Century Gothic"/>
                <a:ea typeface="Century Gothic"/>
                <a:cs typeface="Century Gothic"/>
                <a:sym typeface="Century Gothic"/>
              </a:defRPr>
            </a:pPr>
            <a:endParaRPr lang="es-ES" sz="1600" dirty="0"/>
          </a:p>
          <a:p>
            <a:pPr marL="171450" indent="-171450" defTabSz="457200">
              <a:lnSpc>
                <a:spcPct val="130000"/>
              </a:lnSpc>
              <a:buFont typeface="Arial" panose="020B0604020202020204" pitchFamily="34" charset="0"/>
              <a:buChar char="•"/>
              <a:defRPr sz="1200">
                <a:latin typeface="Century Gothic"/>
                <a:ea typeface="Century Gothic"/>
                <a:cs typeface="Century Gothic"/>
                <a:sym typeface="Century Gothic"/>
              </a:defRPr>
            </a:pPr>
            <a:r>
              <a:rPr lang="es-MX" sz="2000" dirty="0"/>
              <a:t>30 Representantes</a:t>
            </a:r>
          </a:p>
          <a:p>
            <a:pPr marL="171450" indent="-171450" defTabSz="457200">
              <a:lnSpc>
                <a:spcPct val="130000"/>
              </a:lnSpc>
              <a:buFont typeface="Arial" panose="020B0604020202020204" pitchFamily="34" charset="0"/>
              <a:buChar char="•"/>
              <a:defRPr sz="1200">
                <a:latin typeface="Century Gothic"/>
                <a:ea typeface="Century Gothic"/>
                <a:cs typeface="Century Gothic"/>
                <a:sym typeface="Century Gothic"/>
              </a:defRPr>
            </a:pPr>
            <a:r>
              <a:rPr lang="es-MX" sz="2000" dirty="0"/>
              <a:t>5 Vocales C.D.A </a:t>
            </a:r>
          </a:p>
          <a:p>
            <a:pPr marL="171450" indent="-171450" defTabSz="457200">
              <a:lnSpc>
                <a:spcPct val="130000"/>
              </a:lnSpc>
              <a:buFont typeface="Arial" panose="020B0604020202020204" pitchFamily="34" charset="0"/>
              <a:buChar char="•"/>
              <a:defRPr sz="1200">
                <a:latin typeface="Century Gothic"/>
                <a:ea typeface="Century Gothic"/>
                <a:cs typeface="Century Gothic"/>
                <a:sym typeface="Century Gothic"/>
              </a:defRPr>
            </a:pPr>
            <a:r>
              <a:rPr lang="es-MX" sz="2000" dirty="0"/>
              <a:t>5 Vocales Suplentes del C.D.A.</a:t>
            </a:r>
          </a:p>
          <a:p>
            <a:pPr marL="171450" indent="-171450" defTabSz="457200">
              <a:lnSpc>
                <a:spcPct val="130000"/>
              </a:lnSpc>
              <a:buFont typeface="Arial" panose="020B0604020202020204" pitchFamily="34" charset="0"/>
              <a:buChar char="•"/>
              <a:defRPr sz="1200">
                <a:latin typeface="Century Gothic"/>
                <a:ea typeface="Century Gothic"/>
                <a:cs typeface="Century Gothic"/>
                <a:sym typeface="Century Gothic"/>
              </a:defRPr>
            </a:pPr>
            <a:r>
              <a:rPr lang="es-MX" sz="2000" dirty="0"/>
              <a:t>3 Vocales C.D.V </a:t>
            </a:r>
          </a:p>
          <a:p>
            <a:pPr marL="171450" indent="-171450" defTabSz="457200">
              <a:lnSpc>
                <a:spcPct val="130000"/>
              </a:lnSpc>
              <a:buFont typeface="Arial" panose="020B0604020202020204" pitchFamily="34" charset="0"/>
              <a:buChar char="•"/>
              <a:defRPr sz="1200">
                <a:latin typeface="Century Gothic"/>
                <a:ea typeface="Century Gothic"/>
                <a:cs typeface="Century Gothic"/>
                <a:sym typeface="Century Gothic"/>
              </a:defRPr>
            </a:pPr>
            <a:r>
              <a:rPr lang="es-MX" sz="2000" dirty="0"/>
              <a:t>3 Vocales Suplentes del C.D.V.</a:t>
            </a:r>
          </a:p>
        </p:txBody>
      </p:sp>
      <p:sp>
        <p:nvSpPr>
          <p:cNvPr id="11" name="Title 20">
            <a:extLst>
              <a:ext uri="{FF2B5EF4-FFF2-40B4-BE49-F238E27FC236}">
                <a16:creationId xmlns:a16="http://schemas.microsoft.com/office/drawing/2014/main" id="{7D2142AD-8C9C-D245-94AD-E5D10EA2F379}"/>
              </a:ext>
            </a:extLst>
          </p:cNvPr>
          <p:cNvSpPr txBox="1"/>
          <p:nvPr/>
        </p:nvSpPr>
        <p:spPr>
          <a:xfrm>
            <a:off x="1267441" y="3912034"/>
            <a:ext cx="2259379" cy="3065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defTabSz="457200">
              <a:lnSpc>
                <a:spcPct val="130000"/>
              </a:lnSpc>
              <a:defRPr sz="1200">
                <a:latin typeface="Century Gothic"/>
                <a:ea typeface="Century Gothic"/>
                <a:cs typeface="Century Gothic"/>
                <a:sym typeface="Century Gothic"/>
              </a:defRPr>
            </a:lvl1pPr>
          </a:lstStyle>
          <a:p>
            <a:endParaRPr dirty="0"/>
          </a:p>
        </p:txBody>
      </p:sp>
      <p:sp>
        <p:nvSpPr>
          <p:cNvPr id="12" name="Title 20">
            <a:extLst>
              <a:ext uri="{FF2B5EF4-FFF2-40B4-BE49-F238E27FC236}">
                <a16:creationId xmlns:a16="http://schemas.microsoft.com/office/drawing/2014/main" id="{650C041C-B9E6-4974-9275-D9F4516C91D3}"/>
              </a:ext>
            </a:extLst>
          </p:cNvPr>
          <p:cNvSpPr txBox="1"/>
          <p:nvPr/>
        </p:nvSpPr>
        <p:spPr>
          <a:xfrm>
            <a:off x="768828" y="1871568"/>
            <a:ext cx="2826220" cy="21947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ctr">
            <a:spAutoFit/>
          </a:bodyPr>
          <a:lstStyle>
            <a:lvl1pPr defTabSz="457200">
              <a:lnSpc>
                <a:spcPct val="130000"/>
              </a:lnSpc>
              <a:defRPr sz="1200">
                <a:latin typeface="Century Gothic"/>
                <a:ea typeface="Century Gothic"/>
                <a:cs typeface="Century Gothic"/>
                <a:sym typeface="Century Gothic"/>
              </a:defRPr>
            </a:lvl1pPr>
          </a:lstStyle>
          <a:p>
            <a:r>
              <a:rPr lang="es-EC" sz="3600" dirty="0">
                <a:effectLst/>
                <a:latin typeface="Calibri" panose="020F0502020204030204" pitchFamily="34" charset="0"/>
                <a:ea typeface="Times New Roman" panose="02020603050405020304" pitchFamily="18" charset="0"/>
              </a:rPr>
              <a:t>Conformación de la</a:t>
            </a:r>
            <a:br>
              <a:rPr lang="es-EC" sz="3600" dirty="0">
                <a:effectLst/>
                <a:latin typeface="Calibri" panose="020F0502020204030204" pitchFamily="34" charset="0"/>
                <a:ea typeface="Times New Roman" panose="02020603050405020304" pitchFamily="18" charset="0"/>
              </a:rPr>
            </a:br>
            <a:r>
              <a:rPr lang="es-EC" sz="3600" dirty="0">
                <a:effectLst/>
                <a:latin typeface="Calibri" panose="020F0502020204030204" pitchFamily="34" charset="0"/>
                <a:ea typeface="Times New Roman" panose="02020603050405020304" pitchFamily="18" charset="0"/>
              </a:rPr>
              <a:t>Asamblea</a:t>
            </a:r>
          </a:p>
        </p:txBody>
      </p:sp>
    </p:spTree>
    <p:extLst>
      <p:ext uri="{BB962C8B-B14F-4D97-AF65-F5344CB8AC3E}">
        <p14:creationId xmlns:p14="http://schemas.microsoft.com/office/powerpoint/2010/main" val="3047408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2C1194E-82A1-26EB-9E92-E8421B585F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7" name="Straight Connector 15">
            <a:extLst>
              <a:ext uri="{FF2B5EF4-FFF2-40B4-BE49-F238E27FC236}">
                <a16:creationId xmlns:a16="http://schemas.microsoft.com/office/drawing/2014/main" id="{1BFC0AE6-EB98-B940-AF85-90EB0B819C8D}"/>
              </a:ext>
            </a:extLst>
          </p:cNvPr>
          <p:cNvSpPr/>
          <p:nvPr/>
        </p:nvSpPr>
        <p:spPr>
          <a:xfrm>
            <a:off x="3733280" y="1842876"/>
            <a:ext cx="5358" cy="3547830"/>
          </a:xfrm>
          <a:prstGeom prst="line">
            <a:avLst/>
          </a:prstGeom>
          <a:ln w="3175">
            <a:solidFill>
              <a:schemeClr val="accent6">
                <a:lumOff val="-9960"/>
              </a:schemeClr>
            </a:solidFill>
            <a:miter/>
          </a:ln>
        </p:spPr>
        <p:txBody>
          <a:bodyPr lIns="45719" rIns="45719"/>
          <a:lstStyle/>
          <a:p>
            <a:endParaRPr/>
          </a:p>
        </p:txBody>
      </p:sp>
      <p:sp>
        <p:nvSpPr>
          <p:cNvPr id="9" name="Title 20">
            <a:extLst>
              <a:ext uri="{FF2B5EF4-FFF2-40B4-BE49-F238E27FC236}">
                <a16:creationId xmlns:a16="http://schemas.microsoft.com/office/drawing/2014/main" id="{5DB849F1-271A-764A-A46A-AA699E8493BD}"/>
              </a:ext>
            </a:extLst>
          </p:cNvPr>
          <p:cNvSpPr txBox="1"/>
          <p:nvPr/>
        </p:nvSpPr>
        <p:spPr>
          <a:xfrm>
            <a:off x="4224920" y="1916037"/>
            <a:ext cx="7054662" cy="34015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marL="342900" indent="-342900" defTabSz="457200">
              <a:lnSpc>
                <a:spcPct val="130000"/>
              </a:lnSpc>
              <a:buFont typeface="Arial" panose="020B0604020202020204" pitchFamily="34" charset="0"/>
              <a:buChar char="•"/>
              <a:defRPr sz="1200">
                <a:latin typeface="Century Gothic"/>
                <a:ea typeface="Century Gothic"/>
                <a:cs typeface="Century Gothic"/>
                <a:sym typeface="Century Gothic"/>
              </a:defRPr>
            </a:pPr>
            <a:r>
              <a:rPr lang="es-ES" sz="2400" dirty="0"/>
              <a:t>Las ordinarias se reunirán por lo menos una vez al año, dentro de los tres primeros meses. </a:t>
            </a:r>
          </a:p>
          <a:p>
            <a:pPr marL="342900" indent="-342900" defTabSz="457200">
              <a:lnSpc>
                <a:spcPct val="130000"/>
              </a:lnSpc>
              <a:buFont typeface="Arial" panose="020B0604020202020204" pitchFamily="34" charset="0"/>
              <a:buChar char="•"/>
              <a:defRPr sz="1200">
                <a:latin typeface="Century Gothic"/>
                <a:ea typeface="Century Gothic"/>
                <a:cs typeface="Century Gothic"/>
                <a:sym typeface="Century Gothic"/>
              </a:defRPr>
            </a:pPr>
            <a:r>
              <a:rPr lang="es-ES" sz="2400" dirty="0"/>
              <a:t>Las extraordinarias cuando fueran convocadas para tratar los asuntos puntualizados en la convocatoria.</a:t>
            </a:r>
          </a:p>
          <a:p>
            <a:pPr marL="342900" indent="-342900" defTabSz="457200">
              <a:lnSpc>
                <a:spcPct val="130000"/>
              </a:lnSpc>
              <a:buFont typeface="Arial" panose="020B0604020202020204" pitchFamily="34" charset="0"/>
              <a:buChar char="•"/>
              <a:defRPr sz="1200">
                <a:latin typeface="Century Gothic"/>
                <a:ea typeface="Century Gothic"/>
                <a:cs typeface="Century Gothic"/>
                <a:sym typeface="Century Gothic"/>
              </a:defRPr>
            </a:pPr>
            <a:r>
              <a:rPr lang="es-ES" sz="2400" dirty="0"/>
              <a:t>Las asambleas informativas</a:t>
            </a:r>
          </a:p>
        </p:txBody>
      </p:sp>
      <p:sp>
        <p:nvSpPr>
          <p:cNvPr id="11" name="Title 20">
            <a:extLst>
              <a:ext uri="{FF2B5EF4-FFF2-40B4-BE49-F238E27FC236}">
                <a16:creationId xmlns:a16="http://schemas.microsoft.com/office/drawing/2014/main" id="{7D2142AD-8C9C-D245-94AD-E5D10EA2F379}"/>
              </a:ext>
            </a:extLst>
          </p:cNvPr>
          <p:cNvSpPr txBox="1"/>
          <p:nvPr/>
        </p:nvSpPr>
        <p:spPr>
          <a:xfrm>
            <a:off x="1267441" y="3912034"/>
            <a:ext cx="2259379" cy="3065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defTabSz="457200">
              <a:lnSpc>
                <a:spcPct val="130000"/>
              </a:lnSpc>
              <a:defRPr sz="1200">
                <a:latin typeface="Century Gothic"/>
                <a:ea typeface="Century Gothic"/>
                <a:cs typeface="Century Gothic"/>
                <a:sym typeface="Century Gothic"/>
              </a:defRPr>
            </a:lvl1pPr>
          </a:lstStyle>
          <a:p>
            <a:endParaRPr dirty="0"/>
          </a:p>
        </p:txBody>
      </p:sp>
      <p:sp>
        <p:nvSpPr>
          <p:cNvPr id="12" name="Title 20">
            <a:extLst>
              <a:ext uri="{FF2B5EF4-FFF2-40B4-BE49-F238E27FC236}">
                <a16:creationId xmlns:a16="http://schemas.microsoft.com/office/drawing/2014/main" id="{650C041C-B9E6-4974-9275-D9F4516C91D3}"/>
              </a:ext>
            </a:extLst>
          </p:cNvPr>
          <p:cNvSpPr txBox="1"/>
          <p:nvPr/>
        </p:nvSpPr>
        <p:spPr>
          <a:xfrm>
            <a:off x="768828" y="2231666"/>
            <a:ext cx="2826220" cy="14745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lvl1pPr defTabSz="457200">
              <a:lnSpc>
                <a:spcPct val="130000"/>
              </a:lnSpc>
              <a:defRPr sz="1200">
                <a:latin typeface="Century Gothic"/>
                <a:ea typeface="Century Gothic"/>
                <a:cs typeface="Century Gothic"/>
                <a:sym typeface="Century Gothic"/>
              </a:defRPr>
            </a:lvl1pPr>
          </a:lstStyle>
          <a:p>
            <a:r>
              <a:rPr lang="es-EC" sz="3600" dirty="0">
                <a:effectLst/>
                <a:latin typeface="Calibri" panose="020F0502020204030204" pitchFamily="34" charset="0"/>
                <a:ea typeface="Times New Roman" panose="02020603050405020304" pitchFamily="18" charset="0"/>
              </a:rPr>
              <a:t>Clases de</a:t>
            </a:r>
            <a:br>
              <a:rPr lang="es-EC" sz="3600" dirty="0">
                <a:effectLst/>
                <a:latin typeface="Calibri" panose="020F0502020204030204" pitchFamily="34" charset="0"/>
                <a:ea typeface="Times New Roman" panose="02020603050405020304" pitchFamily="18" charset="0"/>
              </a:rPr>
            </a:br>
            <a:r>
              <a:rPr lang="es-EC" sz="3600" dirty="0">
                <a:effectLst/>
                <a:latin typeface="Calibri" panose="020F0502020204030204" pitchFamily="34" charset="0"/>
                <a:ea typeface="Times New Roman" panose="02020603050405020304" pitchFamily="18" charset="0"/>
              </a:rPr>
              <a:t>Asambleas</a:t>
            </a:r>
          </a:p>
        </p:txBody>
      </p:sp>
    </p:spTree>
    <p:extLst>
      <p:ext uri="{BB962C8B-B14F-4D97-AF65-F5344CB8AC3E}">
        <p14:creationId xmlns:p14="http://schemas.microsoft.com/office/powerpoint/2010/main" val="29933899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97B92DE-5476-215D-6B64-903230A11D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7" name="Straight Connector 15">
            <a:extLst>
              <a:ext uri="{FF2B5EF4-FFF2-40B4-BE49-F238E27FC236}">
                <a16:creationId xmlns:a16="http://schemas.microsoft.com/office/drawing/2014/main" id="{1BFC0AE6-EB98-B940-AF85-90EB0B819C8D}"/>
              </a:ext>
            </a:extLst>
          </p:cNvPr>
          <p:cNvSpPr/>
          <p:nvPr/>
        </p:nvSpPr>
        <p:spPr>
          <a:xfrm>
            <a:off x="3733280" y="1842876"/>
            <a:ext cx="5358" cy="3547830"/>
          </a:xfrm>
          <a:prstGeom prst="line">
            <a:avLst/>
          </a:prstGeom>
          <a:ln w="3175">
            <a:solidFill>
              <a:schemeClr val="accent6">
                <a:lumOff val="-9960"/>
              </a:schemeClr>
            </a:solidFill>
            <a:miter/>
          </a:ln>
        </p:spPr>
        <p:txBody>
          <a:bodyPr lIns="45719" rIns="45719"/>
          <a:lstStyle/>
          <a:p>
            <a:endParaRPr/>
          </a:p>
        </p:txBody>
      </p:sp>
      <p:sp>
        <p:nvSpPr>
          <p:cNvPr id="9" name="Title 20">
            <a:extLst>
              <a:ext uri="{FF2B5EF4-FFF2-40B4-BE49-F238E27FC236}">
                <a16:creationId xmlns:a16="http://schemas.microsoft.com/office/drawing/2014/main" id="{5DB849F1-271A-764A-A46A-AA699E8493BD}"/>
              </a:ext>
            </a:extLst>
          </p:cNvPr>
          <p:cNvSpPr txBox="1"/>
          <p:nvPr/>
        </p:nvSpPr>
        <p:spPr>
          <a:xfrm>
            <a:off x="4224920" y="715708"/>
            <a:ext cx="7054662" cy="58021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pPr marL="342900" indent="-342900" defTabSz="457200">
              <a:lnSpc>
                <a:spcPct val="130000"/>
              </a:lnSpc>
              <a:buFont typeface="Arial" panose="020B0604020202020204" pitchFamily="34" charset="0"/>
              <a:buChar char="•"/>
              <a:defRPr sz="1200">
                <a:latin typeface="Century Gothic"/>
                <a:ea typeface="Century Gothic"/>
                <a:cs typeface="Century Gothic"/>
                <a:sym typeface="Century Gothic"/>
              </a:defRPr>
            </a:pPr>
            <a:r>
              <a:rPr lang="es-ES" sz="2400" dirty="0"/>
              <a:t>Presenciales: Son aquellas, en las que sus asistentes se reúnen en conjunto en un lugar físico, debidamente determinado en la convocatoria. </a:t>
            </a:r>
          </a:p>
          <a:p>
            <a:pPr marL="342900" indent="-342900" defTabSz="457200">
              <a:lnSpc>
                <a:spcPct val="130000"/>
              </a:lnSpc>
              <a:buFont typeface="Arial" panose="020B0604020202020204" pitchFamily="34" charset="0"/>
              <a:buChar char="•"/>
              <a:defRPr sz="1200">
                <a:latin typeface="Century Gothic"/>
                <a:ea typeface="Century Gothic"/>
                <a:cs typeface="Century Gothic"/>
                <a:sym typeface="Century Gothic"/>
              </a:defRPr>
            </a:pPr>
            <a:r>
              <a:rPr lang="es-ES" sz="2400" dirty="0"/>
              <a:t>Virtuales:  Son aquellas, que se realizan a través de medios tecnológicos sin que se requiera la presencia física de los socios a representantes en un lugar determinado; podrán celebrarse cuando el mecanismo utilizado garantice el normal desarrollo de la asamblea</a:t>
            </a:r>
            <a:endParaRPr lang="es-MX" sz="2000" dirty="0"/>
          </a:p>
          <a:p>
            <a:pPr defTabSz="457200">
              <a:lnSpc>
                <a:spcPct val="130000"/>
              </a:lnSpc>
              <a:defRPr sz="1200">
                <a:latin typeface="Century Gothic"/>
                <a:ea typeface="Century Gothic"/>
                <a:cs typeface="Century Gothic"/>
                <a:sym typeface="Century Gothic"/>
              </a:defRPr>
            </a:pPr>
            <a:endParaRPr lang="es-ES" sz="2400" dirty="0"/>
          </a:p>
        </p:txBody>
      </p:sp>
      <p:sp>
        <p:nvSpPr>
          <p:cNvPr id="11" name="Title 20">
            <a:extLst>
              <a:ext uri="{FF2B5EF4-FFF2-40B4-BE49-F238E27FC236}">
                <a16:creationId xmlns:a16="http://schemas.microsoft.com/office/drawing/2014/main" id="{7D2142AD-8C9C-D245-94AD-E5D10EA2F379}"/>
              </a:ext>
            </a:extLst>
          </p:cNvPr>
          <p:cNvSpPr txBox="1"/>
          <p:nvPr/>
        </p:nvSpPr>
        <p:spPr>
          <a:xfrm>
            <a:off x="1267441" y="3912034"/>
            <a:ext cx="2259379" cy="3065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defTabSz="457200">
              <a:lnSpc>
                <a:spcPct val="130000"/>
              </a:lnSpc>
              <a:defRPr sz="1200">
                <a:latin typeface="Century Gothic"/>
                <a:ea typeface="Century Gothic"/>
                <a:cs typeface="Century Gothic"/>
                <a:sym typeface="Century Gothic"/>
              </a:defRPr>
            </a:lvl1pPr>
          </a:lstStyle>
          <a:p>
            <a:endParaRPr dirty="0"/>
          </a:p>
        </p:txBody>
      </p:sp>
      <p:sp>
        <p:nvSpPr>
          <p:cNvPr id="12" name="Title 20">
            <a:extLst>
              <a:ext uri="{FF2B5EF4-FFF2-40B4-BE49-F238E27FC236}">
                <a16:creationId xmlns:a16="http://schemas.microsoft.com/office/drawing/2014/main" id="{650C041C-B9E6-4974-9275-D9F4516C91D3}"/>
              </a:ext>
            </a:extLst>
          </p:cNvPr>
          <p:cNvSpPr txBox="1"/>
          <p:nvPr/>
        </p:nvSpPr>
        <p:spPr>
          <a:xfrm>
            <a:off x="768828" y="2231666"/>
            <a:ext cx="2826220" cy="14745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ctr">
            <a:spAutoFit/>
          </a:bodyPr>
          <a:lstStyle>
            <a:lvl1pPr defTabSz="457200">
              <a:lnSpc>
                <a:spcPct val="130000"/>
              </a:lnSpc>
              <a:defRPr sz="1200">
                <a:latin typeface="Century Gothic"/>
                <a:ea typeface="Century Gothic"/>
                <a:cs typeface="Century Gothic"/>
                <a:sym typeface="Century Gothic"/>
              </a:defRPr>
            </a:lvl1pPr>
          </a:lstStyle>
          <a:p>
            <a:r>
              <a:rPr lang="es-EC" sz="3600" dirty="0">
                <a:latin typeface="Calibri" panose="020F0502020204030204" pitchFamily="34" charset="0"/>
                <a:ea typeface="Times New Roman" panose="02020603050405020304" pitchFamily="18" charset="0"/>
              </a:rPr>
              <a:t>Modalidades</a:t>
            </a:r>
            <a:br>
              <a:rPr lang="es-EC" sz="3600" dirty="0">
                <a:effectLst/>
                <a:latin typeface="Calibri" panose="020F0502020204030204" pitchFamily="34" charset="0"/>
                <a:ea typeface="Times New Roman" panose="02020603050405020304" pitchFamily="18" charset="0"/>
              </a:rPr>
            </a:br>
            <a:r>
              <a:rPr lang="es-EC" sz="3600" dirty="0">
                <a:effectLst/>
                <a:latin typeface="Calibri" panose="020F0502020204030204" pitchFamily="34" charset="0"/>
                <a:ea typeface="Times New Roman" panose="02020603050405020304" pitchFamily="18" charset="0"/>
              </a:rPr>
              <a:t>de Asambleas</a:t>
            </a:r>
          </a:p>
        </p:txBody>
      </p:sp>
    </p:spTree>
    <p:extLst>
      <p:ext uri="{BB962C8B-B14F-4D97-AF65-F5344CB8AC3E}">
        <p14:creationId xmlns:p14="http://schemas.microsoft.com/office/powerpoint/2010/main" val="29030270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descr="Patrón de fondo&#10;&#10;Descripción generada automáticamente con confianza baja">
            <a:extLst>
              <a:ext uri="{FF2B5EF4-FFF2-40B4-BE49-F238E27FC236}">
                <a16:creationId xmlns:a16="http://schemas.microsoft.com/office/drawing/2014/main" id="{E9717B1C-F0E0-734B-AE39-3778D5B34B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62"/>
            <a:ext cx="12192000" cy="6845475"/>
          </a:xfrm>
          <a:prstGeom prst="rect">
            <a:avLst/>
          </a:prstGeom>
        </p:spPr>
      </p:pic>
      <p:sp>
        <p:nvSpPr>
          <p:cNvPr id="2" name="Title 20">
            <a:extLst>
              <a:ext uri="{FF2B5EF4-FFF2-40B4-BE49-F238E27FC236}">
                <a16:creationId xmlns:a16="http://schemas.microsoft.com/office/drawing/2014/main" id="{7027A86D-CA19-A633-81B5-391EDE6F45CC}"/>
              </a:ext>
            </a:extLst>
          </p:cNvPr>
          <p:cNvSpPr txBox="1"/>
          <p:nvPr/>
        </p:nvSpPr>
        <p:spPr>
          <a:xfrm>
            <a:off x="359523" y="2931362"/>
            <a:ext cx="3112838" cy="9952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ctr">
            <a:spAutoFit/>
          </a:bodyPr>
          <a:lstStyle>
            <a:lvl1pPr defTabSz="457200">
              <a:lnSpc>
                <a:spcPct val="130000"/>
              </a:lnSpc>
              <a:defRPr sz="1200">
                <a:latin typeface="Century Gothic"/>
                <a:ea typeface="Century Gothic"/>
                <a:cs typeface="Century Gothic"/>
                <a:sym typeface="Century Gothic"/>
              </a:defRPr>
            </a:lvl1pPr>
          </a:lstStyle>
          <a:p>
            <a:r>
              <a:rPr lang="es-MX" sz="3600" dirty="0">
                <a:effectLst/>
                <a:latin typeface="Calibri" panose="020F0502020204030204" pitchFamily="34" charset="0"/>
                <a:ea typeface="Times New Roman" panose="02020603050405020304" pitchFamily="18" charset="0"/>
              </a:rPr>
              <a:t>Supervisión</a:t>
            </a:r>
          </a:p>
          <a:p>
            <a:r>
              <a:rPr lang="es-MX" sz="1000" dirty="0">
                <a:latin typeface="Calibri" panose="020F0502020204030204" pitchFamily="34" charset="0"/>
              </a:rPr>
              <a:t>COMYF 290</a:t>
            </a:r>
            <a:endParaRPr lang="es-MX" sz="1000" dirty="0"/>
          </a:p>
        </p:txBody>
      </p:sp>
      <p:sp>
        <p:nvSpPr>
          <p:cNvPr id="4" name="Straight Connector 15">
            <a:extLst>
              <a:ext uri="{FF2B5EF4-FFF2-40B4-BE49-F238E27FC236}">
                <a16:creationId xmlns:a16="http://schemas.microsoft.com/office/drawing/2014/main" id="{8A90FCCE-DBDA-E4DD-E4FF-28EEE5AAE26B}"/>
              </a:ext>
            </a:extLst>
          </p:cNvPr>
          <p:cNvSpPr/>
          <p:nvPr/>
        </p:nvSpPr>
        <p:spPr>
          <a:xfrm>
            <a:off x="3733280" y="1842876"/>
            <a:ext cx="5358" cy="3547830"/>
          </a:xfrm>
          <a:prstGeom prst="line">
            <a:avLst/>
          </a:prstGeom>
          <a:ln w="3175">
            <a:solidFill>
              <a:schemeClr val="accent6">
                <a:lumOff val="-9960"/>
              </a:schemeClr>
            </a:solidFill>
            <a:miter/>
          </a:ln>
        </p:spPr>
        <p:txBody>
          <a:bodyPr lIns="45719" rIns="45719"/>
          <a:lstStyle/>
          <a:p>
            <a:endParaRPr/>
          </a:p>
        </p:txBody>
      </p:sp>
      <p:sp>
        <p:nvSpPr>
          <p:cNvPr id="6" name="Title 20">
            <a:extLst>
              <a:ext uri="{FF2B5EF4-FFF2-40B4-BE49-F238E27FC236}">
                <a16:creationId xmlns:a16="http://schemas.microsoft.com/office/drawing/2014/main" id="{BD558AA0-3F61-1D18-9E0C-75DE88D7AF8B}"/>
              </a:ext>
            </a:extLst>
          </p:cNvPr>
          <p:cNvSpPr txBox="1"/>
          <p:nvPr/>
        </p:nvSpPr>
        <p:spPr>
          <a:xfrm>
            <a:off x="4260476" y="358491"/>
            <a:ext cx="7054662" cy="63617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pPr defTabSz="457200">
              <a:lnSpc>
                <a:spcPct val="130000"/>
              </a:lnSpc>
              <a:defRPr sz="1200">
                <a:latin typeface="Century Gothic"/>
                <a:ea typeface="Century Gothic"/>
                <a:cs typeface="Century Gothic"/>
                <a:sym typeface="Century Gothic"/>
              </a:defRPr>
            </a:pPr>
            <a:r>
              <a:rPr lang="es-MX" sz="1500" dirty="0"/>
              <a:t>Supervisión consolidada y transfronteriza. Los organismos de control efectuarán supervisión consolidada y transfronteriza a todo el grupo financiero o grupo popular y solidario, a través de un adecuado seguimiento y la aplicación de normas prudenciales a todas las actividades que realizan los grupos a nivel local e internacional, la transparencia de sus operaciones, el tratamiento de los conflictos de interés, el servicio y la seguridad de los clientes y la identificación de riesgos en la posición de solvencia y liquidez, de manera individual y a nivel consolidado, así como para evitar arbitrajes regulatorios.</a:t>
            </a:r>
          </a:p>
          <a:p>
            <a:pPr defTabSz="457200">
              <a:lnSpc>
                <a:spcPct val="130000"/>
              </a:lnSpc>
              <a:defRPr sz="1200">
                <a:latin typeface="Century Gothic"/>
                <a:ea typeface="Century Gothic"/>
                <a:cs typeface="Century Gothic"/>
                <a:sym typeface="Century Gothic"/>
              </a:defRPr>
            </a:pPr>
            <a:endParaRPr lang="es-MX" sz="1500" dirty="0"/>
          </a:p>
          <a:p>
            <a:pPr defTabSz="457200">
              <a:lnSpc>
                <a:spcPct val="130000"/>
              </a:lnSpc>
              <a:defRPr sz="1200">
                <a:latin typeface="Century Gothic"/>
                <a:ea typeface="Century Gothic"/>
                <a:cs typeface="Century Gothic"/>
                <a:sym typeface="Century Gothic"/>
              </a:defRPr>
            </a:pPr>
            <a:r>
              <a:rPr lang="es-MX" sz="1500" dirty="0"/>
              <a:t>Los organismos de control locales efectuarán la supervisión consolidada de la entidad que hace de cabeza de grupo y de sus integrantes, y requerirán la información que fuera necesaria, sin límite alguno, directamente o a través de ella, a todos los integrantes del grupo financiero o grupo popular y solidario y determinarán el requerimiento de patrimonio técnico consolidado de dichos grupos.</a:t>
            </a:r>
          </a:p>
          <a:p>
            <a:pPr defTabSz="457200">
              <a:lnSpc>
                <a:spcPct val="130000"/>
              </a:lnSpc>
              <a:defRPr sz="1200">
                <a:latin typeface="Century Gothic"/>
                <a:ea typeface="Century Gothic"/>
                <a:cs typeface="Century Gothic"/>
                <a:sym typeface="Century Gothic"/>
              </a:defRPr>
            </a:pPr>
            <a:endParaRPr lang="es-MX" sz="1500" dirty="0"/>
          </a:p>
          <a:p>
            <a:pPr defTabSz="457200">
              <a:lnSpc>
                <a:spcPct val="130000"/>
              </a:lnSpc>
              <a:defRPr sz="1200">
                <a:latin typeface="Century Gothic"/>
                <a:ea typeface="Century Gothic"/>
                <a:cs typeface="Century Gothic"/>
                <a:sym typeface="Century Gothic"/>
              </a:defRPr>
            </a:pPr>
            <a:r>
              <a:rPr lang="es-MX" sz="1500" dirty="0"/>
              <a:t>La supervisión consolidada y transfronteriza podrá ser realizada en cooperación con organismos de control extranjeros, sobre la base de convenios que se suscriban para el efecto, los cuales, bajo criterios de reciprocidad, deberán facilitar el intercambio de información entre ellos.</a:t>
            </a:r>
          </a:p>
        </p:txBody>
      </p:sp>
    </p:spTree>
    <p:extLst>
      <p:ext uri="{BB962C8B-B14F-4D97-AF65-F5344CB8AC3E}">
        <p14:creationId xmlns:p14="http://schemas.microsoft.com/office/powerpoint/2010/main" val="396335493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dvAuto="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D34F885-666A-E4EE-8EBD-24ED6B12F2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7" name="Straight Connector 15">
            <a:extLst>
              <a:ext uri="{FF2B5EF4-FFF2-40B4-BE49-F238E27FC236}">
                <a16:creationId xmlns:a16="http://schemas.microsoft.com/office/drawing/2014/main" id="{1BFC0AE6-EB98-B940-AF85-90EB0B819C8D}"/>
              </a:ext>
            </a:extLst>
          </p:cNvPr>
          <p:cNvSpPr/>
          <p:nvPr/>
        </p:nvSpPr>
        <p:spPr>
          <a:xfrm>
            <a:off x="3733280" y="1034321"/>
            <a:ext cx="0" cy="4856813"/>
          </a:xfrm>
          <a:prstGeom prst="line">
            <a:avLst/>
          </a:prstGeom>
          <a:ln w="3175">
            <a:solidFill>
              <a:schemeClr val="accent6">
                <a:lumOff val="-9960"/>
              </a:schemeClr>
            </a:solidFill>
            <a:miter/>
          </a:ln>
        </p:spPr>
        <p:txBody>
          <a:bodyPr lIns="45719" rIns="45719"/>
          <a:lstStyle/>
          <a:p>
            <a:endParaRPr/>
          </a:p>
        </p:txBody>
      </p:sp>
      <p:sp>
        <p:nvSpPr>
          <p:cNvPr id="9" name="Title 20">
            <a:extLst>
              <a:ext uri="{FF2B5EF4-FFF2-40B4-BE49-F238E27FC236}">
                <a16:creationId xmlns:a16="http://schemas.microsoft.com/office/drawing/2014/main" id="{5DB849F1-271A-764A-A46A-AA699E8493BD}"/>
              </a:ext>
            </a:extLst>
          </p:cNvPr>
          <p:cNvSpPr txBox="1"/>
          <p:nvPr/>
        </p:nvSpPr>
        <p:spPr>
          <a:xfrm>
            <a:off x="3939740" y="603643"/>
            <a:ext cx="7867151" cy="56507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p>
            <a:pPr marL="342900" indent="-342900" defTabSz="457200">
              <a:lnSpc>
                <a:spcPct val="130000"/>
              </a:lnSpc>
              <a:buFont typeface="Arial" panose="020B0604020202020204" pitchFamily="34" charset="0"/>
              <a:buChar char="•"/>
              <a:defRPr sz="1200">
                <a:latin typeface="Century Gothic"/>
                <a:ea typeface="Century Gothic"/>
                <a:cs typeface="Century Gothic"/>
                <a:sym typeface="Century Gothic"/>
              </a:defRPr>
            </a:pPr>
            <a:r>
              <a:rPr lang="es-ES" sz="2000" dirty="0"/>
              <a:t>Exhibición en el panel informativo de transparencia de información, panel informativo de productos y servicios, lugar visible de atención al socio, accesos o puertas de ingreso de matriz, sucursales, agencias, oficinas opera vas y corresponsales solidarios de las Cooperativas de Ahorro y Crédito.</a:t>
            </a:r>
          </a:p>
          <a:p>
            <a:pPr marL="342900" indent="-342900" defTabSz="457200">
              <a:lnSpc>
                <a:spcPct val="130000"/>
              </a:lnSpc>
              <a:buFont typeface="Arial" panose="020B0604020202020204" pitchFamily="34" charset="0"/>
              <a:buChar char="•"/>
              <a:defRPr sz="1200">
                <a:latin typeface="Century Gothic"/>
                <a:ea typeface="Century Gothic"/>
                <a:cs typeface="Century Gothic"/>
                <a:sym typeface="Century Gothic"/>
              </a:defRPr>
            </a:pPr>
            <a:r>
              <a:rPr lang="es-ES" sz="2000" dirty="0"/>
              <a:t>Publicación por la prensa: o</a:t>
            </a:r>
          </a:p>
          <a:p>
            <a:pPr marL="342900" indent="-342900" defTabSz="457200">
              <a:lnSpc>
                <a:spcPct val="130000"/>
              </a:lnSpc>
              <a:buFont typeface="Arial" panose="020B0604020202020204" pitchFamily="34" charset="0"/>
              <a:buChar char="•"/>
              <a:defRPr sz="1200">
                <a:latin typeface="Century Gothic"/>
                <a:ea typeface="Century Gothic"/>
                <a:cs typeface="Century Gothic"/>
                <a:sym typeface="Century Gothic"/>
              </a:defRPr>
            </a:pPr>
            <a:r>
              <a:rPr lang="es-ES" sz="2000" dirty="0"/>
              <a:t>Medios electrónicos, como mensajes enviados desde aplicaciones de telefonía celular, correos electrónicos, página web de la entidad, u otros similares, que hayan sido previamente autorizados por el socio para este fin y en los cuales se pueda verificar la identidad del remitente y destinatario; y, tener constancia y confirmación de su envió y recepción.</a:t>
            </a:r>
          </a:p>
        </p:txBody>
      </p:sp>
      <p:sp>
        <p:nvSpPr>
          <p:cNvPr id="11" name="Title 20">
            <a:extLst>
              <a:ext uri="{FF2B5EF4-FFF2-40B4-BE49-F238E27FC236}">
                <a16:creationId xmlns:a16="http://schemas.microsoft.com/office/drawing/2014/main" id="{7D2142AD-8C9C-D245-94AD-E5D10EA2F379}"/>
              </a:ext>
            </a:extLst>
          </p:cNvPr>
          <p:cNvSpPr txBox="1"/>
          <p:nvPr/>
        </p:nvSpPr>
        <p:spPr>
          <a:xfrm>
            <a:off x="1267441" y="3912034"/>
            <a:ext cx="2259379" cy="3065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defTabSz="457200">
              <a:lnSpc>
                <a:spcPct val="130000"/>
              </a:lnSpc>
              <a:defRPr sz="1200">
                <a:latin typeface="Century Gothic"/>
                <a:ea typeface="Century Gothic"/>
                <a:cs typeface="Century Gothic"/>
                <a:sym typeface="Century Gothic"/>
              </a:defRPr>
            </a:lvl1pPr>
          </a:lstStyle>
          <a:p>
            <a:endParaRPr dirty="0"/>
          </a:p>
        </p:txBody>
      </p:sp>
      <p:sp>
        <p:nvSpPr>
          <p:cNvPr id="12" name="Title 20">
            <a:extLst>
              <a:ext uri="{FF2B5EF4-FFF2-40B4-BE49-F238E27FC236}">
                <a16:creationId xmlns:a16="http://schemas.microsoft.com/office/drawing/2014/main" id="{650C041C-B9E6-4974-9275-D9F4516C91D3}"/>
              </a:ext>
            </a:extLst>
          </p:cNvPr>
          <p:cNvSpPr txBox="1"/>
          <p:nvPr/>
        </p:nvSpPr>
        <p:spPr>
          <a:xfrm>
            <a:off x="759140" y="2441631"/>
            <a:ext cx="2974140" cy="7502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ctr">
            <a:spAutoFit/>
          </a:bodyPr>
          <a:lstStyle>
            <a:lvl1pPr defTabSz="457200">
              <a:lnSpc>
                <a:spcPct val="130000"/>
              </a:lnSpc>
              <a:defRPr sz="1200">
                <a:latin typeface="Century Gothic"/>
                <a:ea typeface="Century Gothic"/>
                <a:cs typeface="Century Gothic"/>
                <a:sym typeface="Century Gothic"/>
              </a:defRPr>
            </a:lvl1pPr>
          </a:lstStyle>
          <a:p>
            <a:r>
              <a:rPr lang="es-EC" sz="3600" dirty="0">
                <a:effectLst/>
                <a:latin typeface="Calibri" panose="020F0502020204030204" pitchFamily="34" charset="0"/>
                <a:ea typeface="Times New Roman" panose="02020603050405020304" pitchFamily="18" charset="0"/>
              </a:rPr>
              <a:t>Convocatoria</a:t>
            </a:r>
            <a:endParaRPr sz="3600" dirty="0"/>
          </a:p>
        </p:txBody>
      </p:sp>
    </p:spTree>
    <p:extLst>
      <p:ext uri="{BB962C8B-B14F-4D97-AF65-F5344CB8AC3E}">
        <p14:creationId xmlns:p14="http://schemas.microsoft.com/office/powerpoint/2010/main" val="150975562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712D13C-F4EB-1EB2-7E75-C8A6E8314D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7" name="Straight Connector 15">
            <a:extLst>
              <a:ext uri="{FF2B5EF4-FFF2-40B4-BE49-F238E27FC236}">
                <a16:creationId xmlns:a16="http://schemas.microsoft.com/office/drawing/2014/main" id="{1BFC0AE6-EB98-B940-AF85-90EB0B819C8D}"/>
              </a:ext>
            </a:extLst>
          </p:cNvPr>
          <p:cNvSpPr/>
          <p:nvPr/>
        </p:nvSpPr>
        <p:spPr>
          <a:xfrm>
            <a:off x="3733280" y="1034321"/>
            <a:ext cx="0" cy="4856813"/>
          </a:xfrm>
          <a:prstGeom prst="line">
            <a:avLst/>
          </a:prstGeom>
          <a:ln w="3175">
            <a:solidFill>
              <a:schemeClr val="accent6">
                <a:lumOff val="-9960"/>
              </a:schemeClr>
            </a:solidFill>
            <a:miter/>
          </a:ln>
        </p:spPr>
        <p:txBody>
          <a:bodyPr lIns="45719" rIns="45719"/>
          <a:lstStyle/>
          <a:p>
            <a:endParaRPr/>
          </a:p>
        </p:txBody>
      </p:sp>
      <p:sp>
        <p:nvSpPr>
          <p:cNvPr id="9" name="Title 20">
            <a:extLst>
              <a:ext uri="{FF2B5EF4-FFF2-40B4-BE49-F238E27FC236}">
                <a16:creationId xmlns:a16="http://schemas.microsoft.com/office/drawing/2014/main" id="{5DB849F1-271A-764A-A46A-AA699E8493BD}"/>
              </a:ext>
            </a:extLst>
          </p:cNvPr>
          <p:cNvSpPr txBox="1"/>
          <p:nvPr/>
        </p:nvSpPr>
        <p:spPr>
          <a:xfrm>
            <a:off x="3939740" y="1403864"/>
            <a:ext cx="7867151" cy="4050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ctr">
            <a:spAutoFit/>
          </a:bodyPr>
          <a:lstStyle/>
          <a:p>
            <a:pPr defTabSz="457200">
              <a:lnSpc>
                <a:spcPct val="130000"/>
              </a:lnSpc>
              <a:defRPr sz="1200">
                <a:latin typeface="Century Gothic"/>
                <a:ea typeface="Century Gothic"/>
                <a:cs typeface="Century Gothic"/>
                <a:sym typeface="Century Gothic"/>
              </a:defRPr>
            </a:pPr>
            <a:r>
              <a:rPr lang="es-ES" sz="2000" dirty="0"/>
              <a:t>Puede ser solicitada al presidente por:</a:t>
            </a:r>
          </a:p>
          <a:p>
            <a:pPr marL="342900" indent="-342900" defTabSz="457200">
              <a:lnSpc>
                <a:spcPct val="130000"/>
              </a:lnSpc>
              <a:buFont typeface="Arial" panose="020B0604020202020204" pitchFamily="34" charset="0"/>
              <a:buChar char="•"/>
              <a:defRPr sz="1200">
                <a:latin typeface="Century Gothic"/>
                <a:ea typeface="Century Gothic"/>
                <a:cs typeface="Century Gothic"/>
                <a:sym typeface="Century Gothic"/>
              </a:defRPr>
            </a:pPr>
            <a:r>
              <a:rPr lang="es-ES" sz="2000" dirty="0"/>
              <a:t>Consejo de Vigilancia </a:t>
            </a:r>
          </a:p>
          <a:p>
            <a:pPr marL="342900" indent="-342900" defTabSz="457200">
              <a:lnSpc>
                <a:spcPct val="130000"/>
              </a:lnSpc>
              <a:buFont typeface="Arial" panose="020B0604020202020204" pitchFamily="34" charset="0"/>
              <a:buChar char="•"/>
              <a:defRPr sz="1200">
                <a:latin typeface="Century Gothic"/>
                <a:ea typeface="Century Gothic"/>
                <a:cs typeface="Century Gothic"/>
                <a:sym typeface="Century Gothic"/>
              </a:defRPr>
            </a:pPr>
            <a:r>
              <a:rPr lang="es-ES" sz="2000" dirty="0"/>
              <a:t>Gerente </a:t>
            </a:r>
          </a:p>
          <a:p>
            <a:pPr marL="342900" indent="-342900" defTabSz="457200">
              <a:lnSpc>
                <a:spcPct val="130000"/>
              </a:lnSpc>
              <a:buFont typeface="Arial" panose="020B0604020202020204" pitchFamily="34" charset="0"/>
              <a:buChar char="•"/>
              <a:defRPr sz="1200">
                <a:latin typeface="Century Gothic"/>
                <a:ea typeface="Century Gothic"/>
                <a:cs typeface="Century Gothic"/>
                <a:sym typeface="Century Gothic"/>
              </a:defRPr>
            </a:pPr>
            <a:r>
              <a:rPr lang="es-ES" sz="2000" dirty="0"/>
              <a:t>30% de los representantes</a:t>
            </a:r>
          </a:p>
          <a:p>
            <a:pPr defTabSz="457200">
              <a:lnSpc>
                <a:spcPct val="130000"/>
              </a:lnSpc>
              <a:defRPr sz="1200">
                <a:latin typeface="Century Gothic"/>
                <a:ea typeface="Century Gothic"/>
                <a:cs typeface="Century Gothic"/>
                <a:sym typeface="Century Gothic"/>
              </a:defRPr>
            </a:pPr>
            <a:r>
              <a:rPr lang="es-ES" sz="2000" dirty="0"/>
              <a:t>Una vez solicitada debe realizarse en 15 días desde la fecha de solicitud</a:t>
            </a:r>
          </a:p>
          <a:p>
            <a:pPr defTabSz="457200">
              <a:lnSpc>
                <a:spcPct val="130000"/>
              </a:lnSpc>
              <a:defRPr sz="1200">
                <a:latin typeface="Century Gothic"/>
                <a:ea typeface="Century Gothic"/>
                <a:cs typeface="Century Gothic"/>
                <a:sym typeface="Century Gothic"/>
              </a:defRPr>
            </a:pPr>
            <a:endParaRPr lang="es-ES" sz="2000" dirty="0"/>
          </a:p>
          <a:p>
            <a:pPr defTabSz="457200">
              <a:lnSpc>
                <a:spcPct val="130000"/>
              </a:lnSpc>
              <a:defRPr sz="1200">
                <a:latin typeface="Century Gothic"/>
                <a:ea typeface="Century Gothic"/>
                <a:cs typeface="Century Gothic"/>
                <a:sym typeface="Century Gothic"/>
              </a:defRPr>
            </a:pPr>
            <a:r>
              <a:rPr lang="es-ES" sz="2000" dirty="0"/>
              <a:t>Sino convoca lo hará el Vicepresidente o en su defecto el Presidente del Consejo de Vigilancia, será presidida por quien haya convocado.</a:t>
            </a:r>
          </a:p>
        </p:txBody>
      </p:sp>
      <p:sp>
        <p:nvSpPr>
          <p:cNvPr id="11" name="Title 20">
            <a:extLst>
              <a:ext uri="{FF2B5EF4-FFF2-40B4-BE49-F238E27FC236}">
                <a16:creationId xmlns:a16="http://schemas.microsoft.com/office/drawing/2014/main" id="{7D2142AD-8C9C-D245-94AD-E5D10EA2F379}"/>
              </a:ext>
            </a:extLst>
          </p:cNvPr>
          <p:cNvSpPr txBox="1"/>
          <p:nvPr/>
        </p:nvSpPr>
        <p:spPr>
          <a:xfrm>
            <a:off x="1267441" y="3912034"/>
            <a:ext cx="2259379" cy="3065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defTabSz="457200">
              <a:lnSpc>
                <a:spcPct val="130000"/>
              </a:lnSpc>
              <a:defRPr sz="1200">
                <a:latin typeface="Century Gothic"/>
                <a:ea typeface="Century Gothic"/>
                <a:cs typeface="Century Gothic"/>
                <a:sym typeface="Century Gothic"/>
              </a:defRPr>
            </a:lvl1pPr>
          </a:lstStyle>
          <a:p>
            <a:endParaRPr dirty="0"/>
          </a:p>
        </p:txBody>
      </p:sp>
      <p:sp>
        <p:nvSpPr>
          <p:cNvPr id="12" name="Title 20">
            <a:extLst>
              <a:ext uri="{FF2B5EF4-FFF2-40B4-BE49-F238E27FC236}">
                <a16:creationId xmlns:a16="http://schemas.microsoft.com/office/drawing/2014/main" id="{650C041C-B9E6-4974-9275-D9F4516C91D3}"/>
              </a:ext>
            </a:extLst>
          </p:cNvPr>
          <p:cNvSpPr txBox="1"/>
          <p:nvPr/>
        </p:nvSpPr>
        <p:spPr>
          <a:xfrm>
            <a:off x="759140" y="2441631"/>
            <a:ext cx="2974140" cy="7502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lvl1pPr defTabSz="457200">
              <a:lnSpc>
                <a:spcPct val="130000"/>
              </a:lnSpc>
              <a:defRPr sz="1200">
                <a:latin typeface="Century Gothic"/>
                <a:ea typeface="Century Gothic"/>
                <a:cs typeface="Century Gothic"/>
                <a:sym typeface="Century Gothic"/>
              </a:defRPr>
            </a:lvl1pPr>
          </a:lstStyle>
          <a:p>
            <a:r>
              <a:rPr lang="es-EC" sz="3600" dirty="0">
                <a:effectLst/>
                <a:latin typeface="Calibri" panose="020F0502020204030204" pitchFamily="34" charset="0"/>
                <a:ea typeface="Times New Roman" panose="02020603050405020304" pitchFamily="18" charset="0"/>
              </a:rPr>
              <a:t>Convocatoria</a:t>
            </a:r>
            <a:endParaRPr sz="3600" dirty="0"/>
          </a:p>
        </p:txBody>
      </p:sp>
    </p:spTree>
    <p:extLst>
      <p:ext uri="{BB962C8B-B14F-4D97-AF65-F5344CB8AC3E}">
        <p14:creationId xmlns:p14="http://schemas.microsoft.com/office/powerpoint/2010/main" val="20559905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53A7343-B716-C6BE-D636-38DDA4945E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7" name="Straight Connector 15">
            <a:extLst>
              <a:ext uri="{FF2B5EF4-FFF2-40B4-BE49-F238E27FC236}">
                <a16:creationId xmlns:a16="http://schemas.microsoft.com/office/drawing/2014/main" id="{1BFC0AE6-EB98-B940-AF85-90EB0B819C8D}"/>
              </a:ext>
            </a:extLst>
          </p:cNvPr>
          <p:cNvSpPr/>
          <p:nvPr/>
        </p:nvSpPr>
        <p:spPr>
          <a:xfrm>
            <a:off x="3733280" y="1842876"/>
            <a:ext cx="5358" cy="3547830"/>
          </a:xfrm>
          <a:prstGeom prst="line">
            <a:avLst/>
          </a:prstGeom>
          <a:ln w="3175">
            <a:solidFill>
              <a:schemeClr val="accent6">
                <a:lumOff val="-9960"/>
              </a:schemeClr>
            </a:solidFill>
            <a:miter/>
          </a:ln>
        </p:spPr>
        <p:txBody>
          <a:bodyPr lIns="45719" rIns="45719"/>
          <a:lstStyle/>
          <a:p>
            <a:endParaRPr/>
          </a:p>
        </p:txBody>
      </p:sp>
      <p:sp>
        <p:nvSpPr>
          <p:cNvPr id="9" name="Title 20">
            <a:extLst>
              <a:ext uri="{FF2B5EF4-FFF2-40B4-BE49-F238E27FC236}">
                <a16:creationId xmlns:a16="http://schemas.microsoft.com/office/drawing/2014/main" id="{5DB849F1-271A-764A-A46A-AA699E8493BD}"/>
              </a:ext>
            </a:extLst>
          </p:cNvPr>
          <p:cNvSpPr txBox="1"/>
          <p:nvPr/>
        </p:nvSpPr>
        <p:spPr>
          <a:xfrm>
            <a:off x="4222737" y="1311465"/>
            <a:ext cx="7054662" cy="48504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pPr marL="171450" indent="-171450" defTabSz="457200">
              <a:lnSpc>
                <a:spcPct val="130000"/>
              </a:lnSpc>
              <a:buFont typeface="Arial" panose="020B0604020202020204" pitchFamily="34" charset="0"/>
              <a:buChar char="•"/>
              <a:defRPr sz="1200">
                <a:latin typeface="Century Gothic"/>
                <a:ea typeface="Century Gothic"/>
                <a:cs typeface="Century Gothic"/>
                <a:sym typeface="Century Gothic"/>
              </a:defRPr>
            </a:pPr>
            <a:r>
              <a:rPr lang="es-MX" sz="2000" dirty="0"/>
              <a:t>El Quorum esta dado por la mitad más uno de los Representantes</a:t>
            </a:r>
          </a:p>
          <a:p>
            <a:pPr defTabSz="457200">
              <a:lnSpc>
                <a:spcPct val="130000"/>
              </a:lnSpc>
              <a:defRPr sz="1200">
                <a:latin typeface="Century Gothic"/>
                <a:ea typeface="Century Gothic"/>
                <a:cs typeface="Century Gothic"/>
                <a:sym typeface="Century Gothic"/>
              </a:defRPr>
            </a:pPr>
            <a:r>
              <a:rPr lang="es-MX" sz="2000" dirty="0"/>
              <a:t> </a:t>
            </a:r>
          </a:p>
          <a:p>
            <a:pPr algn="just" defTabSz="457200">
              <a:lnSpc>
                <a:spcPct val="130000"/>
              </a:lnSpc>
              <a:defRPr sz="1200">
                <a:latin typeface="Century Gothic"/>
                <a:ea typeface="Century Gothic"/>
                <a:cs typeface="Century Gothic"/>
                <a:sym typeface="Century Gothic"/>
              </a:defRPr>
            </a:pPr>
            <a:r>
              <a:rPr lang="es-ES" sz="2000" dirty="0"/>
              <a:t>Existirá quórum únicamente con la presencia de más de la mitad de los representantes principales o principalizados </a:t>
            </a:r>
          </a:p>
          <a:p>
            <a:pPr algn="just" defTabSz="457200">
              <a:lnSpc>
                <a:spcPct val="130000"/>
              </a:lnSpc>
              <a:defRPr sz="1200">
                <a:latin typeface="Century Gothic"/>
                <a:ea typeface="Century Gothic"/>
                <a:cs typeface="Century Gothic"/>
                <a:sym typeface="Century Gothic"/>
              </a:defRPr>
            </a:pPr>
            <a:endParaRPr lang="es-ES" sz="2000" dirty="0"/>
          </a:p>
          <a:p>
            <a:pPr algn="just" defTabSz="457200">
              <a:lnSpc>
                <a:spcPct val="130000"/>
              </a:lnSpc>
              <a:defRPr sz="1200">
                <a:latin typeface="Century Gothic"/>
                <a:ea typeface="Century Gothic"/>
                <a:cs typeface="Century Gothic"/>
                <a:sym typeface="Century Gothic"/>
              </a:defRPr>
            </a:pPr>
            <a:r>
              <a:rPr lang="es-ES" sz="2000" dirty="0"/>
              <a:t>Los vocales principales de los Consejos de Administración y de Vigilancia tendrán derecho a voz y voto, sin que puedan ejercer éste último, en aquellos asuntos relacionados con su</a:t>
            </a:r>
          </a:p>
          <a:p>
            <a:pPr algn="just" defTabSz="457200">
              <a:lnSpc>
                <a:spcPct val="130000"/>
              </a:lnSpc>
              <a:defRPr sz="1200">
                <a:latin typeface="Century Gothic"/>
                <a:ea typeface="Century Gothic"/>
                <a:cs typeface="Century Gothic"/>
                <a:sym typeface="Century Gothic"/>
              </a:defRPr>
            </a:pPr>
            <a:r>
              <a:rPr lang="es-ES" sz="2000" dirty="0"/>
              <a:t>gestión. (Art. 15 Estatuto).</a:t>
            </a:r>
          </a:p>
        </p:txBody>
      </p:sp>
      <p:sp>
        <p:nvSpPr>
          <p:cNvPr id="11" name="Title 20">
            <a:extLst>
              <a:ext uri="{FF2B5EF4-FFF2-40B4-BE49-F238E27FC236}">
                <a16:creationId xmlns:a16="http://schemas.microsoft.com/office/drawing/2014/main" id="{7D2142AD-8C9C-D245-94AD-E5D10EA2F379}"/>
              </a:ext>
            </a:extLst>
          </p:cNvPr>
          <p:cNvSpPr txBox="1"/>
          <p:nvPr/>
        </p:nvSpPr>
        <p:spPr>
          <a:xfrm>
            <a:off x="1267441" y="3912034"/>
            <a:ext cx="2259379" cy="3065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defTabSz="457200">
              <a:lnSpc>
                <a:spcPct val="130000"/>
              </a:lnSpc>
              <a:defRPr sz="1200">
                <a:latin typeface="Century Gothic"/>
                <a:ea typeface="Century Gothic"/>
                <a:cs typeface="Century Gothic"/>
                <a:sym typeface="Century Gothic"/>
              </a:defRPr>
            </a:lvl1pPr>
          </a:lstStyle>
          <a:p>
            <a:endParaRPr dirty="0"/>
          </a:p>
        </p:txBody>
      </p:sp>
      <p:sp>
        <p:nvSpPr>
          <p:cNvPr id="12" name="Title 20">
            <a:extLst>
              <a:ext uri="{FF2B5EF4-FFF2-40B4-BE49-F238E27FC236}">
                <a16:creationId xmlns:a16="http://schemas.microsoft.com/office/drawing/2014/main" id="{650C041C-B9E6-4974-9275-D9F4516C91D3}"/>
              </a:ext>
            </a:extLst>
          </p:cNvPr>
          <p:cNvSpPr txBox="1"/>
          <p:nvPr/>
        </p:nvSpPr>
        <p:spPr>
          <a:xfrm>
            <a:off x="759140" y="1721434"/>
            <a:ext cx="2974140" cy="2190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ctr">
            <a:spAutoFit/>
          </a:bodyPr>
          <a:lstStyle>
            <a:lvl1pPr defTabSz="457200">
              <a:lnSpc>
                <a:spcPct val="130000"/>
              </a:lnSpc>
              <a:defRPr sz="1200">
                <a:latin typeface="Century Gothic"/>
                <a:ea typeface="Century Gothic"/>
                <a:cs typeface="Century Gothic"/>
                <a:sym typeface="Century Gothic"/>
              </a:defRPr>
            </a:lvl1pPr>
          </a:lstStyle>
          <a:p>
            <a:r>
              <a:rPr lang="es-EC" sz="3600" dirty="0">
                <a:effectLst/>
                <a:latin typeface="Calibri" panose="020F0502020204030204" pitchFamily="34" charset="0"/>
                <a:ea typeface="Times New Roman" panose="02020603050405020304" pitchFamily="18" charset="0"/>
              </a:rPr>
              <a:t>Quorum y</a:t>
            </a:r>
          </a:p>
          <a:p>
            <a:r>
              <a:rPr lang="es-EC" sz="3600" dirty="0">
                <a:latin typeface="Calibri" panose="020F0502020204030204" pitchFamily="34" charset="0"/>
              </a:rPr>
              <a:t>Conformación de la Asamblea</a:t>
            </a:r>
            <a:endParaRPr sz="3600" dirty="0"/>
          </a:p>
        </p:txBody>
      </p:sp>
    </p:spTree>
    <p:extLst>
      <p:ext uri="{BB962C8B-B14F-4D97-AF65-F5344CB8AC3E}">
        <p14:creationId xmlns:p14="http://schemas.microsoft.com/office/powerpoint/2010/main" val="27923901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37C2249-B33D-4D3D-A404-784A5B9D01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7" name="Straight Connector 15">
            <a:extLst>
              <a:ext uri="{FF2B5EF4-FFF2-40B4-BE49-F238E27FC236}">
                <a16:creationId xmlns:a16="http://schemas.microsoft.com/office/drawing/2014/main" id="{1BFC0AE6-EB98-B940-AF85-90EB0B819C8D}"/>
              </a:ext>
            </a:extLst>
          </p:cNvPr>
          <p:cNvSpPr/>
          <p:nvPr/>
        </p:nvSpPr>
        <p:spPr>
          <a:xfrm>
            <a:off x="3733280" y="1842876"/>
            <a:ext cx="5358" cy="3547830"/>
          </a:xfrm>
          <a:prstGeom prst="line">
            <a:avLst/>
          </a:prstGeom>
          <a:ln w="3175">
            <a:solidFill>
              <a:schemeClr val="accent6">
                <a:lumOff val="-9960"/>
              </a:schemeClr>
            </a:solidFill>
            <a:miter/>
          </a:ln>
        </p:spPr>
        <p:txBody>
          <a:bodyPr lIns="45719" rIns="45719"/>
          <a:lstStyle/>
          <a:p>
            <a:endParaRPr/>
          </a:p>
        </p:txBody>
      </p:sp>
      <p:sp>
        <p:nvSpPr>
          <p:cNvPr id="9" name="Title 20">
            <a:extLst>
              <a:ext uri="{FF2B5EF4-FFF2-40B4-BE49-F238E27FC236}">
                <a16:creationId xmlns:a16="http://schemas.microsoft.com/office/drawing/2014/main" id="{5DB849F1-271A-764A-A46A-AA699E8493BD}"/>
              </a:ext>
            </a:extLst>
          </p:cNvPr>
          <p:cNvSpPr txBox="1"/>
          <p:nvPr/>
        </p:nvSpPr>
        <p:spPr>
          <a:xfrm>
            <a:off x="4222737" y="2111683"/>
            <a:ext cx="7054662" cy="32500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defTabSz="457200">
              <a:lnSpc>
                <a:spcPct val="130000"/>
              </a:lnSpc>
              <a:defRPr sz="1200">
                <a:latin typeface="Century Gothic"/>
                <a:ea typeface="Century Gothic"/>
                <a:cs typeface="Century Gothic"/>
                <a:sym typeface="Century Gothic"/>
              </a:defRPr>
            </a:pPr>
            <a:r>
              <a:rPr lang="es-ES" sz="2000" dirty="0"/>
              <a:t>La calidad y ejercicio de la representación es indelegable. </a:t>
            </a:r>
          </a:p>
          <a:p>
            <a:pPr defTabSz="457200">
              <a:lnSpc>
                <a:spcPct val="130000"/>
              </a:lnSpc>
              <a:defRPr sz="1200">
                <a:latin typeface="Century Gothic"/>
                <a:ea typeface="Century Gothic"/>
                <a:cs typeface="Century Gothic"/>
                <a:sym typeface="Century Gothic"/>
              </a:defRPr>
            </a:pPr>
            <a:r>
              <a:rPr lang="es-ES" sz="2000" dirty="0"/>
              <a:t>Si por razones debida y oportunamente justificadas, al menos, con cuarenta y ocho (48) horas de anticipación y por escrito, un representante no pudiere asistir a una Asamblea General, se principalizará a su respectivo suplente, hasta la conclusión de la misma.</a:t>
            </a:r>
          </a:p>
          <a:p>
            <a:pPr algn="just" defTabSz="457200">
              <a:lnSpc>
                <a:spcPct val="130000"/>
              </a:lnSpc>
              <a:defRPr sz="1200">
                <a:latin typeface="Century Gothic"/>
                <a:ea typeface="Century Gothic"/>
                <a:cs typeface="Century Gothic"/>
                <a:sym typeface="Century Gothic"/>
              </a:defRPr>
            </a:pPr>
            <a:endParaRPr lang="es-ES" sz="2000" dirty="0"/>
          </a:p>
        </p:txBody>
      </p:sp>
      <p:sp>
        <p:nvSpPr>
          <p:cNvPr id="11" name="Title 20">
            <a:extLst>
              <a:ext uri="{FF2B5EF4-FFF2-40B4-BE49-F238E27FC236}">
                <a16:creationId xmlns:a16="http://schemas.microsoft.com/office/drawing/2014/main" id="{7D2142AD-8C9C-D245-94AD-E5D10EA2F379}"/>
              </a:ext>
            </a:extLst>
          </p:cNvPr>
          <p:cNvSpPr txBox="1"/>
          <p:nvPr/>
        </p:nvSpPr>
        <p:spPr>
          <a:xfrm>
            <a:off x="1267441" y="3912034"/>
            <a:ext cx="2259379" cy="3065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defTabSz="457200">
              <a:lnSpc>
                <a:spcPct val="130000"/>
              </a:lnSpc>
              <a:defRPr sz="1200">
                <a:latin typeface="Century Gothic"/>
                <a:ea typeface="Century Gothic"/>
                <a:cs typeface="Century Gothic"/>
                <a:sym typeface="Century Gothic"/>
              </a:defRPr>
            </a:lvl1pPr>
          </a:lstStyle>
          <a:p>
            <a:endParaRPr dirty="0"/>
          </a:p>
        </p:txBody>
      </p:sp>
      <p:sp>
        <p:nvSpPr>
          <p:cNvPr id="12" name="Title 20">
            <a:extLst>
              <a:ext uri="{FF2B5EF4-FFF2-40B4-BE49-F238E27FC236}">
                <a16:creationId xmlns:a16="http://schemas.microsoft.com/office/drawing/2014/main" id="{650C041C-B9E6-4974-9275-D9F4516C91D3}"/>
              </a:ext>
            </a:extLst>
          </p:cNvPr>
          <p:cNvSpPr txBox="1"/>
          <p:nvPr/>
        </p:nvSpPr>
        <p:spPr>
          <a:xfrm>
            <a:off x="759140" y="2449293"/>
            <a:ext cx="2974140" cy="7348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lvl1pPr defTabSz="457200">
              <a:lnSpc>
                <a:spcPct val="130000"/>
              </a:lnSpc>
              <a:defRPr sz="1200">
                <a:latin typeface="Century Gothic"/>
                <a:ea typeface="Century Gothic"/>
                <a:cs typeface="Century Gothic"/>
                <a:sym typeface="Century Gothic"/>
              </a:defRPr>
            </a:lvl1pPr>
          </a:lstStyle>
          <a:p>
            <a:r>
              <a:rPr lang="es-ES" sz="3600" dirty="0"/>
              <a:t>SUPLENTES:</a:t>
            </a:r>
            <a:endParaRPr sz="3600" dirty="0"/>
          </a:p>
        </p:txBody>
      </p:sp>
    </p:spTree>
    <p:extLst>
      <p:ext uri="{BB962C8B-B14F-4D97-AF65-F5344CB8AC3E}">
        <p14:creationId xmlns:p14="http://schemas.microsoft.com/office/powerpoint/2010/main" val="1600686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B74D815-AA62-3845-CE52-88D63AD11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7" name="Straight Connector 15">
            <a:extLst>
              <a:ext uri="{FF2B5EF4-FFF2-40B4-BE49-F238E27FC236}">
                <a16:creationId xmlns:a16="http://schemas.microsoft.com/office/drawing/2014/main" id="{1BFC0AE6-EB98-B940-AF85-90EB0B819C8D}"/>
              </a:ext>
            </a:extLst>
          </p:cNvPr>
          <p:cNvSpPr/>
          <p:nvPr/>
        </p:nvSpPr>
        <p:spPr>
          <a:xfrm>
            <a:off x="3733280" y="1034321"/>
            <a:ext cx="0" cy="4856813"/>
          </a:xfrm>
          <a:prstGeom prst="line">
            <a:avLst/>
          </a:prstGeom>
          <a:ln w="3175">
            <a:solidFill>
              <a:schemeClr val="accent6">
                <a:lumOff val="-9960"/>
              </a:schemeClr>
            </a:solidFill>
            <a:miter/>
          </a:ln>
        </p:spPr>
        <p:txBody>
          <a:bodyPr lIns="45719" rIns="45719"/>
          <a:lstStyle/>
          <a:p>
            <a:endParaRPr/>
          </a:p>
        </p:txBody>
      </p:sp>
      <p:sp>
        <p:nvSpPr>
          <p:cNvPr id="9" name="Title 20">
            <a:extLst>
              <a:ext uri="{FF2B5EF4-FFF2-40B4-BE49-F238E27FC236}">
                <a16:creationId xmlns:a16="http://schemas.microsoft.com/office/drawing/2014/main" id="{5DB849F1-271A-764A-A46A-AA699E8493BD}"/>
              </a:ext>
            </a:extLst>
          </p:cNvPr>
          <p:cNvSpPr txBox="1"/>
          <p:nvPr/>
        </p:nvSpPr>
        <p:spPr>
          <a:xfrm>
            <a:off x="3939740" y="519297"/>
            <a:ext cx="7867151" cy="58194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ctr">
            <a:spAutoFit/>
          </a:bodyPr>
          <a:lstStyle/>
          <a:p>
            <a:pPr marL="342900" indent="-342900" defTabSz="457200">
              <a:lnSpc>
                <a:spcPct val="130000"/>
              </a:lnSpc>
              <a:buFont typeface="Arial" panose="020B0604020202020204" pitchFamily="34" charset="0"/>
              <a:buChar char="•"/>
              <a:defRPr sz="1200">
                <a:latin typeface="Century Gothic"/>
                <a:ea typeface="Century Gothic"/>
                <a:cs typeface="Century Gothic"/>
                <a:sym typeface="Century Gothic"/>
              </a:defRPr>
            </a:pPr>
            <a:r>
              <a:rPr lang="es-ES" sz="1600" dirty="0"/>
              <a:t>Clase de Asamblea y modalidad</a:t>
            </a:r>
          </a:p>
          <a:p>
            <a:pPr marL="342900" indent="-342900" defTabSz="457200">
              <a:lnSpc>
                <a:spcPct val="130000"/>
              </a:lnSpc>
              <a:buFont typeface="Arial" panose="020B0604020202020204" pitchFamily="34" charset="0"/>
              <a:buChar char="•"/>
              <a:defRPr sz="1200">
                <a:latin typeface="Century Gothic"/>
                <a:ea typeface="Century Gothic"/>
                <a:cs typeface="Century Gothic"/>
                <a:sym typeface="Century Gothic"/>
              </a:defRPr>
            </a:pPr>
            <a:r>
              <a:rPr lang="es-ES" sz="1600" dirty="0"/>
              <a:t>Dirección exacta en donde se realizará</a:t>
            </a:r>
          </a:p>
          <a:p>
            <a:pPr marL="342900" indent="-342900" defTabSz="457200">
              <a:lnSpc>
                <a:spcPct val="130000"/>
              </a:lnSpc>
              <a:buFont typeface="Arial" panose="020B0604020202020204" pitchFamily="34" charset="0"/>
              <a:buChar char="•"/>
              <a:defRPr sz="1200">
                <a:latin typeface="Century Gothic"/>
                <a:ea typeface="Century Gothic"/>
                <a:cs typeface="Century Gothic"/>
                <a:sym typeface="Century Gothic"/>
              </a:defRPr>
            </a:pPr>
            <a:r>
              <a:rPr lang="es-ES" sz="1600" dirty="0"/>
              <a:t>Fecha y hora de inicio</a:t>
            </a:r>
          </a:p>
          <a:p>
            <a:pPr marL="342900" indent="-342900" defTabSz="457200">
              <a:lnSpc>
                <a:spcPct val="130000"/>
              </a:lnSpc>
              <a:buFont typeface="Arial" panose="020B0604020202020204" pitchFamily="34" charset="0"/>
              <a:buChar char="•"/>
              <a:defRPr sz="1200">
                <a:latin typeface="Century Gothic"/>
                <a:ea typeface="Century Gothic"/>
                <a:cs typeface="Century Gothic"/>
                <a:sym typeface="Century Gothic"/>
              </a:defRPr>
            </a:pPr>
            <a:r>
              <a:rPr lang="es-ES" sz="1600" dirty="0"/>
              <a:t>Orden del día con indicación clara y precisa de los asuntos a ser conocidos o discutido</a:t>
            </a:r>
          </a:p>
          <a:p>
            <a:pPr marL="342900" indent="-342900" defTabSz="457200">
              <a:lnSpc>
                <a:spcPct val="130000"/>
              </a:lnSpc>
              <a:buFont typeface="Arial" panose="020B0604020202020204" pitchFamily="34" charset="0"/>
              <a:buChar char="•"/>
              <a:defRPr sz="1200">
                <a:latin typeface="Century Gothic"/>
                <a:ea typeface="Century Gothic"/>
                <a:cs typeface="Century Gothic"/>
                <a:sym typeface="Century Gothic"/>
              </a:defRPr>
            </a:pPr>
            <a:r>
              <a:rPr lang="es-ES" sz="1600" dirty="0"/>
              <a:t>Dirección donde se puede retirar los documentos a discutirse </a:t>
            </a:r>
          </a:p>
          <a:p>
            <a:pPr marL="342900" indent="-342900" defTabSz="457200">
              <a:lnSpc>
                <a:spcPct val="130000"/>
              </a:lnSpc>
              <a:buFont typeface="Arial" panose="020B0604020202020204" pitchFamily="34" charset="0"/>
              <a:buChar char="•"/>
              <a:defRPr sz="1200">
                <a:latin typeface="Century Gothic"/>
                <a:ea typeface="Century Gothic"/>
                <a:cs typeface="Century Gothic"/>
                <a:sym typeface="Century Gothic"/>
              </a:defRPr>
            </a:pPr>
            <a:r>
              <a:rPr lang="es-ES" sz="1600" dirty="0"/>
              <a:t>Firma de quien convoque </a:t>
            </a:r>
          </a:p>
          <a:p>
            <a:pPr defTabSz="457200">
              <a:lnSpc>
                <a:spcPct val="130000"/>
              </a:lnSpc>
              <a:defRPr sz="1200">
                <a:latin typeface="Century Gothic"/>
                <a:ea typeface="Century Gothic"/>
                <a:cs typeface="Century Gothic"/>
                <a:sym typeface="Century Gothic"/>
              </a:defRPr>
            </a:pPr>
            <a:endParaRPr lang="es-ES" sz="1600" dirty="0"/>
          </a:p>
          <a:p>
            <a:pPr defTabSz="457200">
              <a:lnSpc>
                <a:spcPct val="130000"/>
              </a:lnSpc>
              <a:defRPr sz="1200">
                <a:latin typeface="Century Gothic"/>
                <a:ea typeface="Century Gothic"/>
                <a:cs typeface="Century Gothic"/>
                <a:sym typeface="Century Gothic"/>
              </a:defRPr>
            </a:pPr>
            <a:r>
              <a:rPr lang="es-ES" sz="1600" dirty="0"/>
              <a:t>Si es Asamblea en modalidad virtual:</a:t>
            </a:r>
          </a:p>
          <a:p>
            <a:pPr marL="342900" indent="-342900" defTabSz="457200">
              <a:lnSpc>
                <a:spcPct val="130000"/>
              </a:lnSpc>
              <a:buFont typeface="Arial" panose="020B0604020202020204" pitchFamily="34" charset="0"/>
              <a:buChar char="•"/>
              <a:defRPr sz="1200">
                <a:latin typeface="Century Gothic"/>
                <a:ea typeface="Century Gothic"/>
                <a:cs typeface="Century Gothic"/>
                <a:sym typeface="Century Gothic"/>
              </a:defRPr>
            </a:pPr>
            <a:r>
              <a:rPr lang="es-ES" sz="1600" dirty="0"/>
              <a:t>Emitida desde un medio oficial </a:t>
            </a:r>
          </a:p>
          <a:p>
            <a:pPr marL="342900" indent="-342900" defTabSz="457200">
              <a:lnSpc>
                <a:spcPct val="130000"/>
              </a:lnSpc>
              <a:buFont typeface="Arial" panose="020B0604020202020204" pitchFamily="34" charset="0"/>
              <a:buChar char="•"/>
              <a:defRPr sz="1200">
                <a:latin typeface="Century Gothic"/>
                <a:ea typeface="Century Gothic"/>
                <a:cs typeface="Century Gothic"/>
                <a:sym typeface="Century Gothic"/>
              </a:defRPr>
            </a:pPr>
            <a:r>
              <a:rPr lang="es-ES" sz="1600" dirty="0"/>
              <a:t>identificar claramente al remitente. </a:t>
            </a:r>
          </a:p>
          <a:p>
            <a:pPr marL="342900" indent="-342900" defTabSz="457200">
              <a:lnSpc>
                <a:spcPct val="130000"/>
              </a:lnSpc>
              <a:buFont typeface="Arial" panose="020B0604020202020204" pitchFamily="34" charset="0"/>
              <a:buChar char="•"/>
              <a:defRPr sz="1200">
                <a:latin typeface="Century Gothic"/>
                <a:ea typeface="Century Gothic"/>
                <a:cs typeface="Century Gothic"/>
                <a:sym typeface="Century Gothic"/>
              </a:defRPr>
            </a:pPr>
            <a:r>
              <a:rPr lang="es-ES" sz="1600" dirty="0"/>
              <a:t>La denominación de la aplicación o medio tecnológico a través del cual se realizará la asamblea, las claves de acceso de requerirse y demás aspectos que deban ser conocidos para este efecto, </a:t>
            </a:r>
          </a:p>
          <a:p>
            <a:pPr marL="342900" indent="-342900" defTabSz="457200">
              <a:lnSpc>
                <a:spcPct val="130000"/>
              </a:lnSpc>
              <a:buFont typeface="Arial" panose="020B0604020202020204" pitchFamily="34" charset="0"/>
              <a:buChar char="•"/>
              <a:defRPr sz="1200">
                <a:latin typeface="Century Gothic"/>
                <a:ea typeface="Century Gothic"/>
                <a:cs typeface="Century Gothic"/>
                <a:sym typeface="Century Gothic"/>
              </a:defRPr>
            </a:pPr>
            <a:r>
              <a:rPr lang="es-ES" sz="1600" dirty="0"/>
              <a:t>Los documentos e informes relacionados con los puntos a tratarse y cuando corresponda se señalará los medios o direcciones electrónicas que se utilizarán para las votaciones</a:t>
            </a:r>
          </a:p>
          <a:p>
            <a:pPr marL="342900" indent="-342900" defTabSz="457200">
              <a:lnSpc>
                <a:spcPct val="130000"/>
              </a:lnSpc>
              <a:buFont typeface="Arial" panose="020B0604020202020204" pitchFamily="34" charset="0"/>
              <a:buChar char="•"/>
              <a:defRPr sz="1200">
                <a:latin typeface="Century Gothic"/>
                <a:ea typeface="Century Gothic"/>
                <a:cs typeface="Century Gothic"/>
                <a:sym typeface="Century Gothic"/>
              </a:defRPr>
            </a:pPr>
            <a:endParaRPr lang="es-ES" sz="1600" dirty="0"/>
          </a:p>
        </p:txBody>
      </p:sp>
      <p:sp>
        <p:nvSpPr>
          <p:cNvPr id="11" name="Title 20">
            <a:extLst>
              <a:ext uri="{FF2B5EF4-FFF2-40B4-BE49-F238E27FC236}">
                <a16:creationId xmlns:a16="http://schemas.microsoft.com/office/drawing/2014/main" id="{7D2142AD-8C9C-D245-94AD-E5D10EA2F379}"/>
              </a:ext>
            </a:extLst>
          </p:cNvPr>
          <p:cNvSpPr txBox="1"/>
          <p:nvPr/>
        </p:nvSpPr>
        <p:spPr>
          <a:xfrm>
            <a:off x="1267441" y="3912034"/>
            <a:ext cx="2259379" cy="3065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defTabSz="457200">
              <a:lnSpc>
                <a:spcPct val="130000"/>
              </a:lnSpc>
              <a:defRPr sz="1200">
                <a:latin typeface="Century Gothic"/>
                <a:ea typeface="Century Gothic"/>
                <a:cs typeface="Century Gothic"/>
                <a:sym typeface="Century Gothic"/>
              </a:defRPr>
            </a:lvl1pPr>
          </a:lstStyle>
          <a:p>
            <a:endParaRPr dirty="0"/>
          </a:p>
        </p:txBody>
      </p:sp>
      <p:sp>
        <p:nvSpPr>
          <p:cNvPr id="12" name="Title 20">
            <a:extLst>
              <a:ext uri="{FF2B5EF4-FFF2-40B4-BE49-F238E27FC236}">
                <a16:creationId xmlns:a16="http://schemas.microsoft.com/office/drawing/2014/main" id="{650C041C-B9E6-4974-9275-D9F4516C91D3}"/>
              </a:ext>
            </a:extLst>
          </p:cNvPr>
          <p:cNvSpPr txBox="1"/>
          <p:nvPr/>
        </p:nvSpPr>
        <p:spPr>
          <a:xfrm>
            <a:off x="759140" y="2441631"/>
            <a:ext cx="2974140" cy="7502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lvl1pPr defTabSz="457200">
              <a:lnSpc>
                <a:spcPct val="130000"/>
              </a:lnSpc>
              <a:defRPr sz="1200">
                <a:latin typeface="Century Gothic"/>
                <a:ea typeface="Century Gothic"/>
                <a:cs typeface="Century Gothic"/>
                <a:sym typeface="Century Gothic"/>
              </a:defRPr>
            </a:lvl1pPr>
          </a:lstStyle>
          <a:p>
            <a:r>
              <a:rPr lang="es-EC" sz="3600" dirty="0">
                <a:effectLst/>
                <a:latin typeface="Calibri" panose="020F0502020204030204" pitchFamily="34" charset="0"/>
                <a:ea typeface="Times New Roman" panose="02020603050405020304" pitchFamily="18" charset="0"/>
              </a:rPr>
              <a:t>Contenido</a:t>
            </a:r>
            <a:endParaRPr sz="3600" dirty="0"/>
          </a:p>
        </p:txBody>
      </p:sp>
    </p:spTree>
    <p:extLst>
      <p:ext uri="{BB962C8B-B14F-4D97-AF65-F5344CB8AC3E}">
        <p14:creationId xmlns:p14="http://schemas.microsoft.com/office/powerpoint/2010/main" val="20770491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6FB3650-0A7F-9F69-6483-6A122198FA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7" name="Straight Connector 15">
            <a:extLst>
              <a:ext uri="{FF2B5EF4-FFF2-40B4-BE49-F238E27FC236}">
                <a16:creationId xmlns:a16="http://schemas.microsoft.com/office/drawing/2014/main" id="{1BFC0AE6-EB98-B940-AF85-90EB0B819C8D}"/>
              </a:ext>
            </a:extLst>
          </p:cNvPr>
          <p:cNvSpPr/>
          <p:nvPr/>
        </p:nvSpPr>
        <p:spPr>
          <a:xfrm>
            <a:off x="3733280" y="1842876"/>
            <a:ext cx="5358" cy="3547830"/>
          </a:xfrm>
          <a:prstGeom prst="line">
            <a:avLst/>
          </a:prstGeom>
          <a:ln w="3175">
            <a:solidFill>
              <a:schemeClr val="accent6">
                <a:lumOff val="-9960"/>
              </a:schemeClr>
            </a:solidFill>
            <a:miter/>
          </a:ln>
        </p:spPr>
        <p:txBody>
          <a:bodyPr lIns="45719" rIns="45719"/>
          <a:lstStyle/>
          <a:p>
            <a:endParaRPr/>
          </a:p>
        </p:txBody>
      </p:sp>
      <p:sp>
        <p:nvSpPr>
          <p:cNvPr id="9" name="Title 20">
            <a:extLst>
              <a:ext uri="{FF2B5EF4-FFF2-40B4-BE49-F238E27FC236}">
                <a16:creationId xmlns:a16="http://schemas.microsoft.com/office/drawing/2014/main" id="{5DB849F1-271A-764A-A46A-AA699E8493BD}"/>
              </a:ext>
            </a:extLst>
          </p:cNvPr>
          <p:cNvSpPr txBox="1"/>
          <p:nvPr/>
        </p:nvSpPr>
        <p:spPr>
          <a:xfrm>
            <a:off x="4222737" y="2311739"/>
            <a:ext cx="7054662" cy="28499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algn="just" defTabSz="457200">
              <a:lnSpc>
                <a:spcPct val="130000"/>
              </a:lnSpc>
              <a:defRPr sz="1200">
                <a:latin typeface="Century Gothic"/>
                <a:ea typeface="Century Gothic"/>
                <a:cs typeface="Century Gothic"/>
                <a:sym typeface="Century Gothic"/>
              </a:defRPr>
            </a:pPr>
            <a:r>
              <a:rPr lang="es-ES" sz="2000" dirty="0"/>
              <a:t>En caso de no existir quórum en dos convocatorias consecutivas, se principalizarán, automáticamente, los representantes suplentes de los inasistentes y, de persistir la falta de quórum en dos nuevas convocatorias consecutivas, la Superintendencia declarará concluido el período de todos los representantes y dispondrá la convocatoria a nuevas elecciones para remplazarlos.</a:t>
            </a:r>
          </a:p>
        </p:txBody>
      </p:sp>
      <p:sp>
        <p:nvSpPr>
          <p:cNvPr id="11" name="Title 20">
            <a:extLst>
              <a:ext uri="{FF2B5EF4-FFF2-40B4-BE49-F238E27FC236}">
                <a16:creationId xmlns:a16="http://schemas.microsoft.com/office/drawing/2014/main" id="{7D2142AD-8C9C-D245-94AD-E5D10EA2F379}"/>
              </a:ext>
            </a:extLst>
          </p:cNvPr>
          <p:cNvSpPr txBox="1"/>
          <p:nvPr/>
        </p:nvSpPr>
        <p:spPr>
          <a:xfrm>
            <a:off x="1267441" y="3912034"/>
            <a:ext cx="2259379" cy="3065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defTabSz="457200">
              <a:lnSpc>
                <a:spcPct val="130000"/>
              </a:lnSpc>
              <a:defRPr sz="1200">
                <a:latin typeface="Century Gothic"/>
                <a:ea typeface="Century Gothic"/>
                <a:cs typeface="Century Gothic"/>
                <a:sym typeface="Century Gothic"/>
              </a:defRPr>
            </a:lvl1pPr>
          </a:lstStyle>
          <a:p>
            <a:endParaRPr dirty="0"/>
          </a:p>
        </p:txBody>
      </p:sp>
      <p:sp>
        <p:nvSpPr>
          <p:cNvPr id="12" name="Title 20">
            <a:extLst>
              <a:ext uri="{FF2B5EF4-FFF2-40B4-BE49-F238E27FC236}">
                <a16:creationId xmlns:a16="http://schemas.microsoft.com/office/drawing/2014/main" id="{650C041C-B9E6-4974-9275-D9F4516C91D3}"/>
              </a:ext>
            </a:extLst>
          </p:cNvPr>
          <p:cNvSpPr txBox="1"/>
          <p:nvPr/>
        </p:nvSpPr>
        <p:spPr>
          <a:xfrm>
            <a:off x="759140" y="1721434"/>
            <a:ext cx="2974140" cy="2190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lvl1pPr defTabSz="457200">
              <a:lnSpc>
                <a:spcPct val="130000"/>
              </a:lnSpc>
              <a:defRPr sz="1200">
                <a:latin typeface="Century Gothic"/>
                <a:ea typeface="Century Gothic"/>
                <a:cs typeface="Century Gothic"/>
                <a:sym typeface="Century Gothic"/>
              </a:defRPr>
            </a:lvl1pPr>
          </a:lstStyle>
          <a:p>
            <a:r>
              <a:rPr lang="es-EC" sz="3600" dirty="0">
                <a:effectLst/>
                <a:latin typeface="Calibri" panose="020F0502020204030204" pitchFamily="34" charset="0"/>
                <a:ea typeface="Times New Roman" panose="02020603050405020304" pitchFamily="18" charset="0"/>
              </a:rPr>
              <a:t>Quorum y</a:t>
            </a:r>
          </a:p>
          <a:p>
            <a:r>
              <a:rPr lang="es-EC" sz="3600" dirty="0">
                <a:latin typeface="Calibri" panose="020F0502020204030204" pitchFamily="34" charset="0"/>
              </a:rPr>
              <a:t>Conformación de la Asamblea</a:t>
            </a:r>
            <a:endParaRPr sz="3600" dirty="0"/>
          </a:p>
        </p:txBody>
      </p:sp>
    </p:spTree>
    <p:extLst>
      <p:ext uri="{BB962C8B-B14F-4D97-AF65-F5344CB8AC3E}">
        <p14:creationId xmlns:p14="http://schemas.microsoft.com/office/powerpoint/2010/main" val="6283416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873B74A-752A-34DD-BE37-91FB0BDF03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7" name="Straight Connector 15">
            <a:extLst>
              <a:ext uri="{FF2B5EF4-FFF2-40B4-BE49-F238E27FC236}">
                <a16:creationId xmlns:a16="http://schemas.microsoft.com/office/drawing/2014/main" id="{1BFC0AE6-EB98-B940-AF85-90EB0B819C8D}"/>
              </a:ext>
            </a:extLst>
          </p:cNvPr>
          <p:cNvSpPr/>
          <p:nvPr/>
        </p:nvSpPr>
        <p:spPr>
          <a:xfrm>
            <a:off x="3733280" y="1842876"/>
            <a:ext cx="5358" cy="3547830"/>
          </a:xfrm>
          <a:prstGeom prst="line">
            <a:avLst/>
          </a:prstGeom>
          <a:ln w="3175">
            <a:solidFill>
              <a:schemeClr val="accent6">
                <a:lumOff val="-9960"/>
              </a:schemeClr>
            </a:solidFill>
            <a:miter/>
          </a:ln>
        </p:spPr>
        <p:txBody>
          <a:bodyPr lIns="45719" rIns="45719"/>
          <a:lstStyle/>
          <a:p>
            <a:endParaRPr/>
          </a:p>
        </p:txBody>
      </p:sp>
      <p:sp>
        <p:nvSpPr>
          <p:cNvPr id="9" name="Title 20">
            <a:extLst>
              <a:ext uri="{FF2B5EF4-FFF2-40B4-BE49-F238E27FC236}">
                <a16:creationId xmlns:a16="http://schemas.microsoft.com/office/drawing/2014/main" id="{5DB849F1-271A-764A-A46A-AA699E8493BD}"/>
              </a:ext>
            </a:extLst>
          </p:cNvPr>
          <p:cNvSpPr txBox="1"/>
          <p:nvPr/>
        </p:nvSpPr>
        <p:spPr>
          <a:xfrm>
            <a:off x="4222737" y="1511523"/>
            <a:ext cx="7054662" cy="44503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defTabSz="457200">
              <a:lnSpc>
                <a:spcPct val="130000"/>
              </a:lnSpc>
              <a:defRPr sz="1200">
                <a:latin typeface="Century Gothic"/>
                <a:ea typeface="Century Gothic"/>
                <a:cs typeface="Century Gothic"/>
                <a:sym typeface="Century Gothic"/>
              </a:defRPr>
            </a:pPr>
            <a:r>
              <a:rPr lang="es-MX" sz="2000" dirty="0"/>
              <a:t>Las resoluciones de la Asamblea se tomarán</a:t>
            </a:r>
            <a:r>
              <a:rPr lang="es-ES" sz="2000" dirty="0"/>
              <a:t> con la mitad más uno de los </a:t>
            </a:r>
            <a:r>
              <a:rPr lang="es-ES" sz="2000" b="1" dirty="0"/>
              <a:t>asistentes</a:t>
            </a:r>
            <a:r>
              <a:rPr lang="es-ES" sz="2000" dirty="0"/>
              <a:t>. (Art. 18 Res 363)</a:t>
            </a:r>
          </a:p>
          <a:p>
            <a:pPr defTabSz="457200">
              <a:lnSpc>
                <a:spcPct val="130000"/>
              </a:lnSpc>
              <a:defRPr sz="1200">
                <a:latin typeface="Century Gothic"/>
                <a:ea typeface="Century Gothic"/>
                <a:cs typeface="Century Gothic"/>
                <a:sym typeface="Century Gothic"/>
              </a:defRPr>
            </a:pPr>
            <a:r>
              <a:rPr lang="es-ES" sz="2000" dirty="0"/>
              <a:t>Salvo otro tipo de mayoría prevista en la normativa jurídico vigente ejemplo: Rechazo de informes más de la mitad de los integrantes.</a:t>
            </a:r>
          </a:p>
          <a:p>
            <a:pPr defTabSz="457200">
              <a:lnSpc>
                <a:spcPct val="130000"/>
              </a:lnSpc>
              <a:defRPr sz="1200">
                <a:latin typeface="Century Gothic"/>
                <a:ea typeface="Century Gothic"/>
                <a:cs typeface="Century Gothic"/>
                <a:sym typeface="Century Gothic"/>
              </a:defRPr>
            </a:pPr>
            <a:endParaRPr lang="es-ES" sz="2000" dirty="0"/>
          </a:p>
          <a:p>
            <a:pPr defTabSz="457200">
              <a:lnSpc>
                <a:spcPct val="130000"/>
              </a:lnSpc>
              <a:defRPr sz="1200">
                <a:latin typeface="Century Gothic"/>
                <a:ea typeface="Century Gothic"/>
                <a:cs typeface="Century Gothic"/>
                <a:sym typeface="Century Gothic"/>
              </a:defRPr>
            </a:pPr>
            <a:r>
              <a:rPr lang="es-ES" sz="2000" dirty="0"/>
              <a:t>Voto secreto:</a:t>
            </a:r>
          </a:p>
          <a:p>
            <a:pPr marL="809625" lvl="4" indent="-342900" defTabSz="457200">
              <a:lnSpc>
                <a:spcPct val="130000"/>
              </a:lnSpc>
              <a:buFont typeface="Arial" panose="020B0604020202020204" pitchFamily="34" charset="0"/>
              <a:buChar char="•"/>
              <a:defRPr sz="1200">
                <a:latin typeface="Century Gothic"/>
                <a:ea typeface="Century Gothic"/>
                <a:cs typeface="Century Gothic"/>
                <a:sym typeface="Century Gothic"/>
              </a:defRPr>
            </a:pPr>
            <a:r>
              <a:rPr lang="es-ES" sz="2000" dirty="0"/>
              <a:t>Elecciones </a:t>
            </a:r>
          </a:p>
          <a:p>
            <a:pPr marL="809625" lvl="4" indent="-342900" defTabSz="457200">
              <a:lnSpc>
                <a:spcPct val="130000"/>
              </a:lnSpc>
              <a:buFont typeface="Arial" panose="020B0604020202020204" pitchFamily="34" charset="0"/>
              <a:buChar char="•"/>
              <a:defRPr sz="1200">
                <a:latin typeface="Century Gothic"/>
                <a:ea typeface="Century Gothic"/>
                <a:cs typeface="Century Gothic"/>
                <a:sym typeface="Century Gothic"/>
              </a:defRPr>
            </a:pPr>
            <a:r>
              <a:rPr lang="es-ES" sz="2000" dirty="0"/>
              <a:t>Remoción</a:t>
            </a:r>
          </a:p>
          <a:p>
            <a:pPr marL="809625" lvl="4" indent="-342900" defTabSz="457200">
              <a:lnSpc>
                <a:spcPct val="130000"/>
              </a:lnSpc>
              <a:buFont typeface="Arial" panose="020B0604020202020204" pitchFamily="34" charset="0"/>
              <a:buChar char="•"/>
              <a:defRPr sz="1200">
                <a:latin typeface="Century Gothic"/>
                <a:ea typeface="Century Gothic"/>
                <a:cs typeface="Century Gothic"/>
                <a:sym typeface="Century Gothic"/>
              </a:defRPr>
            </a:pPr>
            <a:r>
              <a:rPr lang="es-ES" sz="2000" dirty="0"/>
              <a:t>Exclusión </a:t>
            </a:r>
          </a:p>
          <a:p>
            <a:pPr defTabSz="457200">
              <a:lnSpc>
                <a:spcPct val="130000"/>
              </a:lnSpc>
              <a:defRPr sz="1200">
                <a:latin typeface="Century Gothic"/>
                <a:ea typeface="Century Gothic"/>
                <a:cs typeface="Century Gothic"/>
                <a:sym typeface="Century Gothic"/>
              </a:defRPr>
            </a:pPr>
            <a:endParaRPr lang="es-ES" sz="2000" dirty="0"/>
          </a:p>
        </p:txBody>
      </p:sp>
      <p:sp>
        <p:nvSpPr>
          <p:cNvPr id="11" name="Title 20">
            <a:extLst>
              <a:ext uri="{FF2B5EF4-FFF2-40B4-BE49-F238E27FC236}">
                <a16:creationId xmlns:a16="http://schemas.microsoft.com/office/drawing/2014/main" id="{7D2142AD-8C9C-D245-94AD-E5D10EA2F379}"/>
              </a:ext>
            </a:extLst>
          </p:cNvPr>
          <p:cNvSpPr txBox="1"/>
          <p:nvPr/>
        </p:nvSpPr>
        <p:spPr>
          <a:xfrm>
            <a:off x="1267441" y="3912034"/>
            <a:ext cx="2259379" cy="3065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defTabSz="457200">
              <a:lnSpc>
                <a:spcPct val="130000"/>
              </a:lnSpc>
              <a:defRPr sz="1200">
                <a:latin typeface="Century Gothic"/>
                <a:ea typeface="Century Gothic"/>
                <a:cs typeface="Century Gothic"/>
                <a:sym typeface="Century Gothic"/>
              </a:defRPr>
            </a:lvl1pPr>
          </a:lstStyle>
          <a:p>
            <a:endParaRPr dirty="0"/>
          </a:p>
        </p:txBody>
      </p:sp>
      <p:sp>
        <p:nvSpPr>
          <p:cNvPr id="12" name="Title 20">
            <a:extLst>
              <a:ext uri="{FF2B5EF4-FFF2-40B4-BE49-F238E27FC236}">
                <a16:creationId xmlns:a16="http://schemas.microsoft.com/office/drawing/2014/main" id="{650C041C-B9E6-4974-9275-D9F4516C91D3}"/>
              </a:ext>
            </a:extLst>
          </p:cNvPr>
          <p:cNvSpPr txBox="1"/>
          <p:nvPr/>
        </p:nvSpPr>
        <p:spPr>
          <a:xfrm>
            <a:off x="759140" y="2441631"/>
            <a:ext cx="2974140" cy="7502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lvl1pPr defTabSz="457200">
              <a:lnSpc>
                <a:spcPct val="130000"/>
              </a:lnSpc>
              <a:defRPr sz="1200">
                <a:latin typeface="Century Gothic"/>
                <a:ea typeface="Century Gothic"/>
                <a:cs typeface="Century Gothic"/>
                <a:sym typeface="Century Gothic"/>
              </a:defRPr>
            </a:lvl1pPr>
          </a:lstStyle>
          <a:p>
            <a:r>
              <a:rPr lang="es-EC" sz="3600" dirty="0">
                <a:effectLst/>
                <a:latin typeface="Calibri" panose="020F0502020204030204" pitchFamily="34" charset="0"/>
                <a:ea typeface="Times New Roman" panose="02020603050405020304" pitchFamily="18" charset="0"/>
              </a:rPr>
              <a:t>Votaciones</a:t>
            </a:r>
            <a:endParaRPr sz="3600" dirty="0"/>
          </a:p>
        </p:txBody>
      </p:sp>
    </p:spTree>
    <p:extLst>
      <p:ext uri="{BB962C8B-B14F-4D97-AF65-F5344CB8AC3E}">
        <p14:creationId xmlns:p14="http://schemas.microsoft.com/office/powerpoint/2010/main" val="31039010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93ACE7A-EA18-22E4-C8F4-B675FC949E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7" name="Straight Connector 15">
            <a:extLst>
              <a:ext uri="{FF2B5EF4-FFF2-40B4-BE49-F238E27FC236}">
                <a16:creationId xmlns:a16="http://schemas.microsoft.com/office/drawing/2014/main" id="{1BFC0AE6-EB98-B940-AF85-90EB0B819C8D}"/>
              </a:ext>
            </a:extLst>
          </p:cNvPr>
          <p:cNvSpPr/>
          <p:nvPr/>
        </p:nvSpPr>
        <p:spPr>
          <a:xfrm>
            <a:off x="3733280" y="1842876"/>
            <a:ext cx="5358" cy="3547830"/>
          </a:xfrm>
          <a:prstGeom prst="line">
            <a:avLst/>
          </a:prstGeom>
          <a:ln w="3175">
            <a:solidFill>
              <a:schemeClr val="accent6">
                <a:lumOff val="-9960"/>
              </a:schemeClr>
            </a:solidFill>
            <a:miter/>
          </a:ln>
        </p:spPr>
        <p:txBody>
          <a:bodyPr lIns="45719" rIns="45719"/>
          <a:lstStyle/>
          <a:p>
            <a:endParaRPr/>
          </a:p>
        </p:txBody>
      </p:sp>
      <p:sp>
        <p:nvSpPr>
          <p:cNvPr id="9" name="Title 20">
            <a:extLst>
              <a:ext uri="{FF2B5EF4-FFF2-40B4-BE49-F238E27FC236}">
                <a16:creationId xmlns:a16="http://schemas.microsoft.com/office/drawing/2014/main" id="{5DB849F1-271A-764A-A46A-AA699E8493BD}"/>
              </a:ext>
            </a:extLst>
          </p:cNvPr>
          <p:cNvSpPr txBox="1"/>
          <p:nvPr/>
        </p:nvSpPr>
        <p:spPr>
          <a:xfrm>
            <a:off x="4378198" y="2234328"/>
            <a:ext cx="7054662" cy="2441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defTabSz="457200">
              <a:lnSpc>
                <a:spcPct val="130000"/>
              </a:lnSpc>
              <a:defRPr sz="1200">
                <a:latin typeface="Century Gothic"/>
                <a:ea typeface="Century Gothic"/>
                <a:cs typeface="Century Gothic"/>
                <a:sym typeface="Century Gothic"/>
              </a:defRPr>
            </a:pPr>
            <a:r>
              <a:rPr lang="es-MX" sz="2400" dirty="0"/>
              <a:t>Los vocales de los consejos de administración y  Vigilancia serán elegidos por la asamblea general o junta general, con el voto de la mayoría de sus miembros asistentes. La votación será secreta y personal. (Res 068)</a:t>
            </a:r>
            <a:endParaRPr lang="es-ES" sz="2400" dirty="0"/>
          </a:p>
        </p:txBody>
      </p:sp>
      <p:sp>
        <p:nvSpPr>
          <p:cNvPr id="11" name="Title 20">
            <a:extLst>
              <a:ext uri="{FF2B5EF4-FFF2-40B4-BE49-F238E27FC236}">
                <a16:creationId xmlns:a16="http://schemas.microsoft.com/office/drawing/2014/main" id="{7D2142AD-8C9C-D245-94AD-E5D10EA2F379}"/>
              </a:ext>
            </a:extLst>
          </p:cNvPr>
          <p:cNvSpPr txBox="1"/>
          <p:nvPr/>
        </p:nvSpPr>
        <p:spPr>
          <a:xfrm>
            <a:off x="1267441" y="3912034"/>
            <a:ext cx="2259379" cy="3065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defTabSz="457200">
              <a:lnSpc>
                <a:spcPct val="130000"/>
              </a:lnSpc>
              <a:defRPr sz="1200">
                <a:latin typeface="Century Gothic"/>
                <a:ea typeface="Century Gothic"/>
                <a:cs typeface="Century Gothic"/>
                <a:sym typeface="Century Gothic"/>
              </a:defRPr>
            </a:lvl1pPr>
          </a:lstStyle>
          <a:p>
            <a:endParaRPr dirty="0"/>
          </a:p>
        </p:txBody>
      </p:sp>
      <p:sp>
        <p:nvSpPr>
          <p:cNvPr id="12" name="Title 20">
            <a:extLst>
              <a:ext uri="{FF2B5EF4-FFF2-40B4-BE49-F238E27FC236}">
                <a16:creationId xmlns:a16="http://schemas.microsoft.com/office/drawing/2014/main" id="{650C041C-B9E6-4974-9275-D9F4516C91D3}"/>
              </a:ext>
            </a:extLst>
          </p:cNvPr>
          <p:cNvSpPr txBox="1"/>
          <p:nvPr/>
        </p:nvSpPr>
        <p:spPr>
          <a:xfrm>
            <a:off x="759140" y="2441631"/>
            <a:ext cx="2974140" cy="7502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lvl1pPr defTabSz="457200">
              <a:lnSpc>
                <a:spcPct val="130000"/>
              </a:lnSpc>
              <a:defRPr sz="1200">
                <a:latin typeface="Century Gothic"/>
                <a:ea typeface="Century Gothic"/>
                <a:cs typeface="Century Gothic"/>
                <a:sym typeface="Century Gothic"/>
              </a:defRPr>
            </a:lvl1pPr>
          </a:lstStyle>
          <a:p>
            <a:r>
              <a:rPr lang="es-EC" sz="3600" dirty="0">
                <a:effectLst/>
                <a:latin typeface="Calibri" panose="020F0502020204030204" pitchFamily="34" charset="0"/>
                <a:ea typeface="Times New Roman" panose="02020603050405020304" pitchFamily="18" charset="0"/>
              </a:rPr>
              <a:t>Votaciones</a:t>
            </a:r>
            <a:endParaRPr sz="3600" dirty="0"/>
          </a:p>
        </p:txBody>
      </p:sp>
    </p:spTree>
    <p:extLst>
      <p:ext uri="{BB962C8B-B14F-4D97-AF65-F5344CB8AC3E}">
        <p14:creationId xmlns:p14="http://schemas.microsoft.com/office/powerpoint/2010/main" val="13718028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A0C252B-C8E1-6CE7-2666-B9CF77BE99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7" name="Straight Connector 15">
            <a:extLst>
              <a:ext uri="{FF2B5EF4-FFF2-40B4-BE49-F238E27FC236}">
                <a16:creationId xmlns:a16="http://schemas.microsoft.com/office/drawing/2014/main" id="{1BFC0AE6-EB98-B940-AF85-90EB0B819C8D}"/>
              </a:ext>
            </a:extLst>
          </p:cNvPr>
          <p:cNvSpPr/>
          <p:nvPr/>
        </p:nvSpPr>
        <p:spPr>
          <a:xfrm>
            <a:off x="3733280" y="1842876"/>
            <a:ext cx="5358" cy="3547830"/>
          </a:xfrm>
          <a:prstGeom prst="line">
            <a:avLst/>
          </a:prstGeom>
          <a:ln w="3175">
            <a:solidFill>
              <a:schemeClr val="accent6">
                <a:lumOff val="-9960"/>
              </a:schemeClr>
            </a:solidFill>
            <a:miter/>
          </a:ln>
        </p:spPr>
        <p:txBody>
          <a:bodyPr lIns="45719" rIns="45719"/>
          <a:lstStyle/>
          <a:p>
            <a:endParaRPr/>
          </a:p>
        </p:txBody>
      </p:sp>
      <p:sp>
        <p:nvSpPr>
          <p:cNvPr id="9" name="Title 20">
            <a:extLst>
              <a:ext uri="{FF2B5EF4-FFF2-40B4-BE49-F238E27FC236}">
                <a16:creationId xmlns:a16="http://schemas.microsoft.com/office/drawing/2014/main" id="{5DB849F1-271A-764A-A46A-AA699E8493BD}"/>
              </a:ext>
            </a:extLst>
          </p:cNvPr>
          <p:cNvSpPr txBox="1"/>
          <p:nvPr/>
        </p:nvSpPr>
        <p:spPr>
          <a:xfrm>
            <a:off x="4226170" y="1543197"/>
            <a:ext cx="7054662" cy="4050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defTabSz="457200">
              <a:lnSpc>
                <a:spcPct val="130000"/>
              </a:lnSpc>
              <a:defRPr sz="1200">
                <a:latin typeface="Century Gothic"/>
                <a:ea typeface="Century Gothic"/>
                <a:cs typeface="Century Gothic"/>
                <a:sym typeface="Century Gothic"/>
              </a:defRPr>
            </a:pPr>
            <a:r>
              <a:rPr lang="es-ES" sz="2000" dirty="0"/>
              <a:t>Los miembros de los consejos, comisiones y el gerente,</a:t>
            </a:r>
          </a:p>
          <a:p>
            <a:pPr defTabSz="457200">
              <a:lnSpc>
                <a:spcPct val="130000"/>
              </a:lnSpc>
              <a:defRPr sz="1200">
                <a:latin typeface="Century Gothic"/>
                <a:ea typeface="Century Gothic"/>
                <a:cs typeface="Century Gothic"/>
                <a:sym typeface="Century Gothic"/>
              </a:defRPr>
            </a:pPr>
            <a:r>
              <a:rPr lang="es-ES" sz="2000" dirty="0"/>
              <a:t>cuando sea socio, tendrán únicamente derecho a voz informativa, en la aprobación de sus informes o de balances, o en asuntos en que se juzgue su posible responsabilidad por infracciones legales o estatutarias.</a:t>
            </a:r>
          </a:p>
          <a:p>
            <a:pPr defTabSz="457200">
              <a:lnSpc>
                <a:spcPct val="130000"/>
              </a:lnSpc>
              <a:defRPr sz="1200">
                <a:latin typeface="Century Gothic"/>
                <a:ea typeface="Century Gothic"/>
                <a:cs typeface="Century Gothic"/>
                <a:sym typeface="Century Gothic"/>
              </a:defRPr>
            </a:pPr>
            <a:r>
              <a:rPr lang="es-ES" sz="2000" dirty="0"/>
              <a:t>Art. 17 Res. 363)</a:t>
            </a:r>
          </a:p>
          <a:p>
            <a:pPr defTabSz="457200">
              <a:lnSpc>
                <a:spcPct val="130000"/>
              </a:lnSpc>
              <a:defRPr sz="1200">
                <a:latin typeface="Century Gothic"/>
                <a:ea typeface="Century Gothic"/>
                <a:cs typeface="Century Gothic"/>
                <a:sym typeface="Century Gothic"/>
              </a:defRPr>
            </a:pPr>
            <a:endParaRPr lang="es-ES" sz="2000" dirty="0"/>
          </a:p>
          <a:p>
            <a:pPr defTabSz="457200">
              <a:lnSpc>
                <a:spcPct val="130000"/>
              </a:lnSpc>
              <a:defRPr sz="1200">
                <a:latin typeface="Century Gothic"/>
                <a:ea typeface="Century Gothic"/>
                <a:cs typeface="Century Gothic"/>
                <a:sym typeface="Century Gothic"/>
              </a:defRPr>
            </a:pPr>
            <a:r>
              <a:rPr lang="es-ES" sz="2000" dirty="0"/>
              <a:t>En caso de empate, el presidente de la asamblea general o de la junta general tendrá voto</a:t>
            </a:r>
          </a:p>
          <a:p>
            <a:pPr defTabSz="457200">
              <a:lnSpc>
                <a:spcPct val="130000"/>
              </a:lnSpc>
              <a:defRPr sz="1200">
                <a:latin typeface="Century Gothic"/>
                <a:ea typeface="Century Gothic"/>
                <a:cs typeface="Century Gothic"/>
                <a:sym typeface="Century Gothic"/>
              </a:defRPr>
            </a:pPr>
            <a:r>
              <a:rPr lang="es-ES" sz="2000" dirty="0"/>
              <a:t>dirimente.</a:t>
            </a:r>
          </a:p>
        </p:txBody>
      </p:sp>
      <p:sp>
        <p:nvSpPr>
          <p:cNvPr id="11" name="Title 20">
            <a:extLst>
              <a:ext uri="{FF2B5EF4-FFF2-40B4-BE49-F238E27FC236}">
                <a16:creationId xmlns:a16="http://schemas.microsoft.com/office/drawing/2014/main" id="{7D2142AD-8C9C-D245-94AD-E5D10EA2F379}"/>
              </a:ext>
            </a:extLst>
          </p:cNvPr>
          <p:cNvSpPr txBox="1"/>
          <p:nvPr/>
        </p:nvSpPr>
        <p:spPr>
          <a:xfrm>
            <a:off x="1267441" y="3912034"/>
            <a:ext cx="2259379" cy="3065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defTabSz="457200">
              <a:lnSpc>
                <a:spcPct val="130000"/>
              </a:lnSpc>
              <a:defRPr sz="1200">
                <a:latin typeface="Century Gothic"/>
                <a:ea typeface="Century Gothic"/>
                <a:cs typeface="Century Gothic"/>
                <a:sym typeface="Century Gothic"/>
              </a:defRPr>
            </a:lvl1pPr>
          </a:lstStyle>
          <a:p>
            <a:endParaRPr dirty="0"/>
          </a:p>
        </p:txBody>
      </p:sp>
      <p:sp>
        <p:nvSpPr>
          <p:cNvPr id="12" name="Title 20">
            <a:extLst>
              <a:ext uri="{FF2B5EF4-FFF2-40B4-BE49-F238E27FC236}">
                <a16:creationId xmlns:a16="http://schemas.microsoft.com/office/drawing/2014/main" id="{650C041C-B9E6-4974-9275-D9F4516C91D3}"/>
              </a:ext>
            </a:extLst>
          </p:cNvPr>
          <p:cNvSpPr txBox="1"/>
          <p:nvPr/>
        </p:nvSpPr>
        <p:spPr>
          <a:xfrm>
            <a:off x="759140" y="2441631"/>
            <a:ext cx="2974140" cy="7502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lvl1pPr defTabSz="457200">
              <a:lnSpc>
                <a:spcPct val="130000"/>
              </a:lnSpc>
              <a:defRPr sz="1200">
                <a:latin typeface="Century Gothic"/>
                <a:ea typeface="Century Gothic"/>
                <a:cs typeface="Century Gothic"/>
                <a:sym typeface="Century Gothic"/>
              </a:defRPr>
            </a:lvl1pPr>
          </a:lstStyle>
          <a:p>
            <a:r>
              <a:rPr lang="es-EC" sz="3600" dirty="0">
                <a:effectLst/>
                <a:latin typeface="Calibri" panose="020F0502020204030204" pitchFamily="34" charset="0"/>
                <a:ea typeface="Times New Roman" panose="02020603050405020304" pitchFamily="18" charset="0"/>
              </a:rPr>
              <a:t>Votaciones</a:t>
            </a:r>
            <a:endParaRPr sz="3600" dirty="0"/>
          </a:p>
        </p:txBody>
      </p:sp>
    </p:spTree>
    <p:extLst>
      <p:ext uri="{BB962C8B-B14F-4D97-AF65-F5344CB8AC3E}">
        <p14:creationId xmlns:p14="http://schemas.microsoft.com/office/powerpoint/2010/main" val="379488619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D7FA8D0-E77F-0775-E585-1A0CE9CC17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7" name="Straight Connector 15">
            <a:extLst>
              <a:ext uri="{FF2B5EF4-FFF2-40B4-BE49-F238E27FC236}">
                <a16:creationId xmlns:a16="http://schemas.microsoft.com/office/drawing/2014/main" id="{1BFC0AE6-EB98-B940-AF85-90EB0B819C8D}"/>
              </a:ext>
            </a:extLst>
          </p:cNvPr>
          <p:cNvSpPr/>
          <p:nvPr/>
        </p:nvSpPr>
        <p:spPr>
          <a:xfrm>
            <a:off x="3733280" y="1842876"/>
            <a:ext cx="5358" cy="3547830"/>
          </a:xfrm>
          <a:prstGeom prst="line">
            <a:avLst/>
          </a:prstGeom>
          <a:ln w="3175">
            <a:solidFill>
              <a:schemeClr val="accent6">
                <a:lumOff val="-9960"/>
              </a:schemeClr>
            </a:solidFill>
            <a:miter/>
          </a:ln>
        </p:spPr>
        <p:txBody>
          <a:bodyPr lIns="45719" rIns="45719"/>
          <a:lstStyle/>
          <a:p>
            <a:endParaRPr/>
          </a:p>
        </p:txBody>
      </p:sp>
      <p:sp>
        <p:nvSpPr>
          <p:cNvPr id="9" name="Title 20">
            <a:extLst>
              <a:ext uri="{FF2B5EF4-FFF2-40B4-BE49-F238E27FC236}">
                <a16:creationId xmlns:a16="http://schemas.microsoft.com/office/drawing/2014/main" id="{5DB849F1-271A-764A-A46A-AA699E8493BD}"/>
              </a:ext>
            </a:extLst>
          </p:cNvPr>
          <p:cNvSpPr txBox="1"/>
          <p:nvPr/>
        </p:nvSpPr>
        <p:spPr>
          <a:xfrm>
            <a:off x="4226170" y="2743524"/>
            <a:ext cx="7054662" cy="16496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pPr defTabSz="457200">
              <a:lnSpc>
                <a:spcPct val="130000"/>
              </a:lnSpc>
              <a:defRPr sz="1200">
                <a:latin typeface="Century Gothic"/>
                <a:ea typeface="Century Gothic"/>
                <a:cs typeface="Century Gothic"/>
                <a:sym typeface="Century Gothic"/>
              </a:defRPr>
            </a:pPr>
            <a:r>
              <a:rPr lang="es-ES" sz="2000" dirty="0"/>
              <a:t>Adoptada una resolución, con la mayoría legal o estatutaria y existiendo el quórum exigido,</a:t>
            </a:r>
          </a:p>
          <a:p>
            <a:pPr defTabSz="457200">
              <a:lnSpc>
                <a:spcPct val="130000"/>
              </a:lnSpc>
              <a:defRPr sz="1200">
                <a:latin typeface="Century Gothic"/>
                <a:ea typeface="Century Gothic"/>
                <a:cs typeface="Century Gothic"/>
                <a:sym typeface="Century Gothic"/>
              </a:defRPr>
            </a:pPr>
            <a:r>
              <a:rPr lang="es-ES" sz="2000" dirty="0"/>
              <a:t>tendrá plena validez; sin que le afecte una posterior falta de quórum.</a:t>
            </a:r>
          </a:p>
        </p:txBody>
      </p:sp>
      <p:sp>
        <p:nvSpPr>
          <p:cNvPr id="11" name="Title 20">
            <a:extLst>
              <a:ext uri="{FF2B5EF4-FFF2-40B4-BE49-F238E27FC236}">
                <a16:creationId xmlns:a16="http://schemas.microsoft.com/office/drawing/2014/main" id="{7D2142AD-8C9C-D245-94AD-E5D10EA2F379}"/>
              </a:ext>
            </a:extLst>
          </p:cNvPr>
          <p:cNvSpPr txBox="1"/>
          <p:nvPr/>
        </p:nvSpPr>
        <p:spPr>
          <a:xfrm>
            <a:off x="1267441" y="3912034"/>
            <a:ext cx="2259379" cy="3065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defTabSz="457200">
              <a:lnSpc>
                <a:spcPct val="130000"/>
              </a:lnSpc>
              <a:defRPr sz="1200">
                <a:latin typeface="Century Gothic"/>
                <a:ea typeface="Century Gothic"/>
                <a:cs typeface="Century Gothic"/>
                <a:sym typeface="Century Gothic"/>
              </a:defRPr>
            </a:lvl1pPr>
          </a:lstStyle>
          <a:p>
            <a:endParaRPr dirty="0"/>
          </a:p>
        </p:txBody>
      </p:sp>
      <p:sp>
        <p:nvSpPr>
          <p:cNvPr id="12" name="Title 20">
            <a:extLst>
              <a:ext uri="{FF2B5EF4-FFF2-40B4-BE49-F238E27FC236}">
                <a16:creationId xmlns:a16="http://schemas.microsoft.com/office/drawing/2014/main" id="{650C041C-B9E6-4974-9275-D9F4516C91D3}"/>
              </a:ext>
            </a:extLst>
          </p:cNvPr>
          <p:cNvSpPr txBox="1"/>
          <p:nvPr/>
        </p:nvSpPr>
        <p:spPr>
          <a:xfrm>
            <a:off x="759140" y="2441631"/>
            <a:ext cx="2974140" cy="7502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ctr">
            <a:spAutoFit/>
          </a:bodyPr>
          <a:lstStyle>
            <a:lvl1pPr defTabSz="457200">
              <a:lnSpc>
                <a:spcPct val="130000"/>
              </a:lnSpc>
              <a:defRPr sz="1200">
                <a:latin typeface="Century Gothic"/>
                <a:ea typeface="Century Gothic"/>
                <a:cs typeface="Century Gothic"/>
                <a:sym typeface="Century Gothic"/>
              </a:defRPr>
            </a:lvl1pPr>
          </a:lstStyle>
          <a:p>
            <a:r>
              <a:rPr lang="es-EC" sz="3600" dirty="0">
                <a:effectLst/>
                <a:latin typeface="Calibri" panose="020F0502020204030204" pitchFamily="34" charset="0"/>
                <a:ea typeface="Times New Roman" panose="02020603050405020304" pitchFamily="18" charset="0"/>
              </a:rPr>
              <a:t>Votaciones</a:t>
            </a:r>
            <a:endParaRPr sz="3600" dirty="0"/>
          </a:p>
        </p:txBody>
      </p:sp>
    </p:spTree>
    <p:extLst>
      <p:ext uri="{BB962C8B-B14F-4D97-AF65-F5344CB8AC3E}">
        <p14:creationId xmlns:p14="http://schemas.microsoft.com/office/powerpoint/2010/main" val="35008614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descr="Patrón de fondo&#10;&#10;Descripción generada automáticamente con confianza baja">
            <a:extLst>
              <a:ext uri="{FF2B5EF4-FFF2-40B4-BE49-F238E27FC236}">
                <a16:creationId xmlns:a16="http://schemas.microsoft.com/office/drawing/2014/main" id="{E9717B1C-F0E0-734B-AE39-3778D5B34B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62"/>
            <a:ext cx="12192000" cy="6845475"/>
          </a:xfrm>
          <a:prstGeom prst="rect">
            <a:avLst/>
          </a:prstGeom>
        </p:spPr>
      </p:pic>
      <p:sp>
        <p:nvSpPr>
          <p:cNvPr id="2" name="Title 20">
            <a:extLst>
              <a:ext uri="{FF2B5EF4-FFF2-40B4-BE49-F238E27FC236}">
                <a16:creationId xmlns:a16="http://schemas.microsoft.com/office/drawing/2014/main" id="{7027A86D-CA19-A633-81B5-391EDE6F45CC}"/>
              </a:ext>
            </a:extLst>
          </p:cNvPr>
          <p:cNvSpPr txBox="1"/>
          <p:nvPr/>
        </p:nvSpPr>
        <p:spPr>
          <a:xfrm>
            <a:off x="359523" y="2211165"/>
            <a:ext cx="3112838" cy="24356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ctr">
            <a:spAutoFit/>
          </a:bodyPr>
          <a:lstStyle>
            <a:lvl1pPr defTabSz="457200">
              <a:lnSpc>
                <a:spcPct val="130000"/>
              </a:lnSpc>
              <a:defRPr sz="1200">
                <a:latin typeface="Century Gothic"/>
                <a:ea typeface="Century Gothic"/>
                <a:cs typeface="Century Gothic"/>
                <a:sym typeface="Century Gothic"/>
              </a:defRPr>
            </a:lvl1pPr>
          </a:lstStyle>
          <a:p>
            <a:r>
              <a:rPr lang="es-MX" sz="3600" dirty="0">
                <a:latin typeface="Calibri" panose="020F0502020204030204" pitchFamily="34" charset="0"/>
                <a:ea typeface="Times New Roman" panose="02020603050405020304" pitchFamily="18" charset="0"/>
              </a:rPr>
              <a:t>S</a:t>
            </a:r>
            <a:r>
              <a:rPr lang="es-MX" sz="3600" dirty="0">
                <a:effectLst/>
                <a:latin typeface="Calibri" panose="020F0502020204030204" pitchFamily="34" charset="0"/>
                <a:ea typeface="Times New Roman" panose="02020603050405020304" pitchFamily="18" charset="0"/>
              </a:rPr>
              <a:t>ervicios financieros tecnológicos</a:t>
            </a:r>
          </a:p>
          <a:p>
            <a:r>
              <a:rPr lang="es-MX" sz="1000" dirty="0">
                <a:latin typeface="Calibri" panose="020F0502020204030204" pitchFamily="34" charset="0"/>
              </a:rPr>
              <a:t>COMYF 439,1</a:t>
            </a:r>
            <a:endParaRPr lang="es-MX" sz="1000" dirty="0"/>
          </a:p>
        </p:txBody>
      </p:sp>
      <p:sp>
        <p:nvSpPr>
          <p:cNvPr id="4" name="Straight Connector 15">
            <a:extLst>
              <a:ext uri="{FF2B5EF4-FFF2-40B4-BE49-F238E27FC236}">
                <a16:creationId xmlns:a16="http://schemas.microsoft.com/office/drawing/2014/main" id="{8A90FCCE-DBDA-E4DD-E4FF-28EEE5AAE26B}"/>
              </a:ext>
            </a:extLst>
          </p:cNvPr>
          <p:cNvSpPr/>
          <p:nvPr/>
        </p:nvSpPr>
        <p:spPr>
          <a:xfrm>
            <a:off x="3733280" y="1842876"/>
            <a:ext cx="5358" cy="3547830"/>
          </a:xfrm>
          <a:prstGeom prst="line">
            <a:avLst/>
          </a:prstGeom>
          <a:ln w="3175">
            <a:solidFill>
              <a:schemeClr val="accent6">
                <a:lumOff val="-9960"/>
              </a:schemeClr>
            </a:solidFill>
            <a:miter/>
          </a:ln>
        </p:spPr>
        <p:txBody>
          <a:bodyPr lIns="45719" rIns="45719"/>
          <a:lstStyle/>
          <a:p>
            <a:endParaRPr/>
          </a:p>
        </p:txBody>
      </p:sp>
      <p:sp>
        <p:nvSpPr>
          <p:cNvPr id="6" name="Title 20">
            <a:extLst>
              <a:ext uri="{FF2B5EF4-FFF2-40B4-BE49-F238E27FC236}">
                <a16:creationId xmlns:a16="http://schemas.microsoft.com/office/drawing/2014/main" id="{BD558AA0-3F61-1D18-9E0C-75DE88D7AF8B}"/>
              </a:ext>
            </a:extLst>
          </p:cNvPr>
          <p:cNvSpPr txBox="1"/>
          <p:nvPr/>
        </p:nvSpPr>
        <p:spPr>
          <a:xfrm>
            <a:off x="4260476" y="808614"/>
            <a:ext cx="7054662" cy="54614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pPr defTabSz="457200">
              <a:lnSpc>
                <a:spcPct val="130000"/>
              </a:lnSpc>
              <a:defRPr sz="1200">
                <a:latin typeface="Century Gothic"/>
                <a:ea typeface="Century Gothic"/>
                <a:cs typeface="Century Gothic"/>
                <a:sym typeface="Century Gothic"/>
              </a:defRPr>
            </a:pPr>
            <a:r>
              <a:rPr lang="es-MX" sz="1500" dirty="0"/>
              <a:t>Son entidades de servicios financieros tecnológicos las empresas que desarrollan actividades financieras centradas en la tecnología, entre las que se encuentran las siguientes:</a:t>
            </a:r>
          </a:p>
          <a:p>
            <a:pPr defTabSz="457200">
              <a:lnSpc>
                <a:spcPct val="130000"/>
              </a:lnSpc>
              <a:defRPr sz="1200">
                <a:latin typeface="Century Gothic"/>
                <a:ea typeface="Century Gothic"/>
                <a:cs typeface="Century Gothic"/>
                <a:sym typeface="Century Gothic"/>
              </a:defRPr>
            </a:pPr>
            <a:endParaRPr lang="es-MX" sz="1500" dirty="0"/>
          </a:p>
          <a:p>
            <a:pPr marL="342900" indent="-342900" defTabSz="457200">
              <a:lnSpc>
                <a:spcPct val="130000"/>
              </a:lnSpc>
              <a:buFont typeface="+mj-lt"/>
              <a:buAutoNum type="arabicPeriod"/>
              <a:defRPr sz="1200">
                <a:latin typeface="Century Gothic"/>
                <a:ea typeface="Century Gothic"/>
                <a:cs typeface="Century Gothic"/>
                <a:sym typeface="Century Gothic"/>
              </a:defRPr>
            </a:pPr>
            <a:r>
              <a:rPr lang="es-MX" sz="1500" dirty="0"/>
              <a:t>Concesión digital de créditos: Son empresas que ofrecen productos de crédito a través de plataformas electrónicas, sin que esto implique captación de recursos del público con finalidad de intermediación.</a:t>
            </a:r>
          </a:p>
          <a:p>
            <a:pPr marL="342900" indent="-342900" defTabSz="457200">
              <a:lnSpc>
                <a:spcPct val="130000"/>
              </a:lnSpc>
              <a:buFont typeface="+mj-lt"/>
              <a:buAutoNum type="arabicPeriod"/>
              <a:defRPr sz="1200">
                <a:latin typeface="Century Gothic"/>
                <a:ea typeface="Century Gothic"/>
                <a:cs typeface="Century Gothic"/>
                <a:sym typeface="Century Gothic"/>
              </a:defRPr>
            </a:pPr>
            <a:r>
              <a:rPr lang="es-MX" sz="1500" dirty="0" err="1"/>
              <a:t>Neobancos</a:t>
            </a:r>
            <a:r>
              <a:rPr lang="es-MX" sz="1500" dirty="0"/>
              <a:t>: Son aquellas entidades financieras dedicadas a ofrecer servicios de intermediación bancaria de forma digital conforme a los nuevos avances tecnológicos. Deberán cumplir con todas las regulaciones y disposiciones correspondientes a la actividad bancaria tradicional.</a:t>
            </a:r>
          </a:p>
          <a:p>
            <a:pPr marL="342900" indent="-342900" defTabSz="457200">
              <a:lnSpc>
                <a:spcPct val="130000"/>
              </a:lnSpc>
              <a:buFont typeface="+mj-lt"/>
              <a:buAutoNum type="arabicPeriod"/>
              <a:defRPr sz="1200">
                <a:latin typeface="Century Gothic"/>
                <a:ea typeface="Century Gothic"/>
                <a:cs typeface="Century Gothic"/>
                <a:sym typeface="Century Gothic"/>
              </a:defRPr>
            </a:pPr>
            <a:r>
              <a:rPr lang="es-MX" sz="1500" dirty="0"/>
              <a:t>Finanzas personales y asesoría financiera: Administración de finanzas personales, comparadores y distribuidores de productos financieros, asesores automatizados y planeación financiera, siempre que su operación esté apoyada en la tecnología.</a:t>
            </a:r>
          </a:p>
          <a:p>
            <a:pPr marL="342900" indent="-342900" defTabSz="457200">
              <a:lnSpc>
                <a:spcPct val="130000"/>
              </a:lnSpc>
              <a:buFont typeface="+mj-lt"/>
              <a:buAutoNum type="arabicPeriod"/>
              <a:defRPr sz="1200">
                <a:latin typeface="Century Gothic"/>
                <a:ea typeface="Century Gothic"/>
                <a:cs typeface="Century Gothic"/>
                <a:sym typeface="Century Gothic"/>
              </a:defRPr>
            </a:pPr>
            <a:r>
              <a:rPr lang="es-MX" sz="1500" dirty="0"/>
              <a:t>Otros que sean determinados por la Junta de Política y Regulación Financiera.</a:t>
            </a:r>
          </a:p>
        </p:txBody>
      </p:sp>
    </p:spTree>
    <p:extLst>
      <p:ext uri="{BB962C8B-B14F-4D97-AF65-F5344CB8AC3E}">
        <p14:creationId xmlns:p14="http://schemas.microsoft.com/office/powerpoint/2010/main" val="365404427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dvAuto="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17E79B0-75EC-279C-F823-5BFA080ACF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7" name="Straight Connector 15">
            <a:extLst>
              <a:ext uri="{FF2B5EF4-FFF2-40B4-BE49-F238E27FC236}">
                <a16:creationId xmlns:a16="http://schemas.microsoft.com/office/drawing/2014/main" id="{1BFC0AE6-EB98-B940-AF85-90EB0B819C8D}"/>
              </a:ext>
            </a:extLst>
          </p:cNvPr>
          <p:cNvSpPr/>
          <p:nvPr/>
        </p:nvSpPr>
        <p:spPr>
          <a:xfrm>
            <a:off x="3733280" y="1842876"/>
            <a:ext cx="5358" cy="3547830"/>
          </a:xfrm>
          <a:prstGeom prst="line">
            <a:avLst/>
          </a:prstGeom>
          <a:ln w="3175">
            <a:solidFill>
              <a:schemeClr val="accent6">
                <a:lumOff val="-9960"/>
              </a:schemeClr>
            </a:solidFill>
            <a:miter/>
          </a:ln>
        </p:spPr>
        <p:txBody>
          <a:bodyPr lIns="45719" rIns="45719"/>
          <a:lstStyle/>
          <a:p>
            <a:endParaRPr/>
          </a:p>
        </p:txBody>
      </p:sp>
      <p:sp>
        <p:nvSpPr>
          <p:cNvPr id="9" name="Title 20">
            <a:extLst>
              <a:ext uri="{FF2B5EF4-FFF2-40B4-BE49-F238E27FC236}">
                <a16:creationId xmlns:a16="http://schemas.microsoft.com/office/drawing/2014/main" id="{5DB849F1-271A-764A-A46A-AA699E8493BD}"/>
              </a:ext>
            </a:extLst>
          </p:cNvPr>
          <p:cNvSpPr txBox="1"/>
          <p:nvPr/>
        </p:nvSpPr>
        <p:spPr>
          <a:xfrm>
            <a:off x="4226170" y="2743524"/>
            <a:ext cx="7054662" cy="16496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defTabSz="457200">
              <a:lnSpc>
                <a:spcPct val="130000"/>
              </a:lnSpc>
              <a:defRPr sz="1200">
                <a:latin typeface="Century Gothic"/>
                <a:ea typeface="Century Gothic"/>
                <a:cs typeface="Century Gothic"/>
                <a:sym typeface="Century Gothic"/>
              </a:defRPr>
            </a:pPr>
            <a:r>
              <a:rPr lang="es-ES" sz="2000" dirty="0"/>
              <a:t>Adoptada una resolución, con la mayoría legal o estatutaria y existiendo el quórum exigido,</a:t>
            </a:r>
          </a:p>
          <a:p>
            <a:pPr defTabSz="457200">
              <a:lnSpc>
                <a:spcPct val="130000"/>
              </a:lnSpc>
              <a:defRPr sz="1200">
                <a:latin typeface="Century Gothic"/>
                <a:ea typeface="Century Gothic"/>
                <a:cs typeface="Century Gothic"/>
                <a:sym typeface="Century Gothic"/>
              </a:defRPr>
            </a:pPr>
            <a:r>
              <a:rPr lang="es-ES" sz="2000" dirty="0"/>
              <a:t>tendrá plena validez; sin que le afecte una posterior falta de quórum.</a:t>
            </a:r>
          </a:p>
        </p:txBody>
      </p:sp>
      <p:sp>
        <p:nvSpPr>
          <p:cNvPr id="11" name="Title 20">
            <a:extLst>
              <a:ext uri="{FF2B5EF4-FFF2-40B4-BE49-F238E27FC236}">
                <a16:creationId xmlns:a16="http://schemas.microsoft.com/office/drawing/2014/main" id="{7D2142AD-8C9C-D245-94AD-E5D10EA2F379}"/>
              </a:ext>
            </a:extLst>
          </p:cNvPr>
          <p:cNvSpPr txBox="1"/>
          <p:nvPr/>
        </p:nvSpPr>
        <p:spPr>
          <a:xfrm>
            <a:off x="1267441" y="3912034"/>
            <a:ext cx="2259379" cy="3065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defTabSz="457200">
              <a:lnSpc>
                <a:spcPct val="130000"/>
              </a:lnSpc>
              <a:defRPr sz="1200">
                <a:latin typeface="Century Gothic"/>
                <a:ea typeface="Century Gothic"/>
                <a:cs typeface="Century Gothic"/>
                <a:sym typeface="Century Gothic"/>
              </a:defRPr>
            </a:lvl1pPr>
          </a:lstStyle>
          <a:p>
            <a:endParaRPr dirty="0"/>
          </a:p>
        </p:txBody>
      </p:sp>
      <p:sp>
        <p:nvSpPr>
          <p:cNvPr id="12" name="Title 20">
            <a:extLst>
              <a:ext uri="{FF2B5EF4-FFF2-40B4-BE49-F238E27FC236}">
                <a16:creationId xmlns:a16="http://schemas.microsoft.com/office/drawing/2014/main" id="{650C041C-B9E6-4974-9275-D9F4516C91D3}"/>
              </a:ext>
            </a:extLst>
          </p:cNvPr>
          <p:cNvSpPr txBox="1"/>
          <p:nvPr/>
        </p:nvSpPr>
        <p:spPr>
          <a:xfrm>
            <a:off x="759140" y="2441631"/>
            <a:ext cx="2974140" cy="7502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lvl1pPr defTabSz="457200">
              <a:lnSpc>
                <a:spcPct val="130000"/>
              </a:lnSpc>
              <a:defRPr sz="1200">
                <a:latin typeface="Century Gothic"/>
                <a:ea typeface="Century Gothic"/>
                <a:cs typeface="Century Gothic"/>
                <a:sym typeface="Century Gothic"/>
              </a:defRPr>
            </a:lvl1pPr>
          </a:lstStyle>
          <a:p>
            <a:r>
              <a:rPr lang="es-EC" sz="3600" dirty="0">
                <a:effectLst/>
                <a:latin typeface="Calibri" panose="020F0502020204030204" pitchFamily="34" charset="0"/>
                <a:ea typeface="Times New Roman" panose="02020603050405020304" pitchFamily="18" charset="0"/>
              </a:rPr>
              <a:t>Votaciones</a:t>
            </a:r>
            <a:endParaRPr sz="3600" dirty="0"/>
          </a:p>
        </p:txBody>
      </p:sp>
    </p:spTree>
    <p:extLst>
      <p:ext uri="{BB962C8B-B14F-4D97-AF65-F5344CB8AC3E}">
        <p14:creationId xmlns:p14="http://schemas.microsoft.com/office/powerpoint/2010/main" val="1510990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D731AE0-2820-CADE-3592-E56B454980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7" name="Straight Connector 15">
            <a:extLst>
              <a:ext uri="{FF2B5EF4-FFF2-40B4-BE49-F238E27FC236}">
                <a16:creationId xmlns:a16="http://schemas.microsoft.com/office/drawing/2014/main" id="{1BFC0AE6-EB98-B940-AF85-90EB0B819C8D}"/>
              </a:ext>
            </a:extLst>
          </p:cNvPr>
          <p:cNvSpPr/>
          <p:nvPr/>
        </p:nvSpPr>
        <p:spPr>
          <a:xfrm>
            <a:off x="3733280" y="1842876"/>
            <a:ext cx="5358" cy="3547830"/>
          </a:xfrm>
          <a:prstGeom prst="line">
            <a:avLst/>
          </a:prstGeom>
          <a:ln w="3175">
            <a:solidFill>
              <a:schemeClr val="accent6">
                <a:lumOff val="-9960"/>
              </a:schemeClr>
            </a:solidFill>
            <a:miter/>
          </a:ln>
        </p:spPr>
        <p:txBody>
          <a:bodyPr lIns="45719" rIns="45719"/>
          <a:lstStyle/>
          <a:p>
            <a:endParaRPr/>
          </a:p>
        </p:txBody>
      </p:sp>
      <p:sp>
        <p:nvSpPr>
          <p:cNvPr id="9" name="Title 20">
            <a:extLst>
              <a:ext uri="{FF2B5EF4-FFF2-40B4-BE49-F238E27FC236}">
                <a16:creationId xmlns:a16="http://schemas.microsoft.com/office/drawing/2014/main" id="{5DB849F1-271A-764A-A46A-AA699E8493BD}"/>
              </a:ext>
            </a:extLst>
          </p:cNvPr>
          <p:cNvSpPr txBox="1"/>
          <p:nvPr/>
        </p:nvSpPr>
        <p:spPr>
          <a:xfrm>
            <a:off x="4210404" y="1443079"/>
            <a:ext cx="7054662" cy="42189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pPr defTabSz="457200">
              <a:lnSpc>
                <a:spcPct val="130000"/>
              </a:lnSpc>
              <a:defRPr sz="1200">
                <a:latin typeface="Century Gothic"/>
                <a:ea typeface="Century Gothic"/>
                <a:cs typeface="Century Gothic"/>
                <a:sym typeface="Century Gothic"/>
              </a:defRPr>
            </a:pPr>
            <a:r>
              <a:rPr lang="es-MX" sz="1600" dirty="0"/>
              <a:t>Si el conflicto por las resoluciones adoptadas en asambleas o juntas generales no se hubiere solucionado a través de la comisión especial prevista en el Reglamento General de la Ley Orgánica de Economía </a:t>
            </a:r>
          </a:p>
          <a:p>
            <a:pPr defTabSz="457200">
              <a:lnSpc>
                <a:spcPct val="130000"/>
              </a:lnSpc>
              <a:defRPr sz="1200">
                <a:latin typeface="Century Gothic"/>
                <a:ea typeface="Century Gothic"/>
                <a:cs typeface="Century Gothic"/>
                <a:sym typeface="Century Gothic"/>
              </a:defRPr>
            </a:pPr>
            <a:r>
              <a:rPr lang="es-MX" sz="1600" dirty="0"/>
              <a:t>Popular y Solidaria, que debe constar en su estatuto social; o a través de los métodos alternativos de solución de controversias, los socios podrán presentar la impugnación ante la Superintendencia de Economía Popular y Solidaria, dentro del término de cinco días, contados desde la fecha de suscripción del acta de imposibilidad de acuerdo, otorgada en un centro de mediación. </a:t>
            </a:r>
          </a:p>
          <a:p>
            <a:pPr defTabSz="457200">
              <a:lnSpc>
                <a:spcPct val="130000"/>
              </a:lnSpc>
              <a:defRPr sz="1200">
                <a:latin typeface="Century Gothic"/>
                <a:ea typeface="Century Gothic"/>
                <a:cs typeface="Century Gothic"/>
                <a:sym typeface="Century Gothic"/>
              </a:defRPr>
            </a:pPr>
            <a:endParaRPr lang="es-MX" sz="1600" dirty="0"/>
          </a:p>
          <a:p>
            <a:pPr defTabSz="457200">
              <a:lnSpc>
                <a:spcPct val="130000"/>
              </a:lnSpc>
              <a:defRPr sz="1200">
                <a:latin typeface="Century Gothic"/>
                <a:ea typeface="Century Gothic"/>
                <a:cs typeface="Century Gothic"/>
                <a:sym typeface="Century Gothic"/>
              </a:defRPr>
            </a:pPr>
            <a:r>
              <a:rPr lang="es-MX" sz="1600" dirty="0"/>
              <a:t>La impugnación de la resolución deberá ser efectuada por socios o representantes registrados ante la Superintendencia y que hubieren asistido a la sesión del órgano de gobierno. </a:t>
            </a:r>
          </a:p>
        </p:txBody>
      </p:sp>
      <p:sp>
        <p:nvSpPr>
          <p:cNvPr id="11" name="Title 20">
            <a:extLst>
              <a:ext uri="{FF2B5EF4-FFF2-40B4-BE49-F238E27FC236}">
                <a16:creationId xmlns:a16="http://schemas.microsoft.com/office/drawing/2014/main" id="{7D2142AD-8C9C-D245-94AD-E5D10EA2F379}"/>
              </a:ext>
            </a:extLst>
          </p:cNvPr>
          <p:cNvSpPr txBox="1"/>
          <p:nvPr/>
        </p:nvSpPr>
        <p:spPr>
          <a:xfrm>
            <a:off x="1267441" y="3912034"/>
            <a:ext cx="2259379" cy="3065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defTabSz="457200">
              <a:lnSpc>
                <a:spcPct val="130000"/>
              </a:lnSpc>
              <a:defRPr sz="1200">
                <a:latin typeface="Century Gothic"/>
                <a:ea typeface="Century Gothic"/>
                <a:cs typeface="Century Gothic"/>
                <a:sym typeface="Century Gothic"/>
              </a:defRPr>
            </a:lvl1pPr>
          </a:lstStyle>
          <a:p>
            <a:endParaRPr dirty="0"/>
          </a:p>
        </p:txBody>
      </p:sp>
      <p:sp>
        <p:nvSpPr>
          <p:cNvPr id="12" name="Title 20">
            <a:extLst>
              <a:ext uri="{FF2B5EF4-FFF2-40B4-BE49-F238E27FC236}">
                <a16:creationId xmlns:a16="http://schemas.microsoft.com/office/drawing/2014/main" id="{650C041C-B9E6-4974-9275-D9F4516C91D3}"/>
              </a:ext>
            </a:extLst>
          </p:cNvPr>
          <p:cNvSpPr txBox="1"/>
          <p:nvPr/>
        </p:nvSpPr>
        <p:spPr>
          <a:xfrm>
            <a:off x="759140" y="2441631"/>
            <a:ext cx="2974140" cy="7502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ctr">
            <a:spAutoFit/>
          </a:bodyPr>
          <a:lstStyle>
            <a:lvl1pPr defTabSz="457200">
              <a:lnSpc>
                <a:spcPct val="130000"/>
              </a:lnSpc>
              <a:defRPr sz="1200">
                <a:latin typeface="Century Gothic"/>
                <a:ea typeface="Century Gothic"/>
                <a:cs typeface="Century Gothic"/>
                <a:sym typeface="Century Gothic"/>
              </a:defRPr>
            </a:lvl1pPr>
          </a:lstStyle>
          <a:p>
            <a:r>
              <a:rPr lang="es-EC" sz="3600" dirty="0">
                <a:latin typeface="Calibri" panose="020F0502020204030204" pitchFamily="34" charset="0"/>
                <a:ea typeface="Times New Roman" panose="02020603050405020304" pitchFamily="18" charset="0"/>
              </a:rPr>
              <a:t>Impugnación</a:t>
            </a:r>
            <a:endParaRPr sz="3600" dirty="0"/>
          </a:p>
        </p:txBody>
      </p:sp>
    </p:spTree>
    <p:extLst>
      <p:ext uri="{BB962C8B-B14F-4D97-AF65-F5344CB8AC3E}">
        <p14:creationId xmlns:p14="http://schemas.microsoft.com/office/powerpoint/2010/main" val="35465621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D731AE0-2820-CADE-3592-E56B454980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525"/>
            <a:ext cx="12192000" cy="6845475"/>
          </a:xfrm>
          <a:prstGeom prst="rect">
            <a:avLst/>
          </a:prstGeom>
        </p:spPr>
      </p:pic>
      <p:sp>
        <p:nvSpPr>
          <p:cNvPr id="7" name="Straight Connector 15">
            <a:extLst>
              <a:ext uri="{FF2B5EF4-FFF2-40B4-BE49-F238E27FC236}">
                <a16:creationId xmlns:a16="http://schemas.microsoft.com/office/drawing/2014/main" id="{1BFC0AE6-EB98-B940-AF85-90EB0B819C8D}"/>
              </a:ext>
            </a:extLst>
          </p:cNvPr>
          <p:cNvSpPr/>
          <p:nvPr/>
        </p:nvSpPr>
        <p:spPr>
          <a:xfrm>
            <a:off x="3733280" y="1842876"/>
            <a:ext cx="5358" cy="3547830"/>
          </a:xfrm>
          <a:prstGeom prst="line">
            <a:avLst/>
          </a:prstGeom>
          <a:ln w="3175">
            <a:solidFill>
              <a:schemeClr val="accent6">
                <a:lumOff val="-9960"/>
              </a:schemeClr>
            </a:solidFill>
            <a:miter/>
          </a:ln>
        </p:spPr>
        <p:txBody>
          <a:bodyPr lIns="45719" rIns="45719"/>
          <a:lstStyle/>
          <a:p>
            <a:endParaRPr/>
          </a:p>
        </p:txBody>
      </p:sp>
      <p:sp>
        <p:nvSpPr>
          <p:cNvPr id="9" name="Title 20">
            <a:extLst>
              <a:ext uri="{FF2B5EF4-FFF2-40B4-BE49-F238E27FC236}">
                <a16:creationId xmlns:a16="http://schemas.microsoft.com/office/drawing/2014/main" id="{5DB849F1-271A-764A-A46A-AA699E8493BD}"/>
              </a:ext>
            </a:extLst>
          </p:cNvPr>
          <p:cNvSpPr txBox="1"/>
          <p:nvPr/>
        </p:nvSpPr>
        <p:spPr>
          <a:xfrm>
            <a:off x="4226170" y="687545"/>
            <a:ext cx="7054662" cy="57615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pPr defTabSz="457200">
              <a:lnSpc>
                <a:spcPct val="130000"/>
              </a:lnSpc>
              <a:defRPr sz="1200">
                <a:latin typeface="Century Gothic"/>
                <a:ea typeface="Century Gothic"/>
                <a:cs typeface="Century Gothic"/>
                <a:sym typeface="Century Gothic"/>
              </a:defRPr>
            </a:pPr>
            <a:r>
              <a:rPr lang="es-MX" sz="1500" dirty="0"/>
              <a:t>La Superintendencia podrá dejar sin efecto las resoluciones de la asamblea general o junta general cuando, habiendo sido impugnadas dentro del término previsto; y, luego de sustanciado el procedimiento administrativo correspondiente, se verifique cualquiera de las siguientes </a:t>
            </a:r>
          </a:p>
          <a:p>
            <a:pPr defTabSz="457200">
              <a:lnSpc>
                <a:spcPct val="130000"/>
              </a:lnSpc>
              <a:defRPr sz="1200">
                <a:latin typeface="Century Gothic"/>
                <a:ea typeface="Century Gothic"/>
                <a:cs typeface="Century Gothic"/>
                <a:sym typeface="Century Gothic"/>
              </a:defRPr>
            </a:pPr>
            <a:r>
              <a:rPr lang="es-MX" sz="1500" dirty="0"/>
              <a:t>circunstancias: </a:t>
            </a:r>
          </a:p>
          <a:p>
            <a:pPr defTabSz="457200">
              <a:lnSpc>
                <a:spcPct val="130000"/>
              </a:lnSpc>
              <a:defRPr sz="1200">
                <a:latin typeface="Century Gothic"/>
                <a:ea typeface="Century Gothic"/>
                <a:cs typeface="Century Gothic"/>
                <a:sym typeface="Century Gothic"/>
              </a:defRPr>
            </a:pPr>
            <a:endParaRPr lang="es-MX" sz="1500" dirty="0"/>
          </a:p>
          <a:p>
            <a:pPr marL="342900" indent="-342900" defTabSz="457200">
              <a:lnSpc>
                <a:spcPct val="130000"/>
              </a:lnSpc>
              <a:buFont typeface="+mj-lt"/>
              <a:buAutoNum type="arabicPeriod"/>
              <a:defRPr sz="1200">
                <a:latin typeface="Century Gothic"/>
                <a:ea typeface="Century Gothic"/>
                <a:cs typeface="Century Gothic"/>
                <a:sym typeface="Century Gothic"/>
              </a:defRPr>
            </a:pPr>
            <a:r>
              <a:rPr lang="es-MX" sz="1500" dirty="0"/>
              <a:t>La asamblea o junta general se hubiere reunido sin el quórum legal o reglamentario; </a:t>
            </a:r>
          </a:p>
          <a:p>
            <a:pPr marL="342900" indent="-342900" defTabSz="457200">
              <a:lnSpc>
                <a:spcPct val="130000"/>
              </a:lnSpc>
              <a:buFont typeface="+mj-lt"/>
              <a:buAutoNum type="arabicPeriod"/>
              <a:defRPr sz="1200">
                <a:latin typeface="Century Gothic"/>
                <a:ea typeface="Century Gothic"/>
                <a:cs typeface="Century Gothic"/>
                <a:sym typeface="Century Gothic"/>
              </a:defRPr>
            </a:pPr>
            <a:r>
              <a:rPr lang="es-MX" sz="1500" dirty="0"/>
              <a:t>Las resoluciones se hubieren adoptado sin cumplir con los procedimientos establecidos en el estatuto social o en el presente Capítulo; </a:t>
            </a:r>
          </a:p>
          <a:p>
            <a:pPr marL="342900" indent="-342900" defTabSz="457200">
              <a:lnSpc>
                <a:spcPct val="130000"/>
              </a:lnSpc>
              <a:buFont typeface="+mj-lt"/>
              <a:buAutoNum type="arabicPeriod"/>
              <a:defRPr sz="1200">
                <a:latin typeface="Century Gothic"/>
                <a:ea typeface="Century Gothic"/>
                <a:cs typeface="Century Gothic"/>
                <a:sym typeface="Century Gothic"/>
              </a:defRPr>
            </a:pPr>
            <a:r>
              <a:rPr lang="es-MX" sz="1500" dirty="0"/>
              <a:t>Las resoluciones fueren incompatibles con el objeto social de la entidad; </a:t>
            </a:r>
          </a:p>
          <a:p>
            <a:pPr marL="342900" indent="-342900" defTabSz="457200">
              <a:lnSpc>
                <a:spcPct val="130000"/>
              </a:lnSpc>
              <a:buFont typeface="+mj-lt"/>
              <a:buAutoNum type="arabicPeriod"/>
              <a:defRPr sz="1200">
                <a:latin typeface="Century Gothic"/>
                <a:ea typeface="Century Gothic"/>
                <a:cs typeface="Century Gothic"/>
                <a:sym typeface="Century Gothic"/>
              </a:defRPr>
            </a:pPr>
            <a:r>
              <a:rPr lang="es-MX" sz="1500" dirty="0"/>
              <a:t>El asunto tratado no constare expresamente en el orden del día establecido en la convocatoria, salvo que se verifique la modificación del mismo; y, </a:t>
            </a:r>
          </a:p>
          <a:p>
            <a:pPr marL="342900" indent="-342900" defTabSz="457200">
              <a:lnSpc>
                <a:spcPct val="130000"/>
              </a:lnSpc>
              <a:buFont typeface="+mj-lt"/>
              <a:buAutoNum type="arabicPeriod"/>
              <a:defRPr sz="1200">
                <a:latin typeface="Century Gothic"/>
                <a:ea typeface="Century Gothic"/>
                <a:cs typeface="Century Gothic"/>
                <a:sym typeface="Century Gothic"/>
              </a:defRPr>
            </a:pPr>
            <a:r>
              <a:rPr lang="es-MX" sz="1500" dirty="0"/>
              <a:t>5. La inobservancia de las disposiciones del presente Capítulo, según corresponda.”</a:t>
            </a:r>
            <a:endParaRPr lang="es-ES" sz="1500" dirty="0"/>
          </a:p>
          <a:p>
            <a:pPr defTabSz="457200">
              <a:lnSpc>
                <a:spcPct val="130000"/>
              </a:lnSpc>
              <a:defRPr sz="1200">
                <a:latin typeface="Century Gothic"/>
                <a:ea typeface="Century Gothic"/>
                <a:cs typeface="Century Gothic"/>
                <a:sym typeface="Century Gothic"/>
              </a:defRPr>
            </a:pPr>
            <a:endParaRPr lang="es-ES" sz="1500" dirty="0"/>
          </a:p>
        </p:txBody>
      </p:sp>
      <p:sp>
        <p:nvSpPr>
          <p:cNvPr id="11" name="Title 20">
            <a:extLst>
              <a:ext uri="{FF2B5EF4-FFF2-40B4-BE49-F238E27FC236}">
                <a16:creationId xmlns:a16="http://schemas.microsoft.com/office/drawing/2014/main" id="{7D2142AD-8C9C-D245-94AD-E5D10EA2F379}"/>
              </a:ext>
            </a:extLst>
          </p:cNvPr>
          <p:cNvSpPr txBox="1"/>
          <p:nvPr/>
        </p:nvSpPr>
        <p:spPr>
          <a:xfrm>
            <a:off x="1267441" y="3912034"/>
            <a:ext cx="2259379" cy="3065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defTabSz="457200">
              <a:lnSpc>
                <a:spcPct val="130000"/>
              </a:lnSpc>
              <a:defRPr sz="1200">
                <a:latin typeface="Century Gothic"/>
                <a:ea typeface="Century Gothic"/>
                <a:cs typeface="Century Gothic"/>
                <a:sym typeface="Century Gothic"/>
              </a:defRPr>
            </a:lvl1pPr>
          </a:lstStyle>
          <a:p>
            <a:endParaRPr dirty="0"/>
          </a:p>
        </p:txBody>
      </p:sp>
      <p:sp>
        <p:nvSpPr>
          <p:cNvPr id="12" name="Title 20">
            <a:extLst>
              <a:ext uri="{FF2B5EF4-FFF2-40B4-BE49-F238E27FC236}">
                <a16:creationId xmlns:a16="http://schemas.microsoft.com/office/drawing/2014/main" id="{650C041C-B9E6-4974-9275-D9F4516C91D3}"/>
              </a:ext>
            </a:extLst>
          </p:cNvPr>
          <p:cNvSpPr txBox="1"/>
          <p:nvPr/>
        </p:nvSpPr>
        <p:spPr>
          <a:xfrm>
            <a:off x="759140" y="2441631"/>
            <a:ext cx="2974140" cy="7502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ctr">
            <a:spAutoFit/>
          </a:bodyPr>
          <a:lstStyle>
            <a:lvl1pPr defTabSz="457200">
              <a:lnSpc>
                <a:spcPct val="130000"/>
              </a:lnSpc>
              <a:defRPr sz="1200">
                <a:latin typeface="Century Gothic"/>
                <a:ea typeface="Century Gothic"/>
                <a:cs typeface="Century Gothic"/>
                <a:sym typeface="Century Gothic"/>
              </a:defRPr>
            </a:lvl1pPr>
          </a:lstStyle>
          <a:p>
            <a:r>
              <a:rPr lang="es-EC" sz="3600" dirty="0">
                <a:latin typeface="Calibri" panose="020F0502020204030204" pitchFamily="34" charset="0"/>
                <a:ea typeface="Times New Roman" panose="02020603050405020304" pitchFamily="18" charset="0"/>
              </a:rPr>
              <a:t>Impugnación</a:t>
            </a:r>
            <a:endParaRPr sz="3600" dirty="0"/>
          </a:p>
        </p:txBody>
      </p:sp>
    </p:spTree>
    <p:extLst>
      <p:ext uri="{BB962C8B-B14F-4D97-AF65-F5344CB8AC3E}">
        <p14:creationId xmlns:p14="http://schemas.microsoft.com/office/powerpoint/2010/main" val="349935552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01952477-3242-C94D-AA0F-06E283911A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uadroTexto 1"/>
          <p:cNvSpPr txBox="1"/>
          <p:nvPr/>
        </p:nvSpPr>
        <p:spPr>
          <a:xfrm>
            <a:off x="318654" y="4799182"/>
            <a:ext cx="11393055"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EC" sz="2400" b="1" i="0" u="none" strike="noStrike" cap="none" spc="0" normalizeH="0" baseline="0" dirty="0">
                <a:ln>
                  <a:noFill/>
                </a:ln>
                <a:solidFill>
                  <a:srgbClr val="000000"/>
                </a:solidFill>
                <a:effectLst/>
                <a:uFillTx/>
                <a:latin typeface="+mj-lt"/>
                <a:ea typeface="+mj-ea"/>
                <a:cs typeface="+mj-cs"/>
                <a:sym typeface="Calibri"/>
              </a:rPr>
              <a:t>					</a:t>
            </a:r>
            <a:endParaRPr kumimoji="0" lang="en-US" sz="2400" b="1" i="0" u="none" strike="noStrike" cap="none" spc="0" normalizeH="0" baseline="0" dirty="0">
              <a:ln>
                <a:noFill/>
              </a:ln>
              <a:solidFill>
                <a:srgbClr val="000000"/>
              </a:solidFill>
              <a:effectLst/>
              <a:uFillTx/>
              <a:latin typeface="+mj-lt"/>
              <a:ea typeface="+mj-ea"/>
              <a:cs typeface="+mj-cs"/>
              <a:sym typeface="Calibri"/>
            </a:endParaRPr>
          </a:p>
        </p:txBody>
      </p:sp>
      <p:sp>
        <p:nvSpPr>
          <p:cNvPr id="12" name="CuadroTexto 11"/>
          <p:cNvSpPr txBox="1"/>
          <p:nvPr/>
        </p:nvSpPr>
        <p:spPr>
          <a:xfrm>
            <a:off x="318654" y="2117549"/>
            <a:ext cx="11046691" cy="39703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endParaRPr lang="es-ES" sz="3600" b="1" dirty="0"/>
          </a:p>
          <a:p>
            <a:pPr algn="ctr"/>
            <a:endParaRPr lang="es-ES" sz="3600" b="1" i="1" dirty="0"/>
          </a:p>
          <a:p>
            <a:pPr algn="ctr"/>
            <a:r>
              <a:rPr lang="es-ES" sz="3600" b="1" i="1" dirty="0"/>
              <a:t>Gracias totales</a:t>
            </a:r>
          </a:p>
          <a:p>
            <a:pPr marL="0" indent="0" algn="ctr">
              <a:buNone/>
            </a:pPr>
            <a:r>
              <a:rPr lang="es-EC" sz="3600" dirty="0">
                <a:hlinkClick r:id="rId3"/>
              </a:rPr>
              <a:t>robertofreire@outlook.com</a:t>
            </a:r>
            <a:endParaRPr lang="es-EC" sz="3600" dirty="0"/>
          </a:p>
          <a:p>
            <a:pPr marL="0" indent="0" algn="ctr">
              <a:buNone/>
            </a:pPr>
            <a:r>
              <a:rPr lang="es-EC" sz="3600" dirty="0"/>
              <a:t>0992717187</a:t>
            </a:r>
          </a:p>
          <a:p>
            <a:pPr algn="ctr"/>
            <a:endParaRPr lang="es-ES" sz="3600" b="1" i="1" dirty="0"/>
          </a:p>
          <a:p>
            <a:pPr algn="ctr"/>
            <a:endParaRPr lang="es-ES" sz="3600" b="1" dirty="0"/>
          </a:p>
        </p:txBody>
      </p:sp>
      <p:sp>
        <p:nvSpPr>
          <p:cNvPr id="7" name="Shape 120">
            <a:extLst>
              <a:ext uri="{FF2B5EF4-FFF2-40B4-BE49-F238E27FC236}">
                <a16:creationId xmlns:a16="http://schemas.microsoft.com/office/drawing/2014/main" id="{1FE65362-6CED-4225-9622-E5928A94CCFC}"/>
              </a:ext>
            </a:extLst>
          </p:cNvPr>
          <p:cNvSpPr txBox="1"/>
          <p:nvPr/>
        </p:nvSpPr>
        <p:spPr>
          <a:xfrm>
            <a:off x="318654" y="543911"/>
            <a:ext cx="7505429" cy="738664"/>
          </a:xfrm>
          <a:prstGeom prst="rect">
            <a:avLst/>
          </a:prstGeom>
          <a:ln w="12700">
            <a:miter lim="400000"/>
          </a:ln>
          <a:effectLst>
            <a:outerShdw blurRad="12700" dist="15247" dir="5400000" rotWithShape="0">
              <a:srgbClr val="000000">
                <a:alpha val="22679"/>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lvl1pPr algn="ctr">
              <a:defRPr sz="6600">
                <a:solidFill>
                  <a:srgbClr val="F7F7F7"/>
                </a:solidFill>
                <a:latin typeface="Century Gothic"/>
                <a:ea typeface="Century Gothic"/>
                <a:cs typeface="Century Gothic"/>
                <a:sym typeface="Century Gothic"/>
              </a:defRPr>
            </a:lvl1pPr>
          </a:lstStyle>
          <a:p>
            <a:r>
              <a:rPr lang="es-MX" sz="2400" b="1" dirty="0"/>
              <a:t>“Curso de Especialización en Gobernanza, Estrategia y Aministración Cooperativa”</a:t>
            </a:r>
            <a:endParaRPr sz="2400" b="1" dirty="0"/>
          </a:p>
        </p:txBody>
      </p:sp>
    </p:spTree>
    <p:extLst>
      <p:ext uri="{BB962C8B-B14F-4D97-AF65-F5344CB8AC3E}">
        <p14:creationId xmlns:p14="http://schemas.microsoft.com/office/powerpoint/2010/main" val="714729546"/>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7F7F7">
          <a:alpha val="43000"/>
        </a:srgbClr>
      </a:lt1>
      <a:dk2>
        <a:srgbClr val="A7A7A7"/>
      </a:dk2>
      <a:lt2>
        <a:srgbClr val="535353"/>
      </a:lt2>
      <a:accent1>
        <a:srgbClr val="707070"/>
      </a:accent1>
      <a:accent2>
        <a:srgbClr val="0C0C0C"/>
      </a:accent2>
      <a:accent3>
        <a:srgbClr val="262626"/>
      </a:accent3>
      <a:accent4>
        <a:srgbClr val="3F3F3F"/>
      </a:accent4>
      <a:accent5>
        <a:srgbClr val="595959"/>
      </a:accent5>
      <a:accent6>
        <a:srgbClr val="7F7F7F"/>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7F7F7"/>
        </a:solidFill>
        <a:ln w="12700" cap="flat">
          <a:solidFill>
            <a:srgbClr val="000000"/>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707070"/>
      </a:accent1>
      <a:accent2>
        <a:srgbClr val="0C0C0C"/>
      </a:accent2>
      <a:accent3>
        <a:srgbClr val="262626"/>
      </a:accent3>
      <a:accent4>
        <a:srgbClr val="3F3F3F"/>
      </a:accent4>
      <a:accent5>
        <a:srgbClr val="595959"/>
      </a:accent5>
      <a:accent6>
        <a:srgbClr val="7F7F7F"/>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7F7F7"/>
        </a:solidFill>
        <a:ln w="12700" cap="flat">
          <a:solidFill>
            <a:srgbClr val="000000"/>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539</TotalTime>
  <Words>10937</Words>
  <Application>Microsoft Office PowerPoint</Application>
  <PresentationFormat>Panorámica</PresentationFormat>
  <Paragraphs>657</Paragraphs>
  <Slides>93</Slides>
  <Notes>9</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93</vt:i4>
      </vt:variant>
    </vt:vector>
  </HeadingPairs>
  <TitlesOfParts>
    <vt:vector size="100" baseType="lpstr">
      <vt:lpstr>Aptos</vt:lpstr>
      <vt:lpstr>Arial</vt:lpstr>
      <vt:lpstr>Calibri</vt:lpstr>
      <vt:lpstr>Century Gothic</vt:lpstr>
      <vt:lpstr>Helvetica</vt:lpstr>
      <vt:lpstr>Times New Roman</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BASE NORMATIVA</vt:lpstr>
      <vt:lpstr>COMISIONES Y COMITÉS</vt:lpstr>
      <vt:lpstr>Comisiones especiales</vt:lpstr>
      <vt:lpstr>Integración Comisiones</vt:lpstr>
      <vt:lpstr>Comisiones especiales permanentes</vt:lpstr>
      <vt:lpstr>COMITES Y COMISIONES</vt:lpstr>
      <vt:lpstr>Designación de los comités y comisiones</vt:lpstr>
      <vt:lpstr>Integración Comisiones</vt:lpstr>
      <vt:lpstr>COMITES Y COMISIONES</vt:lpstr>
      <vt:lpstr>Comisión de educación </vt:lpstr>
      <vt:lpstr>COMISION DE RESOLUCIÓN DE CONFLICTOS</vt:lpstr>
      <vt:lpstr>COMISION DE RESOLUCION DE CONFLICTOS</vt:lpstr>
      <vt:lpstr>COMISION DE RESOLUCION DE CONFLICTOS</vt:lpstr>
      <vt:lpstr>COMISION DE RESOLUCION DE CONFLICTOS</vt:lpstr>
      <vt:lpstr>Dentro del proceso de elecciones</vt:lpstr>
      <vt:lpstr>COMISION DE RESOLUCION DE CONFLICTOS</vt:lpstr>
      <vt:lpstr>COMISION DE RESOLUCION DE CONFLICTOS</vt:lpstr>
      <vt:lpstr>Ámbito de la Comisión Especial de Resolución de Conflictos.</vt:lpstr>
      <vt:lpstr>Ámbito de la Comisión Especial de Resolución de Conflictos.</vt:lpstr>
      <vt:lpstr>COMISION DE RESOLUCION DE CONFLICTOS</vt:lpstr>
      <vt:lpstr>PROCEDMIENTO PARLAMENTARIO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Yamile</dc:creator>
  <cp:lastModifiedBy>Yamile Pinto</cp:lastModifiedBy>
  <cp:revision>20</cp:revision>
  <dcterms:modified xsi:type="dcterms:W3CDTF">2024-08-22T22:29:13Z</dcterms:modified>
</cp:coreProperties>
</file>